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slides/slide1085.xml" ContentType="application/vnd.openxmlformats-officedocument.presentationml.slide+xml"/>
  <Override PartName="/ppt/slides/slide1086.xml" ContentType="application/vnd.openxmlformats-officedocument.presentationml.slide+xml"/>
  <Override PartName="/ppt/slides/slide1087.xml" ContentType="application/vnd.openxmlformats-officedocument.presentationml.slide+xml"/>
  <Override PartName="/ppt/slides/slide1088.xml" ContentType="application/vnd.openxmlformats-officedocument.presentationml.slide+xml"/>
  <Override PartName="/ppt/slides/slide1089.xml" ContentType="application/vnd.openxmlformats-officedocument.presentationml.slide+xml"/>
  <Override PartName="/ppt/slides/slide10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ppt/notesSlides/notesSlide619.xml" ContentType="application/vnd.openxmlformats-officedocument.presentationml.notesSlide+xml"/>
  <Override PartName="/ppt/notesSlides/notesSlide620.xml" ContentType="application/vnd.openxmlformats-officedocument.presentationml.notesSlide+xml"/>
  <Override PartName="/ppt/notesSlides/notesSlide621.xml" ContentType="application/vnd.openxmlformats-officedocument.presentationml.notesSlide+xml"/>
  <Override PartName="/ppt/notesSlides/notesSlide622.xml" ContentType="application/vnd.openxmlformats-officedocument.presentationml.notesSlide+xml"/>
  <Override PartName="/ppt/notesSlides/notesSlide623.xml" ContentType="application/vnd.openxmlformats-officedocument.presentationml.notesSlide+xml"/>
  <Override PartName="/ppt/notesSlides/notesSlide624.xml" ContentType="application/vnd.openxmlformats-officedocument.presentationml.notesSlide+xml"/>
  <Override PartName="/ppt/notesSlides/notesSlide625.xml" ContentType="application/vnd.openxmlformats-officedocument.presentationml.notesSlide+xml"/>
  <Override PartName="/ppt/notesSlides/notesSlide626.xml" ContentType="application/vnd.openxmlformats-officedocument.presentationml.notesSlide+xml"/>
  <Override PartName="/ppt/notesSlides/notesSlide627.xml" ContentType="application/vnd.openxmlformats-officedocument.presentationml.notesSlide+xml"/>
  <Override PartName="/ppt/notesSlides/notesSlide628.xml" ContentType="application/vnd.openxmlformats-officedocument.presentationml.notesSlide+xml"/>
  <Override PartName="/ppt/notesSlides/notesSlide629.xml" ContentType="application/vnd.openxmlformats-officedocument.presentationml.notesSlide+xml"/>
  <Override PartName="/ppt/notesSlides/notesSlide630.xml" ContentType="application/vnd.openxmlformats-officedocument.presentationml.notesSlide+xml"/>
  <Override PartName="/ppt/notesSlides/notesSlide631.xml" ContentType="application/vnd.openxmlformats-officedocument.presentationml.notesSlide+xml"/>
  <Override PartName="/ppt/notesSlides/notesSlide632.xml" ContentType="application/vnd.openxmlformats-officedocument.presentationml.notesSlide+xml"/>
  <Override PartName="/ppt/notesSlides/notesSlide633.xml" ContentType="application/vnd.openxmlformats-officedocument.presentationml.notesSlide+xml"/>
  <Override PartName="/ppt/notesSlides/notesSlide634.xml" ContentType="application/vnd.openxmlformats-officedocument.presentationml.notesSlide+xml"/>
  <Override PartName="/ppt/notesSlides/notesSlide635.xml" ContentType="application/vnd.openxmlformats-officedocument.presentationml.notesSlide+xml"/>
  <Override PartName="/ppt/notesSlides/notesSlide636.xml" ContentType="application/vnd.openxmlformats-officedocument.presentationml.notesSlide+xml"/>
  <Override PartName="/ppt/notesSlides/notesSlide637.xml" ContentType="application/vnd.openxmlformats-officedocument.presentationml.notesSlide+xml"/>
  <Override PartName="/ppt/notesSlides/notesSlide638.xml" ContentType="application/vnd.openxmlformats-officedocument.presentationml.notesSlide+xml"/>
  <Override PartName="/ppt/notesSlides/notesSlide639.xml" ContentType="application/vnd.openxmlformats-officedocument.presentationml.notesSlide+xml"/>
  <Override PartName="/ppt/notesSlides/notesSlide640.xml" ContentType="application/vnd.openxmlformats-officedocument.presentationml.notesSlide+xml"/>
  <Override PartName="/ppt/notesSlides/notesSlide641.xml" ContentType="application/vnd.openxmlformats-officedocument.presentationml.notesSlide+xml"/>
  <Override PartName="/ppt/notesSlides/notesSlide642.xml" ContentType="application/vnd.openxmlformats-officedocument.presentationml.notesSlide+xml"/>
  <Override PartName="/ppt/notesSlides/notesSlide643.xml" ContentType="application/vnd.openxmlformats-officedocument.presentationml.notesSlide+xml"/>
  <Override PartName="/ppt/notesSlides/notesSlide644.xml" ContentType="application/vnd.openxmlformats-officedocument.presentationml.notesSlide+xml"/>
  <Override PartName="/ppt/notesSlides/notesSlide645.xml" ContentType="application/vnd.openxmlformats-officedocument.presentationml.notesSlide+xml"/>
  <Override PartName="/ppt/notesSlides/notesSlide646.xml" ContentType="application/vnd.openxmlformats-officedocument.presentationml.notesSlide+xml"/>
  <Override PartName="/ppt/notesSlides/notesSlide647.xml" ContentType="application/vnd.openxmlformats-officedocument.presentationml.notesSlide+xml"/>
  <Override PartName="/ppt/notesSlides/notesSlide648.xml" ContentType="application/vnd.openxmlformats-officedocument.presentationml.notesSlide+xml"/>
  <Override PartName="/ppt/notesSlides/notesSlide649.xml" ContentType="application/vnd.openxmlformats-officedocument.presentationml.notesSlide+xml"/>
  <Override PartName="/ppt/notesSlides/notesSlide650.xml" ContentType="application/vnd.openxmlformats-officedocument.presentationml.notesSlide+xml"/>
  <Override PartName="/ppt/notesSlides/notesSlide651.xml" ContentType="application/vnd.openxmlformats-officedocument.presentationml.notesSlide+xml"/>
  <Override PartName="/ppt/notesSlides/notesSlide652.xml" ContentType="application/vnd.openxmlformats-officedocument.presentationml.notesSlide+xml"/>
  <Override PartName="/ppt/notesSlides/notesSlide653.xml" ContentType="application/vnd.openxmlformats-officedocument.presentationml.notesSlide+xml"/>
  <Override PartName="/ppt/notesSlides/notesSlide654.xml" ContentType="application/vnd.openxmlformats-officedocument.presentationml.notesSlide+xml"/>
  <Override PartName="/ppt/notesSlides/notesSlide655.xml" ContentType="application/vnd.openxmlformats-officedocument.presentationml.notesSlide+xml"/>
  <Override PartName="/ppt/notesSlides/notesSlide656.xml" ContentType="application/vnd.openxmlformats-officedocument.presentationml.notesSlide+xml"/>
  <Override PartName="/ppt/notesSlides/notesSlide657.xml" ContentType="application/vnd.openxmlformats-officedocument.presentationml.notesSlide+xml"/>
  <Override PartName="/ppt/notesSlides/notesSlide658.xml" ContentType="application/vnd.openxmlformats-officedocument.presentationml.notesSlide+xml"/>
  <Override PartName="/ppt/notesSlides/notesSlide659.xml" ContentType="application/vnd.openxmlformats-officedocument.presentationml.notesSlide+xml"/>
  <Override PartName="/ppt/notesSlides/notesSlide660.xml" ContentType="application/vnd.openxmlformats-officedocument.presentationml.notesSlide+xml"/>
  <Override PartName="/ppt/notesSlides/notesSlide661.xml" ContentType="application/vnd.openxmlformats-officedocument.presentationml.notesSlide+xml"/>
  <Override PartName="/ppt/notesSlides/notesSlide662.xml" ContentType="application/vnd.openxmlformats-officedocument.presentationml.notesSlide+xml"/>
  <Override PartName="/ppt/notesSlides/notesSlide663.xml" ContentType="application/vnd.openxmlformats-officedocument.presentationml.notesSlide+xml"/>
  <Override PartName="/ppt/notesSlides/notesSlide664.xml" ContentType="application/vnd.openxmlformats-officedocument.presentationml.notesSlide+xml"/>
  <Override PartName="/ppt/notesSlides/notesSlide665.xml" ContentType="application/vnd.openxmlformats-officedocument.presentationml.notesSlide+xml"/>
  <Override PartName="/ppt/notesSlides/notesSlide666.xml" ContentType="application/vnd.openxmlformats-officedocument.presentationml.notesSlide+xml"/>
  <Override PartName="/ppt/notesSlides/notesSlide667.xml" ContentType="application/vnd.openxmlformats-officedocument.presentationml.notesSlide+xml"/>
  <Override PartName="/ppt/notesSlides/notesSlide668.xml" ContentType="application/vnd.openxmlformats-officedocument.presentationml.notesSlide+xml"/>
  <Override PartName="/ppt/notesSlides/notesSlide669.xml" ContentType="application/vnd.openxmlformats-officedocument.presentationml.notesSlide+xml"/>
  <Override PartName="/ppt/notesSlides/notesSlide670.xml" ContentType="application/vnd.openxmlformats-officedocument.presentationml.notesSlide+xml"/>
  <Override PartName="/ppt/notesSlides/notesSlide671.xml" ContentType="application/vnd.openxmlformats-officedocument.presentationml.notesSlide+xml"/>
  <Override PartName="/ppt/notesSlides/notesSlide672.xml" ContentType="application/vnd.openxmlformats-officedocument.presentationml.notesSlide+xml"/>
  <Override PartName="/ppt/notesSlides/notesSlide673.xml" ContentType="application/vnd.openxmlformats-officedocument.presentationml.notesSlide+xml"/>
  <Override PartName="/ppt/notesSlides/notesSlide674.xml" ContentType="application/vnd.openxmlformats-officedocument.presentationml.notesSlide+xml"/>
  <Override PartName="/ppt/notesSlides/notesSlide675.xml" ContentType="application/vnd.openxmlformats-officedocument.presentationml.notesSlide+xml"/>
  <Override PartName="/ppt/notesSlides/notesSlide676.xml" ContentType="application/vnd.openxmlformats-officedocument.presentationml.notesSlide+xml"/>
  <Override PartName="/ppt/notesSlides/notesSlide677.xml" ContentType="application/vnd.openxmlformats-officedocument.presentationml.notesSlide+xml"/>
  <Override PartName="/ppt/notesSlides/notesSlide678.xml" ContentType="application/vnd.openxmlformats-officedocument.presentationml.notesSlide+xml"/>
  <Override PartName="/ppt/notesSlides/notesSlide679.xml" ContentType="application/vnd.openxmlformats-officedocument.presentationml.notesSlide+xml"/>
  <Override PartName="/ppt/notesSlides/notesSlide680.xml" ContentType="application/vnd.openxmlformats-officedocument.presentationml.notesSlide+xml"/>
  <Override PartName="/ppt/notesSlides/notesSlide681.xml" ContentType="application/vnd.openxmlformats-officedocument.presentationml.notesSlide+xml"/>
  <Override PartName="/ppt/notesSlides/notesSlide682.xml" ContentType="application/vnd.openxmlformats-officedocument.presentationml.notesSlide+xml"/>
  <Override PartName="/ppt/notesSlides/notesSlide683.xml" ContentType="application/vnd.openxmlformats-officedocument.presentationml.notesSlide+xml"/>
  <Override PartName="/ppt/notesSlides/notesSlide684.xml" ContentType="application/vnd.openxmlformats-officedocument.presentationml.notesSlide+xml"/>
  <Override PartName="/ppt/notesSlides/notesSlide685.xml" ContentType="application/vnd.openxmlformats-officedocument.presentationml.notesSlide+xml"/>
  <Override PartName="/ppt/notesSlides/notesSlide686.xml" ContentType="application/vnd.openxmlformats-officedocument.presentationml.notesSlide+xml"/>
  <Override PartName="/ppt/notesSlides/notesSlide687.xml" ContentType="application/vnd.openxmlformats-officedocument.presentationml.notesSlide+xml"/>
  <Override PartName="/ppt/notesSlides/notesSlide688.xml" ContentType="application/vnd.openxmlformats-officedocument.presentationml.notesSlide+xml"/>
  <Override PartName="/ppt/notesSlides/notesSlide689.xml" ContentType="application/vnd.openxmlformats-officedocument.presentationml.notesSlide+xml"/>
  <Override PartName="/ppt/notesSlides/notesSlide690.xml" ContentType="application/vnd.openxmlformats-officedocument.presentationml.notesSlide+xml"/>
  <Override PartName="/ppt/notesSlides/notesSlide691.xml" ContentType="application/vnd.openxmlformats-officedocument.presentationml.notesSlide+xml"/>
  <Override PartName="/ppt/notesSlides/notesSlide692.xml" ContentType="application/vnd.openxmlformats-officedocument.presentationml.notesSlide+xml"/>
  <Override PartName="/ppt/notesSlides/notesSlide693.xml" ContentType="application/vnd.openxmlformats-officedocument.presentationml.notesSlide+xml"/>
  <Override PartName="/ppt/notesSlides/notesSlide694.xml" ContentType="application/vnd.openxmlformats-officedocument.presentationml.notesSlide+xml"/>
  <Override PartName="/ppt/notesSlides/notesSlide695.xml" ContentType="application/vnd.openxmlformats-officedocument.presentationml.notesSlide+xml"/>
  <Override PartName="/ppt/notesSlides/notesSlide696.xml" ContentType="application/vnd.openxmlformats-officedocument.presentationml.notesSlide+xml"/>
  <Override PartName="/ppt/notesSlides/notesSlide697.xml" ContentType="application/vnd.openxmlformats-officedocument.presentationml.notesSlide+xml"/>
  <Override PartName="/ppt/notesSlides/notesSlide698.xml" ContentType="application/vnd.openxmlformats-officedocument.presentationml.notesSlide+xml"/>
  <Override PartName="/ppt/notesSlides/notesSlide699.xml" ContentType="application/vnd.openxmlformats-officedocument.presentationml.notesSlide+xml"/>
  <Override PartName="/ppt/notesSlides/notesSlide700.xml" ContentType="application/vnd.openxmlformats-officedocument.presentationml.notesSlide+xml"/>
  <Override PartName="/ppt/notesSlides/notesSlide701.xml" ContentType="application/vnd.openxmlformats-officedocument.presentationml.notesSlide+xml"/>
  <Override PartName="/ppt/notesSlides/notesSlide702.xml" ContentType="application/vnd.openxmlformats-officedocument.presentationml.notesSlide+xml"/>
  <Override PartName="/ppt/notesSlides/notesSlide703.xml" ContentType="application/vnd.openxmlformats-officedocument.presentationml.notesSlide+xml"/>
  <Override PartName="/ppt/notesSlides/notesSlide704.xml" ContentType="application/vnd.openxmlformats-officedocument.presentationml.notesSlide+xml"/>
  <Override PartName="/ppt/notesSlides/notesSlide705.xml" ContentType="application/vnd.openxmlformats-officedocument.presentationml.notesSlide+xml"/>
  <Override PartName="/ppt/notesSlides/notesSlide706.xml" ContentType="application/vnd.openxmlformats-officedocument.presentationml.notesSlide+xml"/>
  <Override PartName="/ppt/notesSlides/notesSlide707.xml" ContentType="application/vnd.openxmlformats-officedocument.presentationml.notesSlide+xml"/>
  <Override PartName="/ppt/notesSlides/notesSlide708.xml" ContentType="application/vnd.openxmlformats-officedocument.presentationml.notesSlide+xml"/>
  <Override PartName="/ppt/notesSlides/notesSlide709.xml" ContentType="application/vnd.openxmlformats-officedocument.presentationml.notesSlide+xml"/>
  <Override PartName="/ppt/notesSlides/notesSlide710.xml" ContentType="application/vnd.openxmlformats-officedocument.presentationml.notesSlide+xml"/>
  <Override PartName="/ppt/notesSlides/notesSlide711.xml" ContentType="application/vnd.openxmlformats-officedocument.presentationml.notesSlide+xml"/>
  <Override PartName="/ppt/notesSlides/notesSlide712.xml" ContentType="application/vnd.openxmlformats-officedocument.presentationml.notesSlide+xml"/>
  <Override PartName="/ppt/notesSlides/notesSlide713.xml" ContentType="application/vnd.openxmlformats-officedocument.presentationml.notesSlide+xml"/>
  <Override PartName="/ppt/notesSlides/notesSlide714.xml" ContentType="application/vnd.openxmlformats-officedocument.presentationml.notesSlide+xml"/>
  <Override PartName="/ppt/notesSlides/notesSlide715.xml" ContentType="application/vnd.openxmlformats-officedocument.presentationml.notesSlide+xml"/>
  <Override PartName="/ppt/notesSlides/notesSlide716.xml" ContentType="application/vnd.openxmlformats-officedocument.presentationml.notesSlide+xml"/>
  <Override PartName="/ppt/notesSlides/notesSlide717.xml" ContentType="application/vnd.openxmlformats-officedocument.presentationml.notesSlide+xml"/>
  <Override PartName="/ppt/notesSlides/notesSlide718.xml" ContentType="application/vnd.openxmlformats-officedocument.presentationml.notesSlide+xml"/>
  <Override PartName="/ppt/notesSlides/notesSlide719.xml" ContentType="application/vnd.openxmlformats-officedocument.presentationml.notesSlide+xml"/>
  <Override PartName="/ppt/notesSlides/notesSlide720.xml" ContentType="application/vnd.openxmlformats-officedocument.presentationml.notesSlide+xml"/>
  <Override PartName="/ppt/notesSlides/notesSlide721.xml" ContentType="application/vnd.openxmlformats-officedocument.presentationml.notesSlide+xml"/>
  <Override PartName="/ppt/notesSlides/notesSlide722.xml" ContentType="application/vnd.openxmlformats-officedocument.presentationml.notesSlide+xml"/>
  <Override PartName="/ppt/notesSlides/notesSlide723.xml" ContentType="application/vnd.openxmlformats-officedocument.presentationml.notesSlide+xml"/>
  <Override PartName="/ppt/notesSlides/notesSlide724.xml" ContentType="application/vnd.openxmlformats-officedocument.presentationml.notesSlide+xml"/>
  <Override PartName="/ppt/notesSlides/notesSlide725.xml" ContentType="application/vnd.openxmlformats-officedocument.presentationml.notesSlide+xml"/>
  <Override PartName="/ppt/notesSlides/notesSlide726.xml" ContentType="application/vnd.openxmlformats-officedocument.presentationml.notesSlide+xml"/>
  <Override PartName="/ppt/notesSlides/notesSlide727.xml" ContentType="application/vnd.openxmlformats-officedocument.presentationml.notesSlide+xml"/>
  <Override PartName="/ppt/notesSlides/notesSlide728.xml" ContentType="application/vnd.openxmlformats-officedocument.presentationml.notesSlide+xml"/>
  <Override PartName="/ppt/notesSlides/notesSlide729.xml" ContentType="application/vnd.openxmlformats-officedocument.presentationml.notesSlide+xml"/>
  <Override PartName="/ppt/notesSlides/notesSlide730.xml" ContentType="application/vnd.openxmlformats-officedocument.presentationml.notesSlide+xml"/>
  <Override PartName="/ppt/notesSlides/notesSlide731.xml" ContentType="application/vnd.openxmlformats-officedocument.presentationml.notesSlide+xml"/>
  <Override PartName="/ppt/notesSlides/notesSlide732.xml" ContentType="application/vnd.openxmlformats-officedocument.presentationml.notesSlide+xml"/>
  <Override PartName="/ppt/notesSlides/notesSlide733.xml" ContentType="application/vnd.openxmlformats-officedocument.presentationml.notesSlide+xml"/>
  <Override PartName="/ppt/notesSlides/notesSlide734.xml" ContentType="application/vnd.openxmlformats-officedocument.presentationml.notesSlide+xml"/>
  <Override PartName="/ppt/notesSlides/notesSlide735.xml" ContentType="application/vnd.openxmlformats-officedocument.presentationml.notesSlide+xml"/>
  <Override PartName="/ppt/notesSlides/notesSlide736.xml" ContentType="application/vnd.openxmlformats-officedocument.presentationml.notesSlide+xml"/>
  <Override PartName="/ppt/notesSlides/notesSlide737.xml" ContentType="application/vnd.openxmlformats-officedocument.presentationml.notesSlide+xml"/>
  <Override PartName="/ppt/notesSlides/notesSlide738.xml" ContentType="application/vnd.openxmlformats-officedocument.presentationml.notesSlide+xml"/>
  <Override PartName="/ppt/notesSlides/notesSlide739.xml" ContentType="application/vnd.openxmlformats-officedocument.presentationml.notesSlide+xml"/>
  <Override PartName="/ppt/notesSlides/notesSlide740.xml" ContentType="application/vnd.openxmlformats-officedocument.presentationml.notesSlide+xml"/>
  <Override PartName="/ppt/notesSlides/notesSlide741.xml" ContentType="application/vnd.openxmlformats-officedocument.presentationml.notesSlide+xml"/>
  <Override PartName="/ppt/notesSlides/notesSlide742.xml" ContentType="application/vnd.openxmlformats-officedocument.presentationml.notesSlide+xml"/>
  <Override PartName="/ppt/notesSlides/notesSlide743.xml" ContentType="application/vnd.openxmlformats-officedocument.presentationml.notesSlide+xml"/>
  <Override PartName="/ppt/notesSlides/notesSlide744.xml" ContentType="application/vnd.openxmlformats-officedocument.presentationml.notesSlide+xml"/>
  <Override PartName="/ppt/notesSlides/notesSlide745.xml" ContentType="application/vnd.openxmlformats-officedocument.presentationml.notesSlide+xml"/>
  <Override PartName="/ppt/notesSlides/notesSlide746.xml" ContentType="application/vnd.openxmlformats-officedocument.presentationml.notesSlide+xml"/>
  <Override PartName="/ppt/notesSlides/notesSlide747.xml" ContentType="application/vnd.openxmlformats-officedocument.presentationml.notesSlide+xml"/>
  <Override PartName="/ppt/notesSlides/notesSlide748.xml" ContentType="application/vnd.openxmlformats-officedocument.presentationml.notesSlide+xml"/>
  <Override PartName="/ppt/notesSlides/notesSlide749.xml" ContentType="application/vnd.openxmlformats-officedocument.presentationml.notesSlide+xml"/>
  <Override PartName="/ppt/notesSlides/notesSlide750.xml" ContentType="application/vnd.openxmlformats-officedocument.presentationml.notesSlide+xml"/>
  <Override PartName="/ppt/notesSlides/notesSlide751.xml" ContentType="application/vnd.openxmlformats-officedocument.presentationml.notesSlide+xml"/>
  <Override PartName="/ppt/notesSlides/notesSlide752.xml" ContentType="application/vnd.openxmlformats-officedocument.presentationml.notesSlide+xml"/>
  <Override PartName="/ppt/notesSlides/notesSlide753.xml" ContentType="application/vnd.openxmlformats-officedocument.presentationml.notesSlide+xml"/>
  <Override PartName="/ppt/notesSlides/notesSlide754.xml" ContentType="application/vnd.openxmlformats-officedocument.presentationml.notesSlide+xml"/>
  <Override PartName="/ppt/notesSlides/notesSlide755.xml" ContentType="application/vnd.openxmlformats-officedocument.presentationml.notesSlide+xml"/>
  <Override PartName="/ppt/notesSlides/notesSlide756.xml" ContentType="application/vnd.openxmlformats-officedocument.presentationml.notesSlide+xml"/>
  <Override PartName="/ppt/notesSlides/notesSlide757.xml" ContentType="application/vnd.openxmlformats-officedocument.presentationml.notesSlide+xml"/>
  <Override PartName="/ppt/notesSlides/notesSlide758.xml" ContentType="application/vnd.openxmlformats-officedocument.presentationml.notesSlide+xml"/>
  <Override PartName="/ppt/notesSlides/notesSlide759.xml" ContentType="application/vnd.openxmlformats-officedocument.presentationml.notesSlide+xml"/>
  <Override PartName="/ppt/notesSlides/notesSlide760.xml" ContentType="application/vnd.openxmlformats-officedocument.presentationml.notesSlide+xml"/>
  <Override PartName="/ppt/notesSlides/notesSlide761.xml" ContentType="application/vnd.openxmlformats-officedocument.presentationml.notesSlide+xml"/>
  <Override PartName="/ppt/notesSlides/notesSlide762.xml" ContentType="application/vnd.openxmlformats-officedocument.presentationml.notesSlide+xml"/>
  <Override PartName="/ppt/notesSlides/notesSlide763.xml" ContentType="application/vnd.openxmlformats-officedocument.presentationml.notesSlide+xml"/>
  <Override PartName="/ppt/notesSlides/notesSlide764.xml" ContentType="application/vnd.openxmlformats-officedocument.presentationml.notesSlide+xml"/>
  <Override PartName="/ppt/notesSlides/notesSlide765.xml" ContentType="application/vnd.openxmlformats-officedocument.presentationml.notesSlide+xml"/>
  <Override PartName="/ppt/notesSlides/notesSlide766.xml" ContentType="application/vnd.openxmlformats-officedocument.presentationml.notesSlide+xml"/>
  <Override PartName="/ppt/notesSlides/notesSlide767.xml" ContentType="application/vnd.openxmlformats-officedocument.presentationml.notesSlide+xml"/>
  <Override PartName="/ppt/notesSlides/notesSlide768.xml" ContentType="application/vnd.openxmlformats-officedocument.presentationml.notesSlide+xml"/>
  <Override PartName="/ppt/notesSlides/notesSlide769.xml" ContentType="application/vnd.openxmlformats-officedocument.presentationml.notesSlide+xml"/>
  <Override PartName="/ppt/notesSlides/notesSlide770.xml" ContentType="application/vnd.openxmlformats-officedocument.presentationml.notesSlide+xml"/>
  <Override PartName="/ppt/notesSlides/notesSlide771.xml" ContentType="application/vnd.openxmlformats-officedocument.presentationml.notesSlide+xml"/>
  <Override PartName="/ppt/notesSlides/notesSlide772.xml" ContentType="application/vnd.openxmlformats-officedocument.presentationml.notesSlide+xml"/>
  <Override PartName="/ppt/notesSlides/notesSlide773.xml" ContentType="application/vnd.openxmlformats-officedocument.presentationml.notesSlide+xml"/>
  <Override PartName="/ppt/notesSlides/notesSlide774.xml" ContentType="application/vnd.openxmlformats-officedocument.presentationml.notesSlide+xml"/>
  <Override PartName="/ppt/notesSlides/notesSlide775.xml" ContentType="application/vnd.openxmlformats-officedocument.presentationml.notesSlide+xml"/>
  <Override PartName="/ppt/notesSlides/notesSlide776.xml" ContentType="application/vnd.openxmlformats-officedocument.presentationml.notesSlide+xml"/>
  <Override PartName="/ppt/notesSlides/notesSlide777.xml" ContentType="application/vnd.openxmlformats-officedocument.presentationml.notesSlide+xml"/>
  <Override PartName="/ppt/notesSlides/notesSlide778.xml" ContentType="application/vnd.openxmlformats-officedocument.presentationml.notesSlide+xml"/>
  <Override PartName="/ppt/notesSlides/notesSlide779.xml" ContentType="application/vnd.openxmlformats-officedocument.presentationml.notesSlide+xml"/>
  <Override PartName="/ppt/notesSlides/notesSlide780.xml" ContentType="application/vnd.openxmlformats-officedocument.presentationml.notesSlide+xml"/>
  <Override PartName="/ppt/notesSlides/notesSlide781.xml" ContentType="application/vnd.openxmlformats-officedocument.presentationml.notesSlide+xml"/>
  <Override PartName="/ppt/notesSlides/notesSlide782.xml" ContentType="application/vnd.openxmlformats-officedocument.presentationml.notesSlide+xml"/>
  <Override PartName="/ppt/notesSlides/notesSlide783.xml" ContentType="application/vnd.openxmlformats-officedocument.presentationml.notesSlide+xml"/>
  <Override PartName="/ppt/notesSlides/notesSlide784.xml" ContentType="application/vnd.openxmlformats-officedocument.presentationml.notesSlide+xml"/>
  <Override PartName="/ppt/notesSlides/notesSlide785.xml" ContentType="application/vnd.openxmlformats-officedocument.presentationml.notesSlide+xml"/>
  <Override PartName="/ppt/theme/themeOverride1.xml" ContentType="application/vnd.openxmlformats-officedocument.themeOverride+xml"/>
  <Override PartName="/ppt/notesSlides/notesSlide786.xml" ContentType="application/vnd.openxmlformats-officedocument.presentationml.notesSlide+xml"/>
  <Override PartName="/ppt/notesSlides/notesSlide787.xml" ContentType="application/vnd.openxmlformats-officedocument.presentationml.notesSlide+xml"/>
  <Override PartName="/ppt/notesSlides/notesSlide788.xml" ContentType="application/vnd.openxmlformats-officedocument.presentationml.notesSlide+xml"/>
  <Override PartName="/ppt/notesSlides/notesSlide789.xml" ContentType="application/vnd.openxmlformats-officedocument.presentationml.notesSlide+xml"/>
  <Override PartName="/ppt/notesSlides/notesSlide790.xml" ContentType="application/vnd.openxmlformats-officedocument.presentationml.notesSlide+xml"/>
  <Override PartName="/ppt/notesSlides/notesSlide791.xml" ContentType="application/vnd.openxmlformats-officedocument.presentationml.notesSlide+xml"/>
  <Override PartName="/ppt/notesSlides/notesSlide792.xml" ContentType="application/vnd.openxmlformats-officedocument.presentationml.notesSlide+xml"/>
  <Override PartName="/ppt/notesSlides/notesSlide793.xml" ContentType="application/vnd.openxmlformats-officedocument.presentationml.notesSlide+xml"/>
  <Override PartName="/ppt/notesSlides/notesSlide794.xml" ContentType="application/vnd.openxmlformats-officedocument.presentationml.notesSlide+xml"/>
  <Override PartName="/ppt/notesSlides/notesSlide795.xml" ContentType="application/vnd.openxmlformats-officedocument.presentationml.notesSlide+xml"/>
  <Override PartName="/ppt/notesSlides/notesSlide796.xml" ContentType="application/vnd.openxmlformats-officedocument.presentationml.notesSlide+xml"/>
  <Override PartName="/ppt/notesSlides/notesSlide797.xml" ContentType="application/vnd.openxmlformats-officedocument.presentationml.notesSlide+xml"/>
  <Override PartName="/ppt/notesSlides/notesSlide798.xml" ContentType="application/vnd.openxmlformats-officedocument.presentationml.notesSlide+xml"/>
  <Override PartName="/ppt/notesSlides/notesSlide799.xml" ContentType="application/vnd.openxmlformats-officedocument.presentationml.notesSlide+xml"/>
  <Override PartName="/ppt/notesSlides/notesSlide800.xml" ContentType="application/vnd.openxmlformats-officedocument.presentationml.notesSlide+xml"/>
  <Override PartName="/ppt/notesSlides/notesSlide801.xml" ContentType="application/vnd.openxmlformats-officedocument.presentationml.notesSlide+xml"/>
  <Override PartName="/ppt/notesSlides/notesSlide802.xml" ContentType="application/vnd.openxmlformats-officedocument.presentationml.notesSlide+xml"/>
  <Override PartName="/ppt/notesSlides/notesSlide803.xml" ContentType="application/vnd.openxmlformats-officedocument.presentationml.notesSlide+xml"/>
  <Override PartName="/ppt/notesSlides/notesSlide804.xml" ContentType="application/vnd.openxmlformats-officedocument.presentationml.notesSlide+xml"/>
  <Override PartName="/ppt/notesSlides/notesSlide805.xml" ContentType="application/vnd.openxmlformats-officedocument.presentationml.notesSlide+xml"/>
  <Override PartName="/ppt/notesSlides/notesSlide806.xml" ContentType="application/vnd.openxmlformats-officedocument.presentationml.notesSlide+xml"/>
  <Override PartName="/ppt/notesSlides/notesSlide807.xml" ContentType="application/vnd.openxmlformats-officedocument.presentationml.notesSlide+xml"/>
  <Override PartName="/ppt/notesSlides/notesSlide808.xml" ContentType="application/vnd.openxmlformats-officedocument.presentationml.notesSlide+xml"/>
  <Override PartName="/ppt/notesSlides/notesSlide809.xml" ContentType="application/vnd.openxmlformats-officedocument.presentationml.notesSlide+xml"/>
  <Override PartName="/ppt/notesSlides/notesSlide810.xml" ContentType="application/vnd.openxmlformats-officedocument.presentationml.notesSlide+xml"/>
  <Override PartName="/ppt/notesSlides/notesSlide811.xml" ContentType="application/vnd.openxmlformats-officedocument.presentationml.notesSlide+xml"/>
  <Override PartName="/ppt/notesSlides/notesSlide812.xml" ContentType="application/vnd.openxmlformats-officedocument.presentationml.notesSlide+xml"/>
  <Override PartName="/ppt/notesSlides/notesSlide813.xml" ContentType="application/vnd.openxmlformats-officedocument.presentationml.notesSlide+xml"/>
  <Override PartName="/ppt/notesSlides/notesSlide814.xml" ContentType="application/vnd.openxmlformats-officedocument.presentationml.notesSlide+xml"/>
  <Override PartName="/ppt/notesSlides/notesSlide815.xml" ContentType="application/vnd.openxmlformats-officedocument.presentationml.notesSlide+xml"/>
  <Override PartName="/ppt/notesSlides/notesSlide816.xml" ContentType="application/vnd.openxmlformats-officedocument.presentationml.notesSlide+xml"/>
  <Override PartName="/ppt/notesSlides/notesSlide817.xml" ContentType="application/vnd.openxmlformats-officedocument.presentationml.notesSlide+xml"/>
  <Override PartName="/ppt/notesSlides/notesSlide818.xml" ContentType="application/vnd.openxmlformats-officedocument.presentationml.notesSlide+xml"/>
  <Override PartName="/ppt/notesSlides/notesSlide819.xml" ContentType="application/vnd.openxmlformats-officedocument.presentationml.notesSlide+xml"/>
  <Override PartName="/ppt/notesSlides/notesSlide820.xml" ContentType="application/vnd.openxmlformats-officedocument.presentationml.notesSlide+xml"/>
  <Override PartName="/ppt/notesSlides/notesSlide821.xml" ContentType="application/vnd.openxmlformats-officedocument.presentationml.notesSlide+xml"/>
  <Override PartName="/ppt/notesSlides/notesSlide822.xml" ContentType="application/vnd.openxmlformats-officedocument.presentationml.notesSlide+xml"/>
  <Override PartName="/ppt/notesSlides/notesSlide823.xml" ContentType="application/vnd.openxmlformats-officedocument.presentationml.notesSlide+xml"/>
  <Override PartName="/ppt/notesSlides/notesSlide824.xml" ContentType="application/vnd.openxmlformats-officedocument.presentationml.notesSlide+xml"/>
  <Override PartName="/ppt/notesSlides/notesSlide825.xml" ContentType="application/vnd.openxmlformats-officedocument.presentationml.notesSlide+xml"/>
  <Override PartName="/ppt/notesSlides/notesSlide826.xml" ContentType="application/vnd.openxmlformats-officedocument.presentationml.notesSlide+xml"/>
  <Override PartName="/ppt/notesSlides/notesSlide827.xml" ContentType="application/vnd.openxmlformats-officedocument.presentationml.notesSlide+xml"/>
  <Override PartName="/ppt/notesSlides/notesSlide828.xml" ContentType="application/vnd.openxmlformats-officedocument.presentationml.notesSlide+xml"/>
  <Override PartName="/ppt/notesSlides/notesSlide829.xml" ContentType="application/vnd.openxmlformats-officedocument.presentationml.notesSlide+xml"/>
  <Override PartName="/ppt/notesSlides/notesSlide830.xml" ContentType="application/vnd.openxmlformats-officedocument.presentationml.notesSlide+xml"/>
  <Override PartName="/ppt/notesSlides/notesSlide831.xml" ContentType="application/vnd.openxmlformats-officedocument.presentationml.notesSlide+xml"/>
  <Override PartName="/ppt/notesSlides/notesSlide832.xml" ContentType="application/vnd.openxmlformats-officedocument.presentationml.notesSlide+xml"/>
  <Override PartName="/ppt/notesSlides/notesSlide833.xml" ContentType="application/vnd.openxmlformats-officedocument.presentationml.notesSlide+xml"/>
  <Override PartName="/ppt/notesSlides/notesSlide834.xml" ContentType="application/vnd.openxmlformats-officedocument.presentationml.notesSlide+xml"/>
  <Override PartName="/ppt/notesSlides/notesSlide835.xml" ContentType="application/vnd.openxmlformats-officedocument.presentationml.notesSlide+xml"/>
  <Override PartName="/ppt/notesSlides/notesSlide836.xml" ContentType="application/vnd.openxmlformats-officedocument.presentationml.notesSlide+xml"/>
  <Override PartName="/ppt/notesSlides/notesSlide837.xml" ContentType="application/vnd.openxmlformats-officedocument.presentationml.notesSlide+xml"/>
  <Override PartName="/ppt/notesSlides/notesSlide838.xml" ContentType="application/vnd.openxmlformats-officedocument.presentationml.notesSlide+xml"/>
  <Override PartName="/ppt/notesSlides/notesSlide839.xml" ContentType="application/vnd.openxmlformats-officedocument.presentationml.notesSlide+xml"/>
  <Override PartName="/ppt/notesSlides/notesSlide840.xml" ContentType="application/vnd.openxmlformats-officedocument.presentationml.notesSlide+xml"/>
  <Override PartName="/ppt/notesSlides/notesSlide841.xml" ContentType="application/vnd.openxmlformats-officedocument.presentationml.notesSlide+xml"/>
  <Override PartName="/ppt/notesSlides/notesSlide842.xml" ContentType="application/vnd.openxmlformats-officedocument.presentationml.notesSlide+xml"/>
  <Override PartName="/ppt/notesSlides/notesSlide843.xml" ContentType="application/vnd.openxmlformats-officedocument.presentationml.notesSlide+xml"/>
  <Override PartName="/ppt/notesSlides/notesSlide844.xml" ContentType="application/vnd.openxmlformats-officedocument.presentationml.notesSlide+xml"/>
  <Override PartName="/ppt/notesSlides/notesSlide845.xml" ContentType="application/vnd.openxmlformats-officedocument.presentationml.notesSlide+xml"/>
  <Override PartName="/ppt/notesSlides/notesSlide846.xml" ContentType="application/vnd.openxmlformats-officedocument.presentationml.notesSlide+xml"/>
  <Override PartName="/ppt/notesSlides/notesSlide847.xml" ContentType="application/vnd.openxmlformats-officedocument.presentationml.notesSlide+xml"/>
  <Override PartName="/ppt/notesSlides/notesSlide848.xml" ContentType="application/vnd.openxmlformats-officedocument.presentationml.notesSlide+xml"/>
  <Override PartName="/ppt/notesSlides/notesSlide849.xml" ContentType="application/vnd.openxmlformats-officedocument.presentationml.notesSlide+xml"/>
  <Override PartName="/ppt/notesSlides/notesSlide850.xml" ContentType="application/vnd.openxmlformats-officedocument.presentationml.notesSlide+xml"/>
  <Override PartName="/ppt/notesSlides/notesSlide851.xml" ContentType="application/vnd.openxmlformats-officedocument.presentationml.notesSlide+xml"/>
  <Override PartName="/ppt/notesSlides/notesSlide852.xml" ContentType="application/vnd.openxmlformats-officedocument.presentationml.notesSlide+xml"/>
  <Override PartName="/ppt/notesSlides/notesSlide853.xml" ContentType="application/vnd.openxmlformats-officedocument.presentationml.notesSlide+xml"/>
  <Override PartName="/ppt/notesSlides/notesSlide854.xml" ContentType="application/vnd.openxmlformats-officedocument.presentationml.notesSlide+xml"/>
  <Override PartName="/ppt/notesSlides/notesSlide855.xml" ContentType="application/vnd.openxmlformats-officedocument.presentationml.notesSlide+xml"/>
  <Override PartName="/ppt/notesSlides/notesSlide856.xml" ContentType="application/vnd.openxmlformats-officedocument.presentationml.notesSlide+xml"/>
  <Override PartName="/ppt/notesSlides/notesSlide857.xml" ContentType="application/vnd.openxmlformats-officedocument.presentationml.notesSlide+xml"/>
  <Override PartName="/ppt/notesSlides/notesSlide858.xml" ContentType="application/vnd.openxmlformats-officedocument.presentationml.notesSlide+xml"/>
  <Override PartName="/ppt/notesSlides/notesSlide859.xml" ContentType="application/vnd.openxmlformats-officedocument.presentationml.notesSlide+xml"/>
  <Override PartName="/ppt/notesSlides/notesSlide860.xml" ContentType="application/vnd.openxmlformats-officedocument.presentationml.notesSlide+xml"/>
  <Override PartName="/ppt/notesSlides/notesSlide861.xml" ContentType="application/vnd.openxmlformats-officedocument.presentationml.notesSlide+xml"/>
  <Override PartName="/ppt/notesSlides/notesSlide862.xml" ContentType="application/vnd.openxmlformats-officedocument.presentationml.notesSlide+xml"/>
  <Override PartName="/ppt/notesSlides/notesSlide863.xml" ContentType="application/vnd.openxmlformats-officedocument.presentationml.notesSlide+xml"/>
  <Override PartName="/ppt/notesSlides/notesSlide864.xml" ContentType="application/vnd.openxmlformats-officedocument.presentationml.notesSlide+xml"/>
  <Override PartName="/ppt/notesSlides/notesSlide865.xml" ContentType="application/vnd.openxmlformats-officedocument.presentationml.notesSlide+xml"/>
  <Override PartName="/ppt/notesSlides/notesSlide866.xml" ContentType="application/vnd.openxmlformats-officedocument.presentationml.notesSlide+xml"/>
  <Override PartName="/ppt/notesSlides/notesSlide867.xml" ContentType="application/vnd.openxmlformats-officedocument.presentationml.notesSlide+xml"/>
  <Override PartName="/ppt/notesSlides/notesSlide868.xml" ContentType="application/vnd.openxmlformats-officedocument.presentationml.notesSlide+xml"/>
  <Override PartName="/ppt/notesSlides/notesSlide869.xml" ContentType="application/vnd.openxmlformats-officedocument.presentationml.notesSlide+xml"/>
  <Override PartName="/ppt/notesSlides/notesSlide870.xml" ContentType="application/vnd.openxmlformats-officedocument.presentationml.notesSlide+xml"/>
  <Override PartName="/ppt/notesSlides/notesSlide871.xml" ContentType="application/vnd.openxmlformats-officedocument.presentationml.notesSlide+xml"/>
  <Override PartName="/ppt/notesSlides/notesSlide872.xml" ContentType="application/vnd.openxmlformats-officedocument.presentationml.notesSlide+xml"/>
  <Override PartName="/ppt/notesSlides/notesSlide873.xml" ContentType="application/vnd.openxmlformats-officedocument.presentationml.notesSlide+xml"/>
  <Override PartName="/ppt/notesSlides/notesSlide874.xml" ContentType="application/vnd.openxmlformats-officedocument.presentationml.notesSlide+xml"/>
  <Override PartName="/ppt/notesSlides/notesSlide875.xml" ContentType="application/vnd.openxmlformats-officedocument.presentationml.notesSlide+xml"/>
  <Override PartName="/ppt/notesSlides/notesSlide876.xml" ContentType="application/vnd.openxmlformats-officedocument.presentationml.notesSlide+xml"/>
  <Override PartName="/ppt/notesSlides/notesSlide877.xml" ContentType="application/vnd.openxmlformats-officedocument.presentationml.notesSlide+xml"/>
  <Override PartName="/ppt/notesSlides/notesSlide878.xml" ContentType="application/vnd.openxmlformats-officedocument.presentationml.notesSlide+xml"/>
  <Override PartName="/ppt/notesSlides/notesSlide879.xml" ContentType="application/vnd.openxmlformats-officedocument.presentationml.notesSlide+xml"/>
  <Override PartName="/ppt/notesSlides/notesSlide880.xml" ContentType="application/vnd.openxmlformats-officedocument.presentationml.notesSlide+xml"/>
  <Override PartName="/ppt/notesSlides/notesSlide881.xml" ContentType="application/vnd.openxmlformats-officedocument.presentationml.notesSlide+xml"/>
  <Override PartName="/ppt/notesSlides/notesSlide882.xml" ContentType="application/vnd.openxmlformats-officedocument.presentationml.notesSlide+xml"/>
  <Override PartName="/ppt/notesSlides/notesSlide883.xml" ContentType="application/vnd.openxmlformats-officedocument.presentationml.notesSlide+xml"/>
  <Override PartName="/ppt/notesSlides/notesSlide884.xml" ContentType="application/vnd.openxmlformats-officedocument.presentationml.notesSlide+xml"/>
  <Override PartName="/ppt/notesSlides/notesSlide885.xml" ContentType="application/vnd.openxmlformats-officedocument.presentationml.notesSlide+xml"/>
  <Override PartName="/ppt/notesSlides/notesSlide886.xml" ContentType="application/vnd.openxmlformats-officedocument.presentationml.notesSlide+xml"/>
  <Override PartName="/ppt/notesSlides/notesSlide887.xml" ContentType="application/vnd.openxmlformats-officedocument.presentationml.notesSlide+xml"/>
  <Override PartName="/ppt/notesSlides/notesSlide888.xml" ContentType="application/vnd.openxmlformats-officedocument.presentationml.notesSlide+xml"/>
  <Override PartName="/ppt/notesSlides/notesSlide889.xml" ContentType="application/vnd.openxmlformats-officedocument.presentationml.notesSlide+xml"/>
  <Override PartName="/ppt/notesSlides/notesSlide890.xml" ContentType="application/vnd.openxmlformats-officedocument.presentationml.notesSlide+xml"/>
  <Override PartName="/ppt/notesSlides/notesSlide891.xml" ContentType="application/vnd.openxmlformats-officedocument.presentationml.notesSlide+xml"/>
  <Override PartName="/ppt/notesSlides/notesSlide892.xml" ContentType="application/vnd.openxmlformats-officedocument.presentationml.notesSlide+xml"/>
  <Override PartName="/ppt/notesSlides/notesSlide893.xml" ContentType="application/vnd.openxmlformats-officedocument.presentationml.notesSlide+xml"/>
  <Override PartName="/ppt/notesSlides/notesSlide894.xml" ContentType="application/vnd.openxmlformats-officedocument.presentationml.notesSlide+xml"/>
  <Override PartName="/ppt/notesSlides/notesSlide895.xml" ContentType="application/vnd.openxmlformats-officedocument.presentationml.notesSlide+xml"/>
  <Override PartName="/ppt/notesSlides/notesSlide896.xml" ContentType="application/vnd.openxmlformats-officedocument.presentationml.notesSlide+xml"/>
  <Override PartName="/ppt/notesSlides/notesSlide897.xml" ContentType="application/vnd.openxmlformats-officedocument.presentationml.notesSlide+xml"/>
  <Override PartName="/ppt/notesSlides/notesSlide898.xml" ContentType="application/vnd.openxmlformats-officedocument.presentationml.notesSlide+xml"/>
  <Override PartName="/ppt/notesSlides/notesSlide899.xml" ContentType="application/vnd.openxmlformats-officedocument.presentationml.notesSlide+xml"/>
  <Override PartName="/ppt/notesSlides/notesSlide900.xml" ContentType="application/vnd.openxmlformats-officedocument.presentationml.notesSlide+xml"/>
  <Override PartName="/ppt/notesSlides/notesSlide901.xml" ContentType="application/vnd.openxmlformats-officedocument.presentationml.notesSlide+xml"/>
  <Override PartName="/ppt/notesSlides/notesSlide902.xml" ContentType="application/vnd.openxmlformats-officedocument.presentationml.notesSlide+xml"/>
  <Override PartName="/ppt/notesSlides/notesSlide903.xml" ContentType="application/vnd.openxmlformats-officedocument.presentationml.notesSlide+xml"/>
  <Override PartName="/ppt/notesSlides/notesSlide904.xml" ContentType="application/vnd.openxmlformats-officedocument.presentationml.notesSlide+xml"/>
  <Override PartName="/ppt/notesSlides/notesSlide905.xml" ContentType="application/vnd.openxmlformats-officedocument.presentationml.notesSlide+xml"/>
  <Override PartName="/ppt/notesSlides/notesSlide906.xml" ContentType="application/vnd.openxmlformats-officedocument.presentationml.notesSlide+xml"/>
  <Override PartName="/ppt/notesSlides/notesSlide907.xml" ContentType="application/vnd.openxmlformats-officedocument.presentationml.notesSlide+xml"/>
  <Override PartName="/ppt/notesSlides/notesSlide908.xml" ContentType="application/vnd.openxmlformats-officedocument.presentationml.notesSlide+xml"/>
  <Override PartName="/ppt/notesSlides/notesSlide909.xml" ContentType="application/vnd.openxmlformats-officedocument.presentationml.notesSlide+xml"/>
  <Override PartName="/ppt/notesSlides/notesSlide910.xml" ContentType="application/vnd.openxmlformats-officedocument.presentationml.notesSlide+xml"/>
  <Override PartName="/ppt/notesSlides/notesSlide911.xml" ContentType="application/vnd.openxmlformats-officedocument.presentationml.notesSlide+xml"/>
  <Override PartName="/ppt/notesSlides/notesSlide912.xml" ContentType="application/vnd.openxmlformats-officedocument.presentationml.notesSlide+xml"/>
  <Override PartName="/ppt/notesSlides/notesSlide913.xml" ContentType="application/vnd.openxmlformats-officedocument.presentationml.notesSlide+xml"/>
  <Override PartName="/ppt/notesSlides/notesSlide914.xml" ContentType="application/vnd.openxmlformats-officedocument.presentationml.notesSlide+xml"/>
  <Override PartName="/ppt/notesSlides/notesSlide915.xml" ContentType="application/vnd.openxmlformats-officedocument.presentationml.notesSlide+xml"/>
  <Override PartName="/ppt/notesSlides/notesSlide916.xml" ContentType="application/vnd.openxmlformats-officedocument.presentationml.notesSlide+xml"/>
  <Override PartName="/ppt/notesSlides/notesSlide917.xml" ContentType="application/vnd.openxmlformats-officedocument.presentationml.notesSlide+xml"/>
  <Override PartName="/ppt/notesSlides/notesSlide918.xml" ContentType="application/vnd.openxmlformats-officedocument.presentationml.notesSlide+xml"/>
  <Override PartName="/ppt/notesSlides/notesSlide919.xml" ContentType="application/vnd.openxmlformats-officedocument.presentationml.notesSlide+xml"/>
  <Override PartName="/ppt/notesSlides/notesSlide920.xml" ContentType="application/vnd.openxmlformats-officedocument.presentationml.notesSlide+xml"/>
  <Override PartName="/ppt/notesSlides/notesSlide921.xml" ContentType="application/vnd.openxmlformats-officedocument.presentationml.notesSlide+xml"/>
  <Override PartName="/ppt/notesSlides/notesSlide922.xml" ContentType="application/vnd.openxmlformats-officedocument.presentationml.notesSlide+xml"/>
  <Override PartName="/ppt/notesSlides/notesSlide923.xml" ContentType="application/vnd.openxmlformats-officedocument.presentationml.notesSlide+xml"/>
  <Override PartName="/ppt/notesSlides/notesSlide924.xml" ContentType="application/vnd.openxmlformats-officedocument.presentationml.notesSlide+xml"/>
  <Override PartName="/ppt/notesSlides/notesSlide925.xml" ContentType="application/vnd.openxmlformats-officedocument.presentationml.notesSlide+xml"/>
  <Override PartName="/ppt/notesSlides/notesSlide926.xml" ContentType="application/vnd.openxmlformats-officedocument.presentationml.notesSlide+xml"/>
  <Override PartName="/ppt/notesSlides/notesSlide927.xml" ContentType="application/vnd.openxmlformats-officedocument.presentationml.notesSlide+xml"/>
  <Override PartName="/ppt/notesSlides/notesSlide928.xml" ContentType="application/vnd.openxmlformats-officedocument.presentationml.notesSlide+xml"/>
  <Override PartName="/ppt/notesSlides/notesSlide929.xml" ContentType="application/vnd.openxmlformats-officedocument.presentationml.notesSlide+xml"/>
  <Override PartName="/ppt/notesSlides/notesSlide930.xml" ContentType="application/vnd.openxmlformats-officedocument.presentationml.notesSlide+xml"/>
  <Override PartName="/ppt/notesSlides/notesSlide931.xml" ContentType="application/vnd.openxmlformats-officedocument.presentationml.notesSlide+xml"/>
  <Override PartName="/ppt/notesSlides/notesSlide932.xml" ContentType="application/vnd.openxmlformats-officedocument.presentationml.notesSlide+xml"/>
  <Override PartName="/ppt/notesSlides/notesSlide933.xml" ContentType="application/vnd.openxmlformats-officedocument.presentationml.notesSlide+xml"/>
  <Override PartName="/ppt/notesSlides/notesSlide934.xml" ContentType="application/vnd.openxmlformats-officedocument.presentationml.notesSlide+xml"/>
  <Override PartName="/ppt/notesSlides/notesSlide935.xml" ContentType="application/vnd.openxmlformats-officedocument.presentationml.notesSlide+xml"/>
  <Override PartName="/ppt/notesSlides/notesSlide936.xml" ContentType="application/vnd.openxmlformats-officedocument.presentationml.notesSlide+xml"/>
  <Override PartName="/ppt/notesSlides/notesSlide937.xml" ContentType="application/vnd.openxmlformats-officedocument.presentationml.notesSlide+xml"/>
  <Override PartName="/ppt/notesSlides/notesSlide938.xml" ContentType="application/vnd.openxmlformats-officedocument.presentationml.notesSlide+xml"/>
  <Override PartName="/ppt/notesSlides/notesSlide939.xml" ContentType="application/vnd.openxmlformats-officedocument.presentationml.notesSlide+xml"/>
  <Override PartName="/ppt/notesSlides/notesSlide940.xml" ContentType="application/vnd.openxmlformats-officedocument.presentationml.notesSlide+xml"/>
  <Override PartName="/ppt/notesSlides/notesSlide941.xml" ContentType="application/vnd.openxmlformats-officedocument.presentationml.notesSlide+xml"/>
  <Override PartName="/ppt/notesSlides/notesSlide942.xml" ContentType="application/vnd.openxmlformats-officedocument.presentationml.notesSlide+xml"/>
  <Override PartName="/ppt/notesSlides/notesSlide943.xml" ContentType="application/vnd.openxmlformats-officedocument.presentationml.notesSlide+xml"/>
  <Override PartName="/ppt/notesSlides/notesSlide944.xml" ContentType="application/vnd.openxmlformats-officedocument.presentationml.notesSlide+xml"/>
  <Override PartName="/ppt/notesSlides/notesSlide945.xml" ContentType="application/vnd.openxmlformats-officedocument.presentationml.notesSlide+xml"/>
  <Override PartName="/ppt/notesSlides/notesSlide946.xml" ContentType="application/vnd.openxmlformats-officedocument.presentationml.notesSlide+xml"/>
  <Override PartName="/ppt/notesSlides/notesSlide947.xml" ContentType="application/vnd.openxmlformats-officedocument.presentationml.notesSlide+xml"/>
  <Override PartName="/ppt/notesSlides/notesSlide948.xml" ContentType="application/vnd.openxmlformats-officedocument.presentationml.notesSlide+xml"/>
  <Override PartName="/ppt/notesSlides/notesSlide949.xml" ContentType="application/vnd.openxmlformats-officedocument.presentationml.notesSlide+xml"/>
  <Override PartName="/ppt/notesSlides/notesSlide950.xml" ContentType="application/vnd.openxmlformats-officedocument.presentationml.notesSlide+xml"/>
  <Override PartName="/ppt/notesSlides/notesSlide951.xml" ContentType="application/vnd.openxmlformats-officedocument.presentationml.notesSlide+xml"/>
  <Override PartName="/ppt/notesSlides/notesSlide952.xml" ContentType="application/vnd.openxmlformats-officedocument.presentationml.notesSlide+xml"/>
  <Override PartName="/ppt/notesSlides/notesSlide953.xml" ContentType="application/vnd.openxmlformats-officedocument.presentationml.notesSlide+xml"/>
  <Override PartName="/ppt/notesSlides/notesSlide954.xml" ContentType="application/vnd.openxmlformats-officedocument.presentationml.notesSlide+xml"/>
  <Override PartName="/ppt/notesSlides/notesSlide955.xml" ContentType="application/vnd.openxmlformats-officedocument.presentationml.notesSlide+xml"/>
  <Override PartName="/ppt/notesSlides/notesSlide956.xml" ContentType="application/vnd.openxmlformats-officedocument.presentationml.notesSlide+xml"/>
  <Override PartName="/ppt/notesSlides/notesSlide957.xml" ContentType="application/vnd.openxmlformats-officedocument.presentationml.notesSlide+xml"/>
  <Override PartName="/ppt/notesSlides/notesSlide958.xml" ContentType="application/vnd.openxmlformats-officedocument.presentationml.notesSlide+xml"/>
  <Override PartName="/ppt/notesSlides/notesSlide959.xml" ContentType="application/vnd.openxmlformats-officedocument.presentationml.notesSlide+xml"/>
  <Override PartName="/ppt/notesSlides/notesSlide960.xml" ContentType="application/vnd.openxmlformats-officedocument.presentationml.notesSlide+xml"/>
  <Override PartName="/ppt/notesSlides/notesSlide961.xml" ContentType="application/vnd.openxmlformats-officedocument.presentationml.notesSlide+xml"/>
  <Override PartName="/ppt/notesSlides/notesSlide962.xml" ContentType="application/vnd.openxmlformats-officedocument.presentationml.notesSlide+xml"/>
  <Override PartName="/ppt/notesSlides/notesSlide963.xml" ContentType="application/vnd.openxmlformats-officedocument.presentationml.notesSlide+xml"/>
  <Override PartName="/ppt/notesSlides/notesSlide964.xml" ContentType="application/vnd.openxmlformats-officedocument.presentationml.notesSlide+xml"/>
  <Override PartName="/ppt/notesSlides/notesSlide965.xml" ContentType="application/vnd.openxmlformats-officedocument.presentationml.notesSlide+xml"/>
  <Override PartName="/ppt/notesSlides/notesSlide966.xml" ContentType="application/vnd.openxmlformats-officedocument.presentationml.notesSlide+xml"/>
  <Override PartName="/ppt/notesSlides/notesSlide967.xml" ContentType="application/vnd.openxmlformats-officedocument.presentationml.notesSlide+xml"/>
  <Override PartName="/ppt/notesSlides/notesSlide968.xml" ContentType="application/vnd.openxmlformats-officedocument.presentationml.notesSlide+xml"/>
  <Override PartName="/ppt/notesSlides/notesSlide969.xml" ContentType="application/vnd.openxmlformats-officedocument.presentationml.notesSlide+xml"/>
  <Override PartName="/ppt/notesSlides/notesSlide970.xml" ContentType="application/vnd.openxmlformats-officedocument.presentationml.notesSlide+xml"/>
  <Override PartName="/ppt/notesSlides/notesSlide971.xml" ContentType="application/vnd.openxmlformats-officedocument.presentationml.notesSlide+xml"/>
  <Override PartName="/ppt/notesSlides/notesSlide972.xml" ContentType="application/vnd.openxmlformats-officedocument.presentationml.notesSlide+xml"/>
  <Override PartName="/ppt/notesSlides/notesSlide973.xml" ContentType="application/vnd.openxmlformats-officedocument.presentationml.notesSlide+xml"/>
  <Override PartName="/ppt/notesSlides/notesSlide974.xml" ContentType="application/vnd.openxmlformats-officedocument.presentationml.notesSlide+xml"/>
  <Override PartName="/ppt/notesSlides/notesSlide975.xml" ContentType="application/vnd.openxmlformats-officedocument.presentationml.notesSlide+xml"/>
  <Override PartName="/ppt/notesSlides/notesSlide976.xml" ContentType="application/vnd.openxmlformats-officedocument.presentationml.notesSlide+xml"/>
  <Override PartName="/ppt/notesSlides/notesSlide977.xml" ContentType="application/vnd.openxmlformats-officedocument.presentationml.notesSlide+xml"/>
  <Override PartName="/ppt/notesSlides/notesSlide978.xml" ContentType="application/vnd.openxmlformats-officedocument.presentationml.notesSlide+xml"/>
  <Override PartName="/ppt/notesSlides/notesSlide979.xml" ContentType="application/vnd.openxmlformats-officedocument.presentationml.notesSlide+xml"/>
  <Override PartName="/ppt/notesSlides/notesSlide980.xml" ContentType="application/vnd.openxmlformats-officedocument.presentationml.notesSlide+xml"/>
  <Override PartName="/ppt/notesSlides/notesSlide981.xml" ContentType="application/vnd.openxmlformats-officedocument.presentationml.notesSlide+xml"/>
  <Override PartName="/ppt/notesSlides/notesSlide982.xml" ContentType="application/vnd.openxmlformats-officedocument.presentationml.notesSlide+xml"/>
  <Override PartName="/ppt/notesSlides/notesSlide983.xml" ContentType="application/vnd.openxmlformats-officedocument.presentationml.notesSlide+xml"/>
  <Override PartName="/ppt/notesSlides/notesSlide984.xml" ContentType="application/vnd.openxmlformats-officedocument.presentationml.notesSlide+xml"/>
  <Override PartName="/ppt/notesSlides/notesSlide985.xml" ContentType="application/vnd.openxmlformats-officedocument.presentationml.notesSlide+xml"/>
  <Override PartName="/ppt/notesSlides/notesSlide986.xml" ContentType="application/vnd.openxmlformats-officedocument.presentationml.notesSlide+xml"/>
  <Override PartName="/ppt/notesSlides/notesSlide987.xml" ContentType="application/vnd.openxmlformats-officedocument.presentationml.notesSlide+xml"/>
  <Override PartName="/ppt/notesSlides/notesSlide988.xml" ContentType="application/vnd.openxmlformats-officedocument.presentationml.notesSlide+xml"/>
  <Override PartName="/ppt/notesSlides/notesSlide989.xml" ContentType="application/vnd.openxmlformats-officedocument.presentationml.notesSlide+xml"/>
  <Override PartName="/ppt/notesSlides/notesSlide990.xml" ContentType="application/vnd.openxmlformats-officedocument.presentationml.notesSlide+xml"/>
  <Override PartName="/ppt/notesSlides/notesSlide991.xml" ContentType="application/vnd.openxmlformats-officedocument.presentationml.notesSlide+xml"/>
  <Override PartName="/ppt/notesSlides/notesSlide992.xml" ContentType="application/vnd.openxmlformats-officedocument.presentationml.notesSlide+xml"/>
  <Override PartName="/ppt/notesSlides/notesSlide993.xml" ContentType="application/vnd.openxmlformats-officedocument.presentationml.notesSlide+xml"/>
  <Override PartName="/ppt/notesSlides/notesSlide994.xml" ContentType="application/vnd.openxmlformats-officedocument.presentationml.notesSlide+xml"/>
  <Override PartName="/ppt/notesSlides/notesSlide995.xml" ContentType="application/vnd.openxmlformats-officedocument.presentationml.notesSlide+xml"/>
  <Override PartName="/ppt/notesSlides/notesSlide996.xml" ContentType="application/vnd.openxmlformats-officedocument.presentationml.notesSlide+xml"/>
  <Override PartName="/ppt/notesSlides/notesSlide997.xml" ContentType="application/vnd.openxmlformats-officedocument.presentationml.notesSlide+xml"/>
  <Override PartName="/ppt/notesSlides/notesSlide998.xml" ContentType="application/vnd.openxmlformats-officedocument.presentationml.notesSlide+xml"/>
  <Override PartName="/ppt/notesSlides/notesSlide999.xml" ContentType="application/vnd.openxmlformats-officedocument.presentationml.notesSlide+xml"/>
  <Override PartName="/ppt/notesSlides/notesSlide1000.xml" ContentType="application/vnd.openxmlformats-officedocument.presentationml.notesSlide+xml"/>
  <Override PartName="/ppt/notesSlides/notesSlide1001.xml" ContentType="application/vnd.openxmlformats-officedocument.presentationml.notesSlide+xml"/>
  <Override PartName="/ppt/notesSlides/notesSlide1002.xml" ContentType="application/vnd.openxmlformats-officedocument.presentationml.notesSlide+xml"/>
  <Override PartName="/ppt/notesSlides/notesSlide1003.xml" ContentType="application/vnd.openxmlformats-officedocument.presentationml.notesSlide+xml"/>
  <Override PartName="/ppt/notesSlides/notesSlide1004.xml" ContentType="application/vnd.openxmlformats-officedocument.presentationml.notesSlide+xml"/>
  <Override PartName="/ppt/notesSlides/notesSlide1005.xml" ContentType="application/vnd.openxmlformats-officedocument.presentationml.notesSlide+xml"/>
  <Override PartName="/ppt/notesSlides/notesSlide1006.xml" ContentType="application/vnd.openxmlformats-officedocument.presentationml.notesSlide+xml"/>
  <Override PartName="/ppt/notesSlides/notesSlide1007.xml" ContentType="application/vnd.openxmlformats-officedocument.presentationml.notesSlide+xml"/>
  <Override PartName="/ppt/notesSlides/notesSlide1008.xml" ContentType="application/vnd.openxmlformats-officedocument.presentationml.notesSlide+xml"/>
  <Override PartName="/ppt/notesSlides/notesSlide1009.xml" ContentType="application/vnd.openxmlformats-officedocument.presentationml.notesSlide+xml"/>
  <Override PartName="/ppt/notesSlides/notesSlide1010.xml" ContentType="application/vnd.openxmlformats-officedocument.presentationml.notesSlide+xml"/>
  <Override PartName="/ppt/notesSlides/notesSlide1011.xml" ContentType="application/vnd.openxmlformats-officedocument.presentationml.notesSlide+xml"/>
  <Override PartName="/ppt/notesSlides/notesSlide1012.xml" ContentType="application/vnd.openxmlformats-officedocument.presentationml.notesSlide+xml"/>
  <Override PartName="/ppt/notesSlides/notesSlide1013.xml" ContentType="application/vnd.openxmlformats-officedocument.presentationml.notesSlide+xml"/>
  <Override PartName="/ppt/notesSlides/notesSlide1014.xml" ContentType="application/vnd.openxmlformats-officedocument.presentationml.notesSlide+xml"/>
  <Override PartName="/ppt/notesSlides/notesSlide1015.xml" ContentType="application/vnd.openxmlformats-officedocument.presentationml.notesSlide+xml"/>
  <Override PartName="/ppt/notesSlides/notesSlide1016.xml" ContentType="application/vnd.openxmlformats-officedocument.presentationml.notesSlide+xml"/>
  <Override PartName="/ppt/notesSlides/notesSlide1017.xml" ContentType="application/vnd.openxmlformats-officedocument.presentationml.notesSlide+xml"/>
  <Override PartName="/ppt/notesSlides/notesSlide1018.xml" ContentType="application/vnd.openxmlformats-officedocument.presentationml.notesSlide+xml"/>
  <Override PartName="/ppt/notesSlides/notesSlide1019.xml" ContentType="application/vnd.openxmlformats-officedocument.presentationml.notesSlide+xml"/>
  <Override PartName="/ppt/notesSlides/notesSlide1020.xml" ContentType="application/vnd.openxmlformats-officedocument.presentationml.notesSlide+xml"/>
  <Override PartName="/ppt/notesSlides/notesSlide1021.xml" ContentType="application/vnd.openxmlformats-officedocument.presentationml.notesSlide+xml"/>
  <Override PartName="/ppt/notesSlides/notesSlide1022.xml" ContentType="application/vnd.openxmlformats-officedocument.presentationml.notesSlide+xml"/>
  <Override PartName="/ppt/notesSlides/notesSlide1023.xml" ContentType="application/vnd.openxmlformats-officedocument.presentationml.notesSlide+xml"/>
  <Override PartName="/ppt/notesSlides/notesSlide1024.xml" ContentType="application/vnd.openxmlformats-officedocument.presentationml.notesSlide+xml"/>
  <Override PartName="/ppt/notesSlides/notesSlide1025.xml" ContentType="application/vnd.openxmlformats-officedocument.presentationml.notesSlide+xml"/>
  <Override PartName="/ppt/notesSlides/notesSlide1026.xml" ContentType="application/vnd.openxmlformats-officedocument.presentationml.notesSlide+xml"/>
  <Override PartName="/ppt/notesSlides/notesSlide1027.xml" ContentType="application/vnd.openxmlformats-officedocument.presentationml.notesSlide+xml"/>
  <Override PartName="/ppt/notesSlides/notesSlide1028.xml" ContentType="application/vnd.openxmlformats-officedocument.presentationml.notesSlide+xml"/>
  <Override PartName="/ppt/notesSlides/notesSlide1029.xml" ContentType="application/vnd.openxmlformats-officedocument.presentationml.notesSlide+xml"/>
  <Override PartName="/ppt/notesSlides/notesSlide1030.xml" ContentType="application/vnd.openxmlformats-officedocument.presentationml.notesSlide+xml"/>
  <Override PartName="/ppt/notesSlides/notesSlide1031.xml" ContentType="application/vnd.openxmlformats-officedocument.presentationml.notesSlide+xml"/>
  <Override PartName="/ppt/notesSlides/notesSlide1032.xml" ContentType="application/vnd.openxmlformats-officedocument.presentationml.notesSlide+xml"/>
  <Override PartName="/ppt/notesSlides/notesSlide1033.xml" ContentType="application/vnd.openxmlformats-officedocument.presentationml.notesSlide+xml"/>
  <Override PartName="/ppt/notesSlides/notesSlide1034.xml" ContentType="application/vnd.openxmlformats-officedocument.presentationml.notesSlide+xml"/>
  <Override PartName="/ppt/notesSlides/notesSlide1035.xml" ContentType="application/vnd.openxmlformats-officedocument.presentationml.notesSlide+xml"/>
  <Override PartName="/ppt/notesSlides/notesSlide1036.xml" ContentType="application/vnd.openxmlformats-officedocument.presentationml.notesSlide+xml"/>
  <Override PartName="/ppt/notesSlides/notesSlide1037.xml" ContentType="application/vnd.openxmlformats-officedocument.presentationml.notesSlide+xml"/>
  <Override PartName="/ppt/notesSlides/notesSlide1038.xml" ContentType="application/vnd.openxmlformats-officedocument.presentationml.notesSlide+xml"/>
  <Override PartName="/ppt/notesSlides/notesSlide1039.xml" ContentType="application/vnd.openxmlformats-officedocument.presentationml.notesSlide+xml"/>
  <Override PartName="/ppt/notesSlides/notesSlide1040.xml" ContentType="application/vnd.openxmlformats-officedocument.presentationml.notesSlide+xml"/>
  <Override PartName="/ppt/notesSlides/notesSlide1041.xml" ContentType="application/vnd.openxmlformats-officedocument.presentationml.notesSlide+xml"/>
  <Override PartName="/ppt/notesSlides/notesSlide1042.xml" ContentType="application/vnd.openxmlformats-officedocument.presentationml.notesSlide+xml"/>
  <Override PartName="/ppt/notesSlides/notesSlide1043.xml" ContentType="application/vnd.openxmlformats-officedocument.presentationml.notesSlide+xml"/>
  <Override PartName="/ppt/notesSlides/notesSlide1044.xml" ContentType="application/vnd.openxmlformats-officedocument.presentationml.notesSlide+xml"/>
  <Override PartName="/ppt/notesSlides/notesSlide1045.xml" ContentType="application/vnd.openxmlformats-officedocument.presentationml.notesSlide+xml"/>
  <Override PartName="/ppt/notesSlides/notesSlide1046.xml" ContentType="application/vnd.openxmlformats-officedocument.presentationml.notesSlide+xml"/>
  <Override PartName="/ppt/notesSlides/notesSlide1047.xml" ContentType="application/vnd.openxmlformats-officedocument.presentationml.notesSlide+xml"/>
  <Override PartName="/ppt/notesSlides/notesSlide1048.xml" ContentType="application/vnd.openxmlformats-officedocument.presentationml.notesSlide+xml"/>
  <Override PartName="/ppt/notesSlides/notesSlide1049.xml" ContentType="application/vnd.openxmlformats-officedocument.presentationml.notesSlide+xml"/>
  <Override PartName="/ppt/notesSlides/notesSlide1050.xml" ContentType="application/vnd.openxmlformats-officedocument.presentationml.notesSlide+xml"/>
  <Override PartName="/ppt/notesSlides/notesSlide1051.xml" ContentType="application/vnd.openxmlformats-officedocument.presentationml.notesSlide+xml"/>
  <Override PartName="/ppt/notesSlides/notesSlide1052.xml" ContentType="application/vnd.openxmlformats-officedocument.presentationml.notesSlide+xml"/>
  <Override PartName="/ppt/notesSlides/notesSlide1053.xml" ContentType="application/vnd.openxmlformats-officedocument.presentationml.notesSlide+xml"/>
  <Override PartName="/ppt/notesSlides/notesSlide1054.xml" ContentType="application/vnd.openxmlformats-officedocument.presentationml.notesSlide+xml"/>
  <Override PartName="/ppt/notesSlides/notesSlide1055.xml" ContentType="application/vnd.openxmlformats-officedocument.presentationml.notesSlide+xml"/>
  <Override PartName="/ppt/notesSlides/notesSlide1056.xml" ContentType="application/vnd.openxmlformats-officedocument.presentationml.notesSlide+xml"/>
  <Override PartName="/ppt/notesSlides/notesSlide1057.xml" ContentType="application/vnd.openxmlformats-officedocument.presentationml.notesSlide+xml"/>
  <Override PartName="/ppt/notesSlides/notesSlide1058.xml" ContentType="application/vnd.openxmlformats-officedocument.presentationml.notesSlide+xml"/>
  <Override PartName="/ppt/notesSlides/notesSlide1059.xml" ContentType="application/vnd.openxmlformats-officedocument.presentationml.notesSlide+xml"/>
  <Override PartName="/ppt/notesSlides/notesSlide1060.xml" ContentType="application/vnd.openxmlformats-officedocument.presentationml.notesSlide+xml"/>
  <Override PartName="/ppt/notesSlides/notesSlide1061.xml" ContentType="application/vnd.openxmlformats-officedocument.presentationml.notesSlide+xml"/>
  <Override PartName="/ppt/notesSlides/notesSlide1062.xml" ContentType="application/vnd.openxmlformats-officedocument.presentationml.notesSlide+xml"/>
  <Override PartName="/ppt/notesSlides/notesSlide1063.xml" ContentType="application/vnd.openxmlformats-officedocument.presentationml.notesSlide+xml"/>
  <Override PartName="/ppt/notesSlides/notesSlide1064.xml" ContentType="application/vnd.openxmlformats-officedocument.presentationml.notesSlide+xml"/>
  <Override PartName="/ppt/notesSlides/notesSlide1065.xml" ContentType="application/vnd.openxmlformats-officedocument.presentationml.notesSlide+xml"/>
  <Override PartName="/ppt/notesSlides/notesSlide1066.xml" ContentType="application/vnd.openxmlformats-officedocument.presentationml.notesSlide+xml"/>
  <Override PartName="/ppt/notesSlides/notesSlide1067.xml" ContentType="application/vnd.openxmlformats-officedocument.presentationml.notesSlide+xml"/>
  <Override PartName="/ppt/notesSlides/notesSlide1068.xml" ContentType="application/vnd.openxmlformats-officedocument.presentationml.notesSlide+xml"/>
  <Override PartName="/ppt/notesSlides/notesSlide1069.xml" ContentType="application/vnd.openxmlformats-officedocument.presentationml.notesSlide+xml"/>
  <Override PartName="/ppt/notesSlides/notesSlide1070.xml" ContentType="application/vnd.openxmlformats-officedocument.presentationml.notesSlide+xml"/>
  <Override PartName="/ppt/notesSlides/notesSlide1071.xml" ContentType="application/vnd.openxmlformats-officedocument.presentationml.notesSlide+xml"/>
  <Override PartName="/ppt/notesSlides/notesSlide1072.xml" ContentType="application/vnd.openxmlformats-officedocument.presentationml.notesSlide+xml"/>
  <Override PartName="/ppt/notesSlides/notesSlide1073.xml" ContentType="application/vnd.openxmlformats-officedocument.presentationml.notesSlide+xml"/>
  <Override PartName="/ppt/notesSlides/notesSlide1074.xml" ContentType="application/vnd.openxmlformats-officedocument.presentationml.notesSlide+xml"/>
  <Override PartName="/ppt/notesSlides/notesSlide1075.xml" ContentType="application/vnd.openxmlformats-officedocument.presentationml.notesSlide+xml"/>
  <Override PartName="/ppt/notesSlides/notesSlide1076.xml" ContentType="application/vnd.openxmlformats-officedocument.presentationml.notesSlide+xml"/>
  <Override PartName="/ppt/notesSlides/notesSlide1077.xml" ContentType="application/vnd.openxmlformats-officedocument.presentationml.notesSlide+xml"/>
  <Override PartName="/ppt/notesSlides/notesSlide1078.xml" ContentType="application/vnd.openxmlformats-officedocument.presentationml.notesSlide+xml"/>
  <Override PartName="/ppt/notesSlides/notesSlide1079.xml" ContentType="application/vnd.openxmlformats-officedocument.presentationml.notesSlide+xml"/>
  <Override PartName="/ppt/notesSlides/notesSlide1080.xml" ContentType="application/vnd.openxmlformats-officedocument.presentationml.notesSlide+xml"/>
  <Override PartName="/ppt/notesSlides/notesSlide1081.xml" ContentType="application/vnd.openxmlformats-officedocument.presentationml.notesSlide+xml"/>
  <Override PartName="/ppt/notesSlides/notesSlide1082.xml" ContentType="application/vnd.openxmlformats-officedocument.presentationml.notesSlide+xml"/>
  <Override PartName="/ppt/notesSlides/notesSlide1083.xml" ContentType="application/vnd.openxmlformats-officedocument.presentationml.notesSlide+xml"/>
  <Override PartName="/ppt/notesSlides/notesSlide1084.xml" ContentType="application/vnd.openxmlformats-officedocument.presentationml.notesSlide+xml"/>
  <Override PartName="/ppt/notesSlides/notesSlide1085.xml" ContentType="application/vnd.openxmlformats-officedocument.presentationml.notesSlide+xml"/>
  <Override PartName="/ppt/notesSlides/notesSlide1086.xml" ContentType="application/vnd.openxmlformats-officedocument.presentationml.notesSlide+xml"/>
  <Override PartName="/ppt/notesSlides/notesSlide1087.xml" ContentType="application/vnd.openxmlformats-officedocument.presentationml.notesSlide+xml"/>
  <Override PartName="/ppt/notesSlides/notesSlide1088.xml" ContentType="application/vnd.openxmlformats-officedocument.presentationml.notesSlide+xml"/>
  <Override PartName="/ppt/notesSlides/notesSlide1089.xml" ContentType="application/vnd.openxmlformats-officedocument.presentationml.notesSlide+xml"/>
  <Override PartName="/ppt/notesSlides/notesSlide10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2"/>
  </p:notesMasterIdLst>
  <p:sldIdLst>
    <p:sldId id="256" r:id="rId2"/>
    <p:sldId id="257" r:id="rId3"/>
    <p:sldId id="632" r:id="rId4"/>
    <p:sldId id="630" r:id="rId5"/>
    <p:sldId id="631" r:id="rId6"/>
    <p:sldId id="629" r:id="rId7"/>
    <p:sldId id="34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374" r:id="rId22"/>
    <p:sldId id="271" r:id="rId23"/>
    <p:sldId id="371" r:id="rId24"/>
    <p:sldId id="272" r:id="rId25"/>
    <p:sldId id="372" r:id="rId26"/>
    <p:sldId id="273" r:id="rId27"/>
    <p:sldId id="373" r:id="rId28"/>
    <p:sldId id="274" r:id="rId29"/>
    <p:sldId id="275" r:id="rId30"/>
    <p:sldId id="375" r:id="rId31"/>
    <p:sldId id="376" r:id="rId32"/>
    <p:sldId id="277" r:id="rId33"/>
    <p:sldId id="377" r:id="rId34"/>
    <p:sldId id="278" r:id="rId35"/>
    <p:sldId id="378" r:id="rId36"/>
    <p:sldId id="279" r:id="rId37"/>
    <p:sldId id="379" r:id="rId38"/>
    <p:sldId id="380" r:id="rId39"/>
    <p:sldId id="280" r:id="rId40"/>
    <p:sldId id="381" r:id="rId41"/>
    <p:sldId id="382" r:id="rId42"/>
    <p:sldId id="281" r:id="rId43"/>
    <p:sldId id="383" r:id="rId44"/>
    <p:sldId id="384" r:id="rId45"/>
    <p:sldId id="282" r:id="rId46"/>
    <p:sldId id="283" r:id="rId47"/>
    <p:sldId id="385" r:id="rId48"/>
    <p:sldId id="284" r:id="rId49"/>
    <p:sldId id="386" r:id="rId50"/>
    <p:sldId id="285" r:id="rId51"/>
    <p:sldId id="387" r:id="rId52"/>
    <p:sldId id="286" r:id="rId53"/>
    <p:sldId id="388" r:id="rId54"/>
    <p:sldId id="287" r:id="rId55"/>
    <p:sldId id="389" r:id="rId56"/>
    <p:sldId id="288" r:id="rId57"/>
    <p:sldId id="390" r:id="rId58"/>
    <p:sldId id="289" r:id="rId59"/>
    <p:sldId id="391" r:id="rId60"/>
    <p:sldId id="290" r:id="rId61"/>
    <p:sldId id="392" r:id="rId62"/>
    <p:sldId id="291" r:id="rId63"/>
    <p:sldId id="292" r:id="rId64"/>
    <p:sldId id="293" r:id="rId65"/>
    <p:sldId id="393" r:id="rId66"/>
    <p:sldId id="294" r:id="rId67"/>
    <p:sldId id="394" r:id="rId68"/>
    <p:sldId id="295" r:id="rId69"/>
    <p:sldId id="395" r:id="rId70"/>
    <p:sldId id="296" r:id="rId71"/>
    <p:sldId id="396" r:id="rId72"/>
    <p:sldId id="297" r:id="rId73"/>
    <p:sldId id="298" r:id="rId74"/>
    <p:sldId id="299" r:id="rId75"/>
    <p:sldId id="300" r:id="rId76"/>
    <p:sldId id="397" r:id="rId77"/>
    <p:sldId id="301" r:id="rId78"/>
    <p:sldId id="302" r:id="rId79"/>
    <p:sldId id="303" r:id="rId80"/>
    <p:sldId id="304" r:id="rId81"/>
    <p:sldId id="398" r:id="rId82"/>
    <p:sldId id="305" r:id="rId83"/>
    <p:sldId id="399" r:id="rId84"/>
    <p:sldId id="306" r:id="rId85"/>
    <p:sldId id="400" r:id="rId86"/>
    <p:sldId id="307" r:id="rId87"/>
    <p:sldId id="308" r:id="rId88"/>
    <p:sldId id="309" r:id="rId89"/>
    <p:sldId id="401" r:id="rId90"/>
    <p:sldId id="310" r:id="rId91"/>
    <p:sldId id="311" r:id="rId92"/>
    <p:sldId id="312" r:id="rId93"/>
    <p:sldId id="313" r:id="rId94"/>
    <p:sldId id="314" r:id="rId95"/>
    <p:sldId id="315" r:id="rId96"/>
    <p:sldId id="316" r:id="rId97"/>
    <p:sldId id="317" r:id="rId98"/>
    <p:sldId id="402" r:id="rId99"/>
    <p:sldId id="341" r:id="rId100"/>
    <p:sldId id="318" r:id="rId101"/>
    <p:sldId id="403" r:id="rId102"/>
    <p:sldId id="319" r:id="rId103"/>
    <p:sldId id="404" r:id="rId104"/>
    <p:sldId id="320" r:id="rId105"/>
    <p:sldId id="405" r:id="rId106"/>
    <p:sldId id="321" r:id="rId107"/>
    <p:sldId id="406" r:id="rId108"/>
    <p:sldId id="322" r:id="rId109"/>
    <p:sldId id="407" r:id="rId110"/>
    <p:sldId id="323" r:id="rId111"/>
    <p:sldId id="408" r:id="rId112"/>
    <p:sldId id="324" r:id="rId113"/>
    <p:sldId id="325" r:id="rId114"/>
    <p:sldId id="326" r:id="rId115"/>
    <p:sldId id="327" r:id="rId116"/>
    <p:sldId id="328" r:id="rId117"/>
    <p:sldId id="409" r:id="rId118"/>
    <p:sldId id="329" r:id="rId119"/>
    <p:sldId id="410" r:id="rId120"/>
    <p:sldId id="330" r:id="rId121"/>
    <p:sldId id="331" r:id="rId122"/>
    <p:sldId id="332" r:id="rId123"/>
    <p:sldId id="411" r:id="rId124"/>
    <p:sldId id="333" r:id="rId125"/>
    <p:sldId id="412" r:id="rId126"/>
    <p:sldId id="334" r:id="rId127"/>
    <p:sldId id="335" r:id="rId128"/>
    <p:sldId id="336" r:id="rId129"/>
    <p:sldId id="337" r:id="rId130"/>
    <p:sldId id="338" r:id="rId131"/>
    <p:sldId id="339" r:id="rId132"/>
    <p:sldId id="340" r:id="rId133"/>
    <p:sldId id="343" r:id="rId134"/>
    <p:sldId id="344" r:id="rId135"/>
    <p:sldId id="345" r:id="rId136"/>
    <p:sldId id="346" r:id="rId137"/>
    <p:sldId id="347" r:id="rId138"/>
    <p:sldId id="348" r:id="rId139"/>
    <p:sldId id="349" r:id="rId140"/>
    <p:sldId id="350" r:id="rId141"/>
    <p:sldId id="351" r:id="rId142"/>
    <p:sldId id="352" r:id="rId143"/>
    <p:sldId id="353" r:id="rId144"/>
    <p:sldId id="413" r:id="rId145"/>
    <p:sldId id="354" r:id="rId146"/>
    <p:sldId id="355" r:id="rId147"/>
    <p:sldId id="356" r:id="rId148"/>
    <p:sldId id="357" r:id="rId149"/>
    <p:sldId id="358" r:id="rId150"/>
    <p:sldId id="359" r:id="rId151"/>
    <p:sldId id="360" r:id="rId152"/>
    <p:sldId id="414" r:id="rId153"/>
    <p:sldId id="361" r:id="rId154"/>
    <p:sldId id="362" r:id="rId155"/>
    <p:sldId id="363" r:id="rId156"/>
    <p:sldId id="415" r:id="rId157"/>
    <p:sldId id="364" r:id="rId158"/>
    <p:sldId id="416" r:id="rId159"/>
    <p:sldId id="365" r:id="rId160"/>
    <p:sldId id="366" r:id="rId161"/>
    <p:sldId id="367" r:id="rId162"/>
    <p:sldId id="368" r:id="rId163"/>
    <p:sldId id="369" r:id="rId164"/>
    <p:sldId id="370"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459" r:id="rId208"/>
    <p:sldId id="460" r:id="rId209"/>
    <p:sldId id="461" r:id="rId210"/>
    <p:sldId id="462" r:id="rId211"/>
    <p:sldId id="463" r:id="rId212"/>
    <p:sldId id="464" r:id="rId213"/>
    <p:sldId id="465" r:id="rId214"/>
    <p:sldId id="466" r:id="rId215"/>
    <p:sldId id="467" r:id="rId216"/>
    <p:sldId id="468" r:id="rId217"/>
    <p:sldId id="469" r:id="rId218"/>
    <p:sldId id="470" r:id="rId219"/>
    <p:sldId id="471" r:id="rId220"/>
    <p:sldId id="472" r:id="rId221"/>
    <p:sldId id="473" r:id="rId222"/>
    <p:sldId id="474" r:id="rId223"/>
    <p:sldId id="475" r:id="rId224"/>
    <p:sldId id="476" r:id="rId225"/>
    <p:sldId id="477" r:id="rId226"/>
    <p:sldId id="478" r:id="rId227"/>
    <p:sldId id="479" r:id="rId228"/>
    <p:sldId id="480" r:id="rId229"/>
    <p:sldId id="481" r:id="rId230"/>
    <p:sldId id="482" r:id="rId231"/>
    <p:sldId id="483" r:id="rId232"/>
    <p:sldId id="484" r:id="rId233"/>
    <p:sldId id="485" r:id="rId234"/>
    <p:sldId id="486" r:id="rId235"/>
    <p:sldId id="487" r:id="rId236"/>
    <p:sldId id="488" r:id="rId237"/>
    <p:sldId id="489" r:id="rId238"/>
    <p:sldId id="490" r:id="rId239"/>
    <p:sldId id="491" r:id="rId240"/>
    <p:sldId id="492" r:id="rId241"/>
    <p:sldId id="493" r:id="rId242"/>
    <p:sldId id="494" r:id="rId243"/>
    <p:sldId id="495" r:id="rId244"/>
    <p:sldId id="496" r:id="rId245"/>
    <p:sldId id="497" r:id="rId246"/>
    <p:sldId id="498" r:id="rId247"/>
    <p:sldId id="499" r:id="rId248"/>
    <p:sldId id="500" r:id="rId249"/>
    <p:sldId id="501" r:id="rId250"/>
    <p:sldId id="502" r:id="rId251"/>
    <p:sldId id="503" r:id="rId252"/>
    <p:sldId id="504" r:id="rId253"/>
    <p:sldId id="505" r:id="rId254"/>
    <p:sldId id="506" r:id="rId255"/>
    <p:sldId id="507" r:id="rId256"/>
    <p:sldId id="508" r:id="rId257"/>
    <p:sldId id="509" r:id="rId258"/>
    <p:sldId id="510" r:id="rId259"/>
    <p:sldId id="511" r:id="rId260"/>
    <p:sldId id="512" r:id="rId261"/>
    <p:sldId id="513" r:id="rId262"/>
    <p:sldId id="514" r:id="rId263"/>
    <p:sldId id="515" r:id="rId264"/>
    <p:sldId id="516" r:id="rId265"/>
    <p:sldId id="517" r:id="rId266"/>
    <p:sldId id="518" r:id="rId267"/>
    <p:sldId id="519" r:id="rId268"/>
    <p:sldId id="520" r:id="rId269"/>
    <p:sldId id="521" r:id="rId270"/>
    <p:sldId id="522" r:id="rId271"/>
    <p:sldId id="523" r:id="rId272"/>
    <p:sldId id="524" r:id="rId273"/>
    <p:sldId id="525" r:id="rId274"/>
    <p:sldId id="526" r:id="rId275"/>
    <p:sldId id="527" r:id="rId276"/>
    <p:sldId id="528" r:id="rId277"/>
    <p:sldId id="529" r:id="rId278"/>
    <p:sldId id="530" r:id="rId279"/>
    <p:sldId id="532" r:id="rId280"/>
    <p:sldId id="533" r:id="rId281"/>
    <p:sldId id="534" r:id="rId282"/>
    <p:sldId id="535" r:id="rId283"/>
    <p:sldId id="536" r:id="rId284"/>
    <p:sldId id="537" r:id="rId285"/>
    <p:sldId id="538" r:id="rId286"/>
    <p:sldId id="539" r:id="rId287"/>
    <p:sldId id="540" r:id="rId288"/>
    <p:sldId id="541" r:id="rId289"/>
    <p:sldId id="542" r:id="rId290"/>
    <p:sldId id="543" r:id="rId291"/>
    <p:sldId id="544" r:id="rId292"/>
    <p:sldId id="545" r:id="rId293"/>
    <p:sldId id="546" r:id="rId294"/>
    <p:sldId id="547" r:id="rId295"/>
    <p:sldId id="548" r:id="rId296"/>
    <p:sldId id="549" r:id="rId297"/>
    <p:sldId id="550" r:id="rId298"/>
    <p:sldId id="551" r:id="rId299"/>
    <p:sldId id="552" r:id="rId300"/>
    <p:sldId id="553" r:id="rId301"/>
    <p:sldId id="554" r:id="rId302"/>
    <p:sldId id="555" r:id="rId303"/>
    <p:sldId id="556" r:id="rId304"/>
    <p:sldId id="557" r:id="rId305"/>
    <p:sldId id="558" r:id="rId306"/>
    <p:sldId id="559" r:id="rId307"/>
    <p:sldId id="560" r:id="rId308"/>
    <p:sldId id="561" r:id="rId309"/>
    <p:sldId id="562" r:id="rId310"/>
    <p:sldId id="563" r:id="rId311"/>
    <p:sldId id="564" r:id="rId312"/>
    <p:sldId id="565" r:id="rId313"/>
    <p:sldId id="566" r:id="rId314"/>
    <p:sldId id="567" r:id="rId315"/>
    <p:sldId id="568" r:id="rId316"/>
    <p:sldId id="569" r:id="rId317"/>
    <p:sldId id="570" r:id="rId318"/>
    <p:sldId id="571" r:id="rId319"/>
    <p:sldId id="572" r:id="rId320"/>
    <p:sldId id="573" r:id="rId321"/>
    <p:sldId id="574" r:id="rId322"/>
    <p:sldId id="575" r:id="rId323"/>
    <p:sldId id="576" r:id="rId324"/>
    <p:sldId id="577" r:id="rId325"/>
    <p:sldId id="578" r:id="rId326"/>
    <p:sldId id="579" r:id="rId327"/>
    <p:sldId id="580" r:id="rId328"/>
    <p:sldId id="581" r:id="rId329"/>
    <p:sldId id="582" r:id="rId330"/>
    <p:sldId id="583" r:id="rId331"/>
    <p:sldId id="584" r:id="rId332"/>
    <p:sldId id="585" r:id="rId333"/>
    <p:sldId id="586" r:id="rId334"/>
    <p:sldId id="587" r:id="rId335"/>
    <p:sldId id="588" r:id="rId336"/>
    <p:sldId id="589" r:id="rId337"/>
    <p:sldId id="590" r:id="rId338"/>
    <p:sldId id="591" r:id="rId339"/>
    <p:sldId id="592" r:id="rId340"/>
    <p:sldId id="593" r:id="rId341"/>
    <p:sldId id="594" r:id="rId342"/>
    <p:sldId id="595" r:id="rId343"/>
    <p:sldId id="596" r:id="rId344"/>
    <p:sldId id="597" r:id="rId345"/>
    <p:sldId id="598" r:id="rId346"/>
    <p:sldId id="599" r:id="rId347"/>
    <p:sldId id="600" r:id="rId348"/>
    <p:sldId id="601" r:id="rId349"/>
    <p:sldId id="602" r:id="rId350"/>
    <p:sldId id="603" r:id="rId351"/>
    <p:sldId id="604" r:id="rId352"/>
    <p:sldId id="605" r:id="rId353"/>
    <p:sldId id="606" r:id="rId354"/>
    <p:sldId id="607" r:id="rId355"/>
    <p:sldId id="608" r:id="rId356"/>
    <p:sldId id="609" r:id="rId357"/>
    <p:sldId id="610" r:id="rId358"/>
    <p:sldId id="611" r:id="rId359"/>
    <p:sldId id="612" r:id="rId360"/>
    <p:sldId id="613" r:id="rId361"/>
    <p:sldId id="614" r:id="rId362"/>
    <p:sldId id="615" r:id="rId363"/>
    <p:sldId id="616" r:id="rId364"/>
    <p:sldId id="617" r:id="rId365"/>
    <p:sldId id="618" r:id="rId366"/>
    <p:sldId id="619" r:id="rId367"/>
    <p:sldId id="620" r:id="rId368"/>
    <p:sldId id="621" r:id="rId369"/>
    <p:sldId id="622" r:id="rId370"/>
    <p:sldId id="623" r:id="rId371"/>
    <p:sldId id="624" r:id="rId372"/>
    <p:sldId id="625" r:id="rId373"/>
    <p:sldId id="626" r:id="rId374"/>
    <p:sldId id="627" r:id="rId375"/>
    <p:sldId id="628" r:id="rId376"/>
    <p:sldId id="633" r:id="rId377"/>
    <p:sldId id="634" r:id="rId378"/>
    <p:sldId id="635" r:id="rId379"/>
    <p:sldId id="636" r:id="rId380"/>
    <p:sldId id="637" r:id="rId381"/>
    <p:sldId id="638" r:id="rId382"/>
    <p:sldId id="639" r:id="rId383"/>
    <p:sldId id="640" r:id="rId384"/>
    <p:sldId id="641" r:id="rId385"/>
    <p:sldId id="642" r:id="rId386"/>
    <p:sldId id="643" r:id="rId387"/>
    <p:sldId id="644" r:id="rId388"/>
    <p:sldId id="645" r:id="rId389"/>
    <p:sldId id="646" r:id="rId390"/>
    <p:sldId id="647" r:id="rId391"/>
    <p:sldId id="648" r:id="rId392"/>
    <p:sldId id="649" r:id="rId393"/>
    <p:sldId id="650" r:id="rId394"/>
    <p:sldId id="651" r:id="rId395"/>
    <p:sldId id="652" r:id="rId396"/>
    <p:sldId id="653" r:id="rId397"/>
    <p:sldId id="654" r:id="rId398"/>
    <p:sldId id="655" r:id="rId399"/>
    <p:sldId id="656" r:id="rId400"/>
    <p:sldId id="657" r:id="rId401"/>
    <p:sldId id="658" r:id="rId402"/>
    <p:sldId id="659" r:id="rId403"/>
    <p:sldId id="660" r:id="rId404"/>
    <p:sldId id="661" r:id="rId405"/>
    <p:sldId id="662" r:id="rId406"/>
    <p:sldId id="663" r:id="rId407"/>
    <p:sldId id="664" r:id="rId408"/>
    <p:sldId id="665" r:id="rId409"/>
    <p:sldId id="666" r:id="rId410"/>
    <p:sldId id="667" r:id="rId411"/>
    <p:sldId id="668" r:id="rId412"/>
    <p:sldId id="669" r:id="rId413"/>
    <p:sldId id="670" r:id="rId414"/>
    <p:sldId id="671" r:id="rId415"/>
    <p:sldId id="672" r:id="rId416"/>
    <p:sldId id="673" r:id="rId417"/>
    <p:sldId id="674" r:id="rId418"/>
    <p:sldId id="675" r:id="rId419"/>
    <p:sldId id="676" r:id="rId420"/>
    <p:sldId id="677" r:id="rId421"/>
    <p:sldId id="678" r:id="rId422"/>
    <p:sldId id="679" r:id="rId423"/>
    <p:sldId id="680" r:id="rId424"/>
    <p:sldId id="681" r:id="rId425"/>
    <p:sldId id="682" r:id="rId426"/>
    <p:sldId id="683" r:id="rId427"/>
    <p:sldId id="684" r:id="rId428"/>
    <p:sldId id="685" r:id="rId429"/>
    <p:sldId id="686" r:id="rId430"/>
    <p:sldId id="687" r:id="rId431"/>
    <p:sldId id="688" r:id="rId432"/>
    <p:sldId id="689" r:id="rId433"/>
    <p:sldId id="690" r:id="rId434"/>
    <p:sldId id="691" r:id="rId435"/>
    <p:sldId id="692" r:id="rId436"/>
    <p:sldId id="693" r:id="rId437"/>
    <p:sldId id="694" r:id="rId438"/>
    <p:sldId id="695" r:id="rId439"/>
    <p:sldId id="696" r:id="rId440"/>
    <p:sldId id="697" r:id="rId441"/>
    <p:sldId id="698" r:id="rId442"/>
    <p:sldId id="699" r:id="rId443"/>
    <p:sldId id="700" r:id="rId444"/>
    <p:sldId id="701" r:id="rId445"/>
    <p:sldId id="702" r:id="rId446"/>
    <p:sldId id="703" r:id="rId447"/>
    <p:sldId id="704" r:id="rId448"/>
    <p:sldId id="705" r:id="rId449"/>
    <p:sldId id="706" r:id="rId450"/>
    <p:sldId id="707" r:id="rId451"/>
    <p:sldId id="708" r:id="rId452"/>
    <p:sldId id="709" r:id="rId453"/>
    <p:sldId id="710" r:id="rId454"/>
    <p:sldId id="711" r:id="rId455"/>
    <p:sldId id="712" r:id="rId456"/>
    <p:sldId id="713" r:id="rId457"/>
    <p:sldId id="714" r:id="rId458"/>
    <p:sldId id="715" r:id="rId459"/>
    <p:sldId id="716" r:id="rId460"/>
    <p:sldId id="717" r:id="rId461"/>
    <p:sldId id="718" r:id="rId462"/>
    <p:sldId id="719" r:id="rId463"/>
    <p:sldId id="720" r:id="rId464"/>
    <p:sldId id="721" r:id="rId465"/>
    <p:sldId id="722" r:id="rId466"/>
    <p:sldId id="723" r:id="rId467"/>
    <p:sldId id="724" r:id="rId468"/>
    <p:sldId id="725" r:id="rId469"/>
    <p:sldId id="726" r:id="rId470"/>
    <p:sldId id="727" r:id="rId471"/>
    <p:sldId id="728" r:id="rId472"/>
    <p:sldId id="729" r:id="rId473"/>
    <p:sldId id="730" r:id="rId474"/>
    <p:sldId id="731" r:id="rId475"/>
    <p:sldId id="732" r:id="rId476"/>
    <p:sldId id="733" r:id="rId477"/>
    <p:sldId id="734" r:id="rId478"/>
    <p:sldId id="735" r:id="rId479"/>
    <p:sldId id="736" r:id="rId480"/>
    <p:sldId id="737" r:id="rId481"/>
    <p:sldId id="738" r:id="rId482"/>
    <p:sldId id="739" r:id="rId483"/>
    <p:sldId id="741" r:id="rId484"/>
    <p:sldId id="740" r:id="rId485"/>
    <p:sldId id="742" r:id="rId486"/>
    <p:sldId id="743" r:id="rId487"/>
    <p:sldId id="744" r:id="rId488"/>
    <p:sldId id="745" r:id="rId489"/>
    <p:sldId id="746" r:id="rId490"/>
    <p:sldId id="747" r:id="rId491"/>
    <p:sldId id="748" r:id="rId492"/>
    <p:sldId id="749" r:id="rId493"/>
    <p:sldId id="750" r:id="rId494"/>
    <p:sldId id="751" r:id="rId495"/>
    <p:sldId id="752" r:id="rId496"/>
    <p:sldId id="753" r:id="rId497"/>
    <p:sldId id="754" r:id="rId498"/>
    <p:sldId id="755" r:id="rId499"/>
    <p:sldId id="756" r:id="rId500"/>
    <p:sldId id="757" r:id="rId501"/>
    <p:sldId id="758" r:id="rId502"/>
    <p:sldId id="759" r:id="rId503"/>
    <p:sldId id="760" r:id="rId504"/>
    <p:sldId id="761" r:id="rId505"/>
    <p:sldId id="762" r:id="rId506"/>
    <p:sldId id="763" r:id="rId507"/>
    <p:sldId id="764" r:id="rId508"/>
    <p:sldId id="765" r:id="rId509"/>
    <p:sldId id="766" r:id="rId510"/>
    <p:sldId id="767" r:id="rId511"/>
    <p:sldId id="768" r:id="rId512"/>
    <p:sldId id="769" r:id="rId513"/>
    <p:sldId id="770" r:id="rId514"/>
    <p:sldId id="771" r:id="rId515"/>
    <p:sldId id="772" r:id="rId516"/>
    <p:sldId id="773" r:id="rId517"/>
    <p:sldId id="774" r:id="rId518"/>
    <p:sldId id="775" r:id="rId519"/>
    <p:sldId id="776" r:id="rId520"/>
    <p:sldId id="777" r:id="rId521"/>
    <p:sldId id="778" r:id="rId522"/>
    <p:sldId id="779" r:id="rId523"/>
    <p:sldId id="780" r:id="rId524"/>
    <p:sldId id="781" r:id="rId525"/>
    <p:sldId id="782" r:id="rId526"/>
    <p:sldId id="783" r:id="rId527"/>
    <p:sldId id="784" r:id="rId528"/>
    <p:sldId id="785" r:id="rId529"/>
    <p:sldId id="786" r:id="rId530"/>
    <p:sldId id="787" r:id="rId531"/>
    <p:sldId id="788" r:id="rId532"/>
    <p:sldId id="789" r:id="rId533"/>
    <p:sldId id="790" r:id="rId534"/>
    <p:sldId id="791" r:id="rId535"/>
    <p:sldId id="792" r:id="rId536"/>
    <p:sldId id="793" r:id="rId537"/>
    <p:sldId id="794" r:id="rId538"/>
    <p:sldId id="795" r:id="rId539"/>
    <p:sldId id="796" r:id="rId540"/>
    <p:sldId id="797" r:id="rId541"/>
    <p:sldId id="798" r:id="rId542"/>
    <p:sldId id="799" r:id="rId543"/>
    <p:sldId id="800" r:id="rId544"/>
    <p:sldId id="801" r:id="rId545"/>
    <p:sldId id="802" r:id="rId546"/>
    <p:sldId id="803" r:id="rId547"/>
    <p:sldId id="804" r:id="rId548"/>
    <p:sldId id="805" r:id="rId549"/>
    <p:sldId id="806" r:id="rId550"/>
    <p:sldId id="807" r:id="rId551"/>
    <p:sldId id="808" r:id="rId552"/>
    <p:sldId id="809" r:id="rId553"/>
    <p:sldId id="810" r:id="rId554"/>
    <p:sldId id="811" r:id="rId555"/>
    <p:sldId id="812" r:id="rId556"/>
    <p:sldId id="813" r:id="rId557"/>
    <p:sldId id="814" r:id="rId558"/>
    <p:sldId id="815" r:id="rId559"/>
    <p:sldId id="816" r:id="rId560"/>
    <p:sldId id="817" r:id="rId561"/>
    <p:sldId id="818" r:id="rId562"/>
    <p:sldId id="819" r:id="rId563"/>
    <p:sldId id="820" r:id="rId564"/>
    <p:sldId id="821" r:id="rId565"/>
    <p:sldId id="822" r:id="rId566"/>
    <p:sldId id="823" r:id="rId567"/>
    <p:sldId id="824" r:id="rId568"/>
    <p:sldId id="825" r:id="rId569"/>
    <p:sldId id="826" r:id="rId570"/>
    <p:sldId id="827" r:id="rId571"/>
    <p:sldId id="828" r:id="rId572"/>
    <p:sldId id="829" r:id="rId573"/>
    <p:sldId id="830" r:id="rId574"/>
    <p:sldId id="831" r:id="rId575"/>
    <p:sldId id="832" r:id="rId576"/>
    <p:sldId id="833" r:id="rId577"/>
    <p:sldId id="834" r:id="rId578"/>
    <p:sldId id="835" r:id="rId579"/>
    <p:sldId id="836" r:id="rId580"/>
    <p:sldId id="837" r:id="rId581"/>
    <p:sldId id="838" r:id="rId582"/>
    <p:sldId id="839" r:id="rId583"/>
    <p:sldId id="840" r:id="rId584"/>
    <p:sldId id="841" r:id="rId585"/>
    <p:sldId id="842" r:id="rId586"/>
    <p:sldId id="843" r:id="rId587"/>
    <p:sldId id="844" r:id="rId588"/>
    <p:sldId id="845" r:id="rId589"/>
    <p:sldId id="846" r:id="rId590"/>
    <p:sldId id="847" r:id="rId591"/>
    <p:sldId id="848" r:id="rId592"/>
    <p:sldId id="849" r:id="rId593"/>
    <p:sldId id="850" r:id="rId594"/>
    <p:sldId id="851" r:id="rId595"/>
    <p:sldId id="852" r:id="rId596"/>
    <p:sldId id="853" r:id="rId597"/>
    <p:sldId id="854" r:id="rId598"/>
    <p:sldId id="855" r:id="rId599"/>
    <p:sldId id="856" r:id="rId600"/>
    <p:sldId id="857" r:id="rId601"/>
    <p:sldId id="858" r:id="rId602"/>
    <p:sldId id="859" r:id="rId603"/>
    <p:sldId id="860" r:id="rId604"/>
    <p:sldId id="861" r:id="rId605"/>
    <p:sldId id="862" r:id="rId606"/>
    <p:sldId id="863" r:id="rId607"/>
    <p:sldId id="864" r:id="rId608"/>
    <p:sldId id="865" r:id="rId609"/>
    <p:sldId id="866" r:id="rId610"/>
    <p:sldId id="867" r:id="rId611"/>
    <p:sldId id="868" r:id="rId612"/>
    <p:sldId id="869" r:id="rId613"/>
    <p:sldId id="870" r:id="rId614"/>
    <p:sldId id="871" r:id="rId615"/>
    <p:sldId id="872" r:id="rId616"/>
    <p:sldId id="873" r:id="rId617"/>
    <p:sldId id="874" r:id="rId618"/>
    <p:sldId id="875" r:id="rId619"/>
    <p:sldId id="876" r:id="rId620"/>
    <p:sldId id="877" r:id="rId621"/>
    <p:sldId id="878" r:id="rId622"/>
    <p:sldId id="879" r:id="rId623"/>
    <p:sldId id="880" r:id="rId624"/>
    <p:sldId id="881" r:id="rId625"/>
    <p:sldId id="882" r:id="rId626"/>
    <p:sldId id="883" r:id="rId627"/>
    <p:sldId id="884" r:id="rId628"/>
    <p:sldId id="885" r:id="rId629"/>
    <p:sldId id="886" r:id="rId630"/>
    <p:sldId id="887" r:id="rId631"/>
    <p:sldId id="888" r:id="rId632"/>
    <p:sldId id="889" r:id="rId633"/>
    <p:sldId id="890" r:id="rId634"/>
    <p:sldId id="891" r:id="rId635"/>
    <p:sldId id="892" r:id="rId636"/>
    <p:sldId id="893" r:id="rId637"/>
    <p:sldId id="894" r:id="rId638"/>
    <p:sldId id="895" r:id="rId639"/>
    <p:sldId id="896" r:id="rId640"/>
    <p:sldId id="898" r:id="rId641"/>
    <p:sldId id="897" r:id="rId642"/>
    <p:sldId id="899" r:id="rId643"/>
    <p:sldId id="900" r:id="rId644"/>
    <p:sldId id="901" r:id="rId645"/>
    <p:sldId id="902" r:id="rId646"/>
    <p:sldId id="903" r:id="rId647"/>
    <p:sldId id="904" r:id="rId648"/>
    <p:sldId id="905" r:id="rId649"/>
    <p:sldId id="906" r:id="rId650"/>
    <p:sldId id="907" r:id="rId651"/>
    <p:sldId id="908" r:id="rId652"/>
    <p:sldId id="909" r:id="rId653"/>
    <p:sldId id="910" r:id="rId654"/>
    <p:sldId id="911" r:id="rId655"/>
    <p:sldId id="912" r:id="rId656"/>
    <p:sldId id="913" r:id="rId657"/>
    <p:sldId id="914" r:id="rId658"/>
    <p:sldId id="915" r:id="rId659"/>
    <p:sldId id="916" r:id="rId660"/>
    <p:sldId id="917" r:id="rId661"/>
    <p:sldId id="918" r:id="rId662"/>
    <p:sldId id="919" r:id="rId663"/>
    <p:sldId id="920" r:id="rId664"/>
    <p:sldId id="921" r:id="rId665"/>
    <p:sldId id="922" r:id="rId666"/>
    <p:sldId id="923" r:id="rId667"/>
    <p:sldId id="924" r:id="rId668"/>
    <p:sldId id="925" r:id="rId669"/>
    <p:sldId id="926" r:id="rId670"/>
    <p:sldId id="927" r:id="rId671"/>
    <p:sldId id="928" r:id="rId672"/>
    <p:sldId id="929" r:id="rId673"/>
    <p:sldId id="930" r:id="rId674"/>
    <p:sldId id="931" r:id="rId675"/>
    <p:sldId id="932" r:id="rId676"/>
    <p:sldId id="933" r:id="rId677"/>
    <p:sldId id="934" r:id="rId678"/>
    <p:sldId id="935" r:id="rId679"/>
    <p:sldId id="936" r:id="rId680"/>
    <p:sldId id="937" r:id="rId681"/>
    <p:sldId id="938" r:id="rId682"/>
    <p:sldId id="939" r:id="rId683"/>
    <p:sldId id="940" r:id="rId684"/>
    <p:sldId id="941" r:id="rId685"/>
    <p:sldId id="942" r:id="rId686"/>
    <p:sldId id="943" r:id="rId687"/>
    <p:sldId id="944" r:id="rId688"/>
    <p:sldId id="945" r:id="rId689"/>
    <p:sldId id="946" r:id="rId690"/>
    <p:sldId id="947" r:id="rId691"/>
    <p:sldId id="948" r:id="rId692"/>
    <p:sldId id="949" r:id="rId693"/>
    <p:sldId id="950" r:id="rId694"/>
    <p:sldId id="951" r:id="rId695"/>
    <p:sldId id="952" r:id="rId696"/>
    <p:sldId id="953" r:id="rId697"/>
    <p:sldId id="954" r:id="rId698"/>
    <p:sldId id="955" r:id="rId699"/>
    <p:sldId id="956" r:id="rId700"/>
    <p:sldId id="957" r:id="rId701"/>
    <p:sldId id="958" r:id="rId702"/>
    <p:sldId id="959" r:id="rId703"/>
    <p:sldId id="960" r:id="rId704"/>
    <p:sldId id="961" r:id="rId705"/>
    <p:sldId id="962" r:id="rId706"/>
    <p:sldId id="963" r:id="rId707"/>
    <p:sldId id="964" r:id="rId708"/>
    <p:sldId id="965" r:id="rId709"/>
    <p:sldId id="966" r:id="rId710"/>
    <p:sldId id="967" r:id="rId711"/>
    <p:sldId id="968" r:id="rId712"/>
    <p:sldId id="969" r:id="rId713"/>
    <p:sldId id="970" r:id="rId714"/>
    <p:sldId id="971" r:id="rId715"/>
    <p:sldId id="972" r:id="rId716"/>
    <p:sldId id="973" r:id="rId717"/>
    <p:sldId id="974" r:id="rId718"/>
    <p:sldId id="975" r:id="rId719"/>
    <p:sldId id="976" r:id="rId720"/>
    <p:sldId id="977" r:id="rId721"/>
    <p:sldId id="978" r:id="rId722"/>
    <p:sldId id="979" r:id="rId723"/>
    <p:sldId id="980" r:id="rId724"/>
    <p:sldId id="981" r:id="rId725"/>
    <p:sldId id="982" r:id="rId726"/>
    <p:sldId id="983" r:id="rId727"/>
    <p:sldId id="984" r:id="rId728"/>
    <p:sldId id="985" r:id="rId729"/>
    <p:sldId id="986" r:id="rId730"/>
    <p:sldId id="987" r:id="rId731"/>
    <p:sldId id="988" r:id="rId732"/>
    <p:sldId id="989" r:id="rId733"/>
    <p:sldId id="990" r:id="rId734"/>
    <p:sldId id="991" r:id="rId735"/>
    <p:sldId id="992" r:id="rId736"/>
    <p:sldId id="993" r:id="rId737"/>
    <p:sldId id="994" r:id="rId738"/>
    <p:sldId id="995" r:id="rId739"/>
    <p:sldId id="996" r:id="rId740"/>
    <p:sldId id="997" r:id="rId741"/>
    <p:sldId id="998" r:id="rId742"/>
    <p:sldId id="999" r:id="rId743"/>
    <p:sldId id="1000" r:id="rId744"/>
    <p:sldId id="1001" r:id="rId745"/>
    <p:sldId id="1002" r:id="rId746"/>
    <p:sldId id="1003" r:id="rId747"/>
    <p:sldId id="1004" r:id="rId748"/>
    <p:sldId id="1005" r:id="rId749"/>
    <p:sldId id="1006" r:id="rId750"/>
    <p:sldId id="1007" r:id="rId751"/>
    <p:sldId id="1008" r:id="rId752"/>
    <p:sldId id="1009" r:id="rId753"/>
    <p:sldId id="1010" r:id="rId754"/>
    <p:sldId id="1011" r:id="rId755"/>
    <p:sldId id="1012" r:id="rId756"/>
    <p:sldId id="1013" r:id="rId757"/>
    <p:sldId id="1014" r:id="rId758"/>
    <p:sldId id="1015" r:id="rId759"/>
    <p:sldId id="1016" r:id="rId760"/>
    <p:sldId id="1017" r:id="rId761"/>
    <p:sldId id="1018" r:id="rId762"/>
    <p:sldId id="1019" r:id="rId763"/>
    <p:sldId id="1020" r:id="rId764"/>
    <p:sldId id="1021" r:id="rId765"/>
    <p:sldId id="1022" r:id="rId766"/>
    <p:sldId id="1023" r:id="rId767"/>
    <p:sldId id="1024" r:id="rId768"/>
    <p:sldId id="1025" r:id="rId769"/>
    <p:sldId id="1026" r:id="rId770"/>
    <p:sldId id="1027" r:id="rId771"/>
    <p:sldId id="1028" r:id="rId772"/>
    <p:sldId id="1029" r:id="rId773"/>
    <p:sldId id="1030" r:id="rId774"/>
    <p:sldId id="1031" r:id="rId775"/>
    <p:sldId id="1032" r:id="rId776"/>
    <p:sldId id="1033" r:id="rId777"/>
    <p:sldId id="1034" r:id="rId778"/>
    <p:sldId id="1035" r:id="rId779"/>
    <p:sldId id="1036" r:id="rId780"/>
    <p:sldId id="1037" r:id="rId781"/>
    <p:sldId id="1038" r:id="rId782"/>
    <p:sldId id="1039" r:id="rId783"/>
    <p:sldId id="1040" r:id="rId784"/>
    <p:sldId id="1041" r:id="rId785"/>
    <p:sldId id="1042" r:id="rId786"/>
    <p:sldId id="1043" r:id="rId787"/>
    <p:sldId id="1044" r:id="rId788"/>
    <p:sldId id="1045" r:id="rId789"/>
    <p:sldId id="1046" r:id="rId790"/>
    <p:sldId id="1047" r:id="rId791"/>
    <p:sldId id="1048" r:id="rId792"/>
    <p:sldId id="1049" r:id="rId793"/>
    <p:sldId id="1050" r:id="rId794"/>
    <p:sldId id="1051" r:id="rId795"/>
    <p:sldId id="1052" r:id="rId796"/>
    <p:sldId id="1053" r:id="rId797"/>
    <p:sldId id="1054" r:id="rId798"/>
    <p:sldId id="1055" r:id="rId799"/>
    <p:sldId id="1056" r:id="rId800"/>
    <p:sldId id="1057" r:id="rId801"/>
    <p:sldId id="1058" r:id="rId802"/>
    <p:sldId id="1059" r:id="rId803"/>
    <p:sldId id="1060" r:id="rId804"/>
    <p:sldId id="1061" r:id="rId805"/>
    <p:sldId id="1062" r:id="rId806"/>
    <p:sldId id="1063" r:id="rId807"/>
    <p:sldId id="1064" r:id="rId808"/>
    <p:sldId id="1065" r:id="rId809"/>
    <p:sldId id="1066" r:id="rId810"/>
    <p:sldId id="1067" r:id="rId811"/>
    <p:sldId id="1068" r:id="rId812"/>
    <p:sldId id="1069" r:id="rId813"/>
    <p:sldId id="1070" r:id="rId814"/>
    <p:sldId id="1071" r:id="rId815"/>
    <p:sldId id="1072" r:id="rId816"/>
    <p:sldId id="1073" r:id="rId817"/>
    <p:sldId id="1074" r:id="rId818"/>
    <p:sldId id="1075" r:id="rId819"/>
    <p:sldId id="1076" r:id="rId820"/>
    <p:sldId id="1077" r:id="rId821"/>
    <p:sldId id="1078" r:id="rId822"/>
    <p:sldId id="1079" r:id="rId823"/>
    <p:sldId id="1080" r:id="rId824"/>
    <p:sldId id="1081" r:id="rId825"/>
    <p:sldId id="1082" r:id="rId826"/>
    <p:sldId id="1083" r:id="rId827"/>
    <p:sldId id="1084" r:id="rId828"/>
    <p:sldId id="1085" r:id="rId829"/>
    <p:sldId id="1086" r:id="rId830"/>
    <p:sldId id="1087" r:id="rId831"/>
    <p:sldId id="1088" r:id="rId832"/>
    <p:sldId id="1089" r:id="rId833"/>
    <p:sldId id="1090" r:id="rId834"/>
    <p:sldId id="1091" r:id="rId835"/>
    <p:sldId id="1092" r:id="rId836"/>
    <p:sldId id="1093" r:id="rId837"/>
    <p:sldId id="1094" r:id="rId838"/>
    <p:sldId id="1095" r:id="rId839"/>
    <p:sldId id="1096" r:id="rId840"/>
    <p:sldId id="1097" r:id="rId841"/>
    <p:sldId id="1098" r:id="rId842"/>
    <p:sldId id="1099" r:id="rId843"/>
    <p:sldId id="1100" r:id="rId844"/>
    <p:sldId id="1101" r:id="rId845"/>
    <p:sldId id="1102" r:id="rId846"/>
    <p:sldId id="1103" r:id="rId847"/>
    <p:sldId id="1104" r:id="rId848"/>
    <p:sldId id="1105" r:id="rId849"/>
    <p:sldId id="1106" r:id="rId850"/>
    <p:sldId id="1107" r:id="rId851"/>
    <p:sldId id="1108" r:id="rId852"/>
    <p:sldId id="1109" r:id="rId853"/>
    <p:sldId id="1110" r:id="rId854"/>
    <p:sldId id="1111" r:id="rId855"/>
    <p:sldId id="1112" r:id="rId856"/>
    <p:sldId id="1113" r:id="rId857"/>
    <p:sldId id="1114" r:id="rId858"/>
    <p:sldId id="1115" r:id="rId859"/>
    <p:sldId id="1116" r:id="rId860"/>
    <p:sldId id="1117" r:id="rId861"/>
    <p:sldId id="1118" r:id="rId862"/>
    <p:sldId id="1119" r:id="rId863"/>
    <p:sldId id="1120" r:id="rId864"/>
    <p:sldId id="1121" r:id="rId865"/>
    <p:sldId id="1122" r:id="rId866"/>
    <p:sldId id="1123" r:id="rId867"/>
    <p:sldId id="1124" r:id="rId868"/>
    <p:sldId id="1125" r:id="rId869"/>
    <p:sldId id="1126" r:id="rId870"/>
    <p:sldId id="1127" r:id="rId871"/>
    <p:sldId id="1128" r:id="rId872"/>
    <p:sldId id="1129" r:id="rId873"/>
    <p:sldId id="1130" r:id="rId874"/>
    <p:sldId id="1131" r:id="rId875"/>
    <p:sldId id="1132" r:id="rId876"/>
    <p:sldId id="1133" r:id="rId877"/>
    <p:sldId id="1134" r:id="rId878"/>
    <p:sldId id="1135" r:id="rId879"/>
    <p:sldId id="1136" r:id="rId880"/>
    <p:sldId id="1137" r:id="rId881"/>
    <p:sldId id="1138" r:id="rId882"/>
    <p:sldId id="1139" r:id="rId883"/>
    <p:sldId id="1140" r:id="rId884"/>
    <p:sldId id="1141" r:id="rId885"/>
    <p:sldId id="1142" r:id="rId886"/>
    <p:sldId id="1143" r:id="rId887"/>
    <p:sldId id="1144" r:id="rId888"/>
    <p:sldId id="1145" r:id="rId889"/>
    <p:sldId id="1146" r:id="rId890"/>
    <p:sldId id="1147" r:id="rId891"/>
    <p:sldId id="1148" r:id="rId892"/>
    <p:sldId id="1149" r:id="rId893"/>
    <p:sldId id="1150" r:id="rId894"/>
    <p:sldId id="1151" r:id="rId895"/>
    <p:sldId id="1152" r:id="rId896"/>
    <p:sldId id="1153" r:id="rId897"/>
    <p:sldId id="1154" r:id="rId898"/>
    <p:sldId id="1155" r:id="rId899"/>
    <p:sldId id="1156" r:id="rId900"/>
    <p:sldId id="1157" r:id="rId901"/>
    <p:sldId id="1158" r:id="rId902"/>
    <p:sldId id="1159" r:id="rId903"/>
    <p:sldId id="1160" r:id="rId904"/>
    <p:sldId id="1161" r:id="rId905"/>
    <p:sldId id="1162" r:id="rId906"/>
    <p:sldId id="1163" r:id="rId907"/>
    <p:sldId id="1164" r:id="rId908"/>
    <p:sldId id="1165" r:id="rId909"/>
    <p:sldId id="1166" r:id="rId910"/>
    <p:sldId id="1167" r:id="rId911"/>
    <p:sldId id="1168" r:id="rId912"/>
    <p:sldId id="1169" r:id="rId913"/>
    <p:sldId id="1170" r:id="rId914"/>
    <p:sldId id="1171" r:id="rId915"/>
    <p:sldId id="1172" r:id="rId916"/>
    <p:sldId id="1173" r:id="rId917"/>
    <p:sldId id="1174" r:id="rId918"/>
    <p:sldId id="1175" r:id="rId919"/>
    <p:sldId id="1176" r:id="rId920"/>
    <p:sldId id="1177" r:id="rId921"/>
    <p:sldId id="1178" r:id="rId922"/>
    <p:sldId id="1179" r:id="rId923"/>
    <p:sldId id="1180" r:id="rId924"/>
    <p:sldId id="1181" r:id="rId925"/>
    <p:sldId id="1182" r:id="rId926"/>
    <p:sldId id="1183" r:id="rId927"/>
    <p:sldId id="1184" r:id="rId928"/>
    <p:sldId id="1185" r:id="rId929"/>
    <p:sldId id="1186" r:id="rId930"/>
    <p:sldId id="1187" r:id="rId931"/>
    <p:sldId id="1188" r:id="rId932"/>
    <p:sldId id="1189" r:id="rId933"/>
    <p:sldId id="1190" r:id="rId934"/>
    <p:sldId id="1191" r:id="rId935"/>
    <p:sldId id="1192" r:id="rId936"/>
    <p:sldId id="1193" r:id="rId937"/>
    <p:sldId id="1194" r:id="rId938"/>
    <p:sldId id="1195" r:id="rId939"/>
    <p:sldId id="1196" r:id="rId940"/>
    <p:sldId id="1197" r:id="rId941"/>
    <p:sldId id="1198" r:id="rId942"/>
    <p:sldId id="1199" r:id="rId943"/>
    <p:sldId id="1200" r:id="rId944"/>
    <p:sldId id="1201" r:id="rId945"/>
    <p:sldId id="1202" r:id="rId946"/>
    <p:sldId id="1203" r:id="rId947"/>
    <p:sldId id="1204" r:id="rId948"/>
    <p:sldId id="1205" r:id="rId949"/>
    <p:sldId id="1206" r:id="rId950"/>
    <p:sldId id="1207" r:id="rId951"/>
    <p:sldId id="1208" r:id="rId952"/>
    <p:sldId id="1209" r:id="rId953"/>
    <p:sldId id="1210" r:id="rId954"/>
    <p:sldId id="1211" r:id="rId955"/>
    <p:sldId id="1212" r:id="rId956"/>
    <p:sldId id="1213" r:id="rId957"/>
    <p:sldId id="1214" r:id="rId958"/>
    <p:sldId id="1215" r:id="rId959"/>
    <p:sldId id="1216" r:id="rId960"/>
    <p:sldId id="1217" r:id="rId961"/>
    <p:sldId id="1218" r:id="rId962"/>
    <p:sldId id="1219" r:id="rId963"/>
    <p:sldId id="1220" r:id="rId964"/>
    <p:sldId id="1221" r:id="rId965"/>
    <p:sldId id="1222" r:id="rId966"/>
    <p:sldId id="1223" r:id="rId967"/>
    <p:sldId id="1224" r:id="rId968"/>
    <p:sldId id="1225" r:id="rId969"/>
    <p:sldId id="1226" r:id="rId970"/>
    <p:sldId id="1227" r:id="rId971"/>
    <p:sldId id="1228" r:id="rId972"/>
    <p:sldId id="1229" r:id="rId973"/>
    <p:sldId id="1230" r:id="rId974"/>
    <p:sldId id="1231" r:id="rId975"/>
    <p:sldId id="1232" r:id="rId976"/>
    <p:sldId id="1233" r:id="rId977"/>
    <p:sldId id="1234" r:id="rId978"/>
    <p:sldId id="1235" r:id="rId979"/>
    <p:sldId id="1236" r:id="rId980"/>
    <p:sldId id="1237" r:id="rId981"/>
    <p:sldId id="1238" r:id="rId982"/>
    <p:sldId id="1239" r:id="rId983"/>
    <p:sldId id="1240" r:id="rId984"/>
    <p:sldId id="1241" r:id="rId985"/>
    <p:sldId id="1242" r:id="rId986"/>
    <p:sldId id="1243" r:id="rId987"/>
    <p:sldId id="1244" r:id="rId988"/>
    <p:sldId id="1245" r:id="rId989"/>
    <p:sldId id="1246" r:id="rId990"/>
    <p:sldId id="1247" r:id="rId991"/>
    <p:sldId id="1248" r:id="rId992"/>
    <p:sldId id="1249" r:id="rId993"/>
    <p:sldId id="1250" r:id="rId994"/>
    <p:sldId id="1251" r:id="rId995"/>
    <p:sldId id="1252" r:id="rId996"/>
    <p:sldId id="1253" r:id="rId997"/>
    <p:sldId id="1254" r:id="rId998"/>
    <p:sldId id="1255" r:id="rId999"/>
    <p:sldId id="1256" r:id="rId1000"/>
    <p:sldId id="1257" r:id="rId1001"/>
    <p:sldId id="1258" r:id="rId1002"/>
    <p:sldId id="1259" r:id="rId1003"/>
    <p:sldId id="1260" r:id="rId1004"/>
    <p:sldId id="1261" r:id="rId1005"/>
    <p:sldId id="1262" r:id="rId1006"/>
    <p:sldId id="1263" r:id="rId1007"/>
    <p:sldId id="1264" r:id="rId1008"/>
    <p:sldId id="1265" r:id="rId1009"/>
    <p:sldId id="1266" r:id="rId1010"/>
    <p:sldId id="1267" r:id="rId1011"/>
    <p:sldId id="1268" r:id="rId1012"/>
    <p:sldId id="1269" r:id="rId1013"/>
    <p:sldId id="1270" r:id="rId1014"/>
    <p:sldId id="1271" r:id="rId1015"/>
    <p:sldId id="1272" r:id="rId1016"/>
    <p:sldId id="1273" r:id="rId1017"/>
    <p:sldId id="1274" r:id="rId1018"/>
    <p:sldId id="1275" r:id="rId1019"/>
    <p:sldId id="1276" r:id="rId1020"/>
    <p:sldId id="1277" r:id="rId1021"/>
    <p:sldId id="1278" r:id="rId1022"/>
    <p:sldId id="1279" r:id="rId1023"/>
    <p:sldId id="1280" r:id="rId1024"/>
    <p:sldId id="1281" r:id="rId1025"/>
    <p:sldId id="1282" r:id="rId1026"/>
    <p:sldId id="1283" r:id="rId1027"/>
    <p:sldId id="1284" r:id="rId1028"/>
    <p:sldId id="1285" r:id="rId1029"/>
    <p:sldId id="1286" r:id="rId1030"/>
    <p:sldId id="1287" r:id="rId1031"/>
    <p:sldId id="1288" r:id="rId1032"/>
    <p:sldId id="1289" r:id="rId1033"/>
    <p:sldId id="1290" r:id="rId1034"/>
    <p:sldId id="1291" r:id="rId1035"/>
    <p:sldId id="1292" r:id="rId1036"/>
    <p:sldId id="1293" r:id="rId1037"/>
    <p:sldId id="1294" r:id="rId1038"/>
    <p:sldId id="1295" r:id="rId1039"/>
    <p:sldId id="1296" r:id="rId1040"/>
    <p:sldId id="1297" r:id="rId1041"/>
    <p:sldId id="1298" r:id="rId1042"/>
    <p:sldId id="1299" r:id="rId1043"/>
    <p:sldId id="1300" r:id="rId1044"/>
    <p:sldId id="1301" r:id="rId1045"/>
    <p:sldId id="1302" r:id="rId1046"/>
    <p:sldId id="1303" r:id="rId1047"/>
    <p:sldId id="1304" r:id="rId1048"/>
    <p:sldId id="1305" r:id="rId1049"/>
    <p:sldId id="1306" r:id="rId1050"/>
    <p:sldId id="1307" r:id="rId1051"/>
    <p:sldId id="1308" r:id="rId1052"/>
    <p:sldId id="1309" r:id="rId1053"/>
    <p:sldId id="1310" r:id="rId1054"/>
    <p:sldId id="1311" r:id="rId1055"/>
    <p:sldId id="1312" r:id="rId1056"/>
    <p:sldId id="1313" r:id="rId1057"/>
    <p:sldId id="1314" r:id="rId1058"/>
    <p:sldId id="1315" r:id="rId1059"/>
    <p:sldId id="1316" r:id="rId1060"/>
    <p:sldId id="1317" r:id="rId1061"/>
    <p:sldId id="1318" r:id="rId1062"/>
    <p:sldId id="1319" r:id="rId1063"/>
    <p:sldId id="1320" r:id="rId1064"/>
    <p:sldId id="1321" r:id="rId1065"/>
    <p:sldId id="1322" r:id="rId1066"/>
    <p:sldId id="1323" r:id="rId1067"/>
    <p:sldId id="1324" r:id="rId1068"/>
    <p:sldId id="1325" r:id="rId1069"/>
    <p:sldId id="1326" r:id="rId1070"/>
    <p:sldId id="1327" r:id="rId1071"/>
    <p:sldId id="1328" r:id="rId1072"/>
    <p:sldId id="1329" r:id="rId1073"/>
    <p:sldId id="1330" r:id="rId1074"/>
    <p:sldId id="1331" r:id="rId1075"/>
    <p:sldId id="1332" r:id="rId1076"/>
    <p:sldId id="1333" r:id="rId1077"/>
    <p:sldId id="1334" r:id="rId1078"/>
    <p:sldId id="1335" r:id="rId1079"/>
    <p:sldId id="1336" r:id="rId1080"/>
    <p:sldId id="1337" r:id="rId1081"/>
    <p:sldId id="1338" r:id="rId1082"/>
    <p:sldId id="1339" r:id="rId1083"/>
    <p:sldId id="1340" r:id="rId1084"/>
    <p:sldId id="1341" r:id="rId1085"/>
    <p:sldId id="1342" r:id="rId1086"/>
    <p:sldId id="1343" r:id="rId1087"/>
    <p:sldId id="1344" r:id="rId1088"/>
    <p:sldId id="1345" r:id="rId1089"/>
    <p:sldId id="1346" r:id="rId1090"/>
    <p:sldId id="1347" r:id="rId109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00"/>
    <a:srgbClr val="FF9900"/>
    <a:srgbClr val="33CC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howGuides="1">
      <p:cViewPr varScale="1">
        <p:scale>
          <a:sx n="73" d="100"/>
          <a:sy n="73" d="100"/>
        </p:scale>
        <p:origin x="582" y="54"/>
      </p:cViewPr>
      <p:guideLst>
        <p:guide orient="horz" pos="2160"/>
        <p:guide pos="2880"/>
      </p:guideLst>
    </p:cSldViewPr>
  </p:slideViewPr>
  <p:notesTextViewPr>
    <p:cViewPr>
      <p:scale>
        <a:sx n="1" d="1"/>
        <a:sy n="1" d="1"/>
      </p:scale>
      <p:origin x="0" y="0"/>
    </p:cViewPr>
  </p:notesTextViewPr>
  <p:sorterViewPr>
    <p:cViewPr>
      <p:scale>
        <a:sx n="100" d="100"/>
        <a:sy n="100" d="100"/>
      </p:scale>
      <p:origin x="0" y="69006"/>
    </p:cViewPr>
  </p:sorterViewPr>
  <p:notesViewPr>
    <p:cSldViewPr showGuides="1">
      <p:cViewPr varScale="1">
        <p:scale>
          <a:sx n="50" d="100"/>
          <a:sy n="50"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976" Type="http://schemas.openxmlformats.org/officeDocument/2006/relationships/slide" Target="slides/slide975.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1021" Type="http://schemas.openxmlformats.org/officeDocument/2006/relationships/slide" Target="slides/slide1020.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903" Type="http://schemas.openxmlformats.org/officeDocument/2006/relationships/slide" Target="slides/slide902.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987" Type="http://schemas.openxmlformats.org/officeDocument/2006/relationships/slide" Target="slides/slide986.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1032" Type="http://schemas.openxmlformats.org/officeDocument/2006/relationships/slide" Target="slides/slide103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914" Type="http://schemas.openxmlformats.org/officeDocument/2006/relationships/slide" Target="slides/slide913.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998" Type="http://schemas.openxmlformats.org/officeDocument/2006/relationships/slide" Target="slides/slide997.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1043" Type="http://schemas.openxmlformats.org/officeDocument/2006/relationships/slide" Target="slides/slide104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1054" Type="http://schemas.openxmlformats.org/officeDocument/2006/relationships/slide" Target="slides/slide1053.xml"/><Relationship Id="rId270" Type="http://schemas.openxmlformats.org/officeDocument/2006/relationships/slide" Target="slides/slide269.xml"/><Relationship Id="rId936" Type="http://schemas.openxmlformats.org/officeDocument/2006/relationships/slide" Target="slides/slide93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281" Type="http://schemas.openxmlformats.org/officeDocument/2006/relationships/slide" Target="slides/slide280.xml"/><Relationship Id="rId502" Type="http://schemas.openxmlformats.org/officeDocument/2006/relationships/slide" Target="slides/slide501.xml"/><Relationship Id="rId947" Type="http://schemas.openxmlformats.org/officeDocument/2006/relationships/slide" Target="slides/slide946.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1003" Type="http://schemas.openxmlformats.org/officeDocument/2006/relationships/slide" Target="slides/slide1002.xml"/><Relationship Id="rId1087" Type="http://schemas.openxmlformats.org/officeDocument/2006/relationships/slide" Target="slides/slide1086.xml"/><Relationship Id="rId664" Type="http://schemas.openxmlformats.org/officeDocument/2006/relationships/slide" Target="slides/slide663.xml"/><Relationship Id="rId871" Type="http://schemas.openxmlformats.org/officeDocument/2006/relationships/slide" Target="slides/slide870.xml"/><Relationship Id="rId969" Type="http://schemas.openxmlformats.org/officeDocument/2006/relationships/slide" Target="slides/slide968.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1014" Type="http://schemas.openxmlformats.org/officeDocument/2006/relationships/slide" Target="slides/slide1013.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1025" Type="http://schemas.openxmlformats.org/officeDocument/2006/relationships/slide" Target="slides/slide1024.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907" Type="http://schemas.openxmlformats.org/officeDocument/2006/relationships/slide" Target="slides/slide906.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918" Type="http://schemas.openxmlformats.org/officeDocument/2006/relationships/slide" Target="slides/slide917.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263" Type="http://schemas.openxmlformats.org/officeDocument/2006/relationships/slide" Target="slides/slide262.xml"/><Relationship Id="rId470" Type="http://schemas.openxmlformats.org/officeDocument/2006/relationships/slide" Target="slides/slide469.xml"/><Relationship Id="rId929" Type="http://schemas.openxmlformats.org/officeDocument/2006/relationships/slide" Target="slides/slide92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853" Type="http://schemas.openxmlformats.org/officeDocument/2006/relationships/slide" Target="slides/slide852.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920" Type="http://schemas.openxmlformats.org/officeDocument/2006/relationships/slide" Target="slides/slide919.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1007" Type="http://schemas.openxmlformats.org/officeDocument/2006/relationships/slide" Target="slides/slide1006.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060" Type="http://schemas.openxmlformats.org/officeDocument/2006/relationships/slide" Target="slides/slide1059.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1018" Type="http://schemas.openxmlformats.org/officeDocument/2006/relationships/slide" Target="slides/slide1017.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071" Type="http://schemas.openxmlformats.org/officeDocument/2006/relationships/slide" Target="slides/slide1070.xml"/><Relationship Id="rId178" Type="http://schemas.openxmlformats.org/officeDocument/2006/relationships/slide" Target="slides/slide177.xml"/><Relationship Id="rId301" Type="http://schemas.openxmlformats.org/officeDocument/2006/relationships/slide" Target="slides/slide300.xml"/><Relationship Id="rId953" Type="http://schemas.openxmlformats.org/officeDocument/2006/relationships/slide" Target="slides/slide952.xml"/><Relationship Id="rId1029" Type="http://schemas.openxmlformats.org/officeDocument/2006/relationships/slide" Target="slides/slide1028.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82" Type="http://schemas.openxmlformats.org/officeDocument/2006/relationships/slide" Target="slides/slide1081.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757" Type="http://schemas.openxmlformats.org/officeDocument/2006/relationships/slide" Target="slides/slide756.xml"/><Relationship Id="rId799" Type="http://schemas.openxmlformats.org/officeDocument/2006/relationships/slide" Target="slides/slide798.xml"/><Relationship Id="rId964" Type="http://schemas.openxmlformats.org/officeDocument/2006/relationships/slide" Target="slides/slide96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659" Type="http://schemas.openxmlformats.org/officeDocument/2006/relationships/slide" Target="slides/slide658.xml"/><Relationship Id="rId824" Type="http://schemas.openxmlformats.org/officeDocument/2006/relationships/slide" Target="slides/slide823.xml"/><Relationship Id="rId866" Type="http://schemas.openxmlformats.org/officeDocument/2006/relationships/slide" Target="slides/slide86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670" Type="http://schemas.openxmlformats.org/officeDocument/2006/relationships/slide" Target="slides/slide669.xml"/><Relationship Id="rId1051" Type="http://schemas.openxmlformats.org/officeDocument/2006/relationships/slide" Target="slides/slide1050.xml"/><Relationship Id="rId1093" Type="http://schemas.openxmlformats.org/officeDocument/2006/relationships/presProps" Target="presProps.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726" Type="http://schemas.openxmlformats.org/officeDocument/2006/relationships/slide" Target="slides/slide725.xml"/><Relationship Id="rId768" Type="http://schemas.openxmlformats.org/officeDocument/2006/relationships/slide" Target="slides/slide767.xml"/><Relationship Id="rId933" Type="http://schemas.openxmlformats.org/officeDocument/2006/relationships/slide" Target="slides/slide932.xml"/><Relationship Id="rId975" Type="http://schemas.openxmlformats.org/officeDocument/2006/relationships/slide" Target="slides/slide974.xml"/><Relationship Id="rId1009" Type="http://schemas.openxmlformats.org/officeDocument/2006/relationships/slide" Target="slides/slide1008.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835" Type="http://schemas.openxmlformats.org/officeDocument/2006/relationships/slide" Target="slides/slide83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877" Type="http://schemas.openxmlformats.org/officeDocument/2006/relationships/slide" Target="slides/slide876.xml"/><Relationship Id="rId1020" Type="http://schemas.openxmlformats.org/officeDocument/2006/relationships/slide" Target="slides/slide1019.xml"/><Relationship Id="rId1062" Type="http://schemas.openxmlformats.org/officeDocument/2006/relationships/slide" Target="slides/slide1061.xml"/><Relationship Id="rId127" Type="http://schemas.openxmlformats.org/officeDocument/2006/relationships/slide" Target="slides/slide126.xml"/><Relationship Id="rId681" Type="http://schemas.openxmlformats.org/officeDocument/2006/relationships/slide" Target="slides/slide680.xml"/><Relationship Id="rId737" Type="http://schemas.openxmlformats.org/officeDocument/2006/relationships/slide" Target="slides/slide736.xml"/><Relationship Id="rId779" Type="http://schemas.openxmlformats.org/officeDocument/2006/relationships/slide" Target="slides/slide778.xml"/><Relationship Id="rId902" Type="http://schemas.openxmlformats.org/officeDocument/2006/relationships/slide" Target="slides/slide901.xml"/><Relationship Id="rId944" Type="http://schemas.openxmlformats.org/officeDocument/2006/relationships/slide" Target="slides/slide943.xml"/><Relationship Id="rId986" Type="http://schemas.openxmlformats.org/officeDocument/2006/relationships/slide" Target="slides/slide985.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slide" Target="slides/slide638.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650" Type="http://schemas.openxmlformats.org/officeDocument/2006/relationships/slide" Target="slides/slide649.xml"/><Relationship Id="rId846" Type="http://schemas.openxmlformats.org/officeDocument/2006/relationships/slide" Target="slides/slide845.xml"/><Relationship Id="rId888" Type="http://schemas.openxmlformats.org/officeDocument/2006/relationships/slide" Target="slides/slide887.xml"/><Relationship Id="rId1031" Type="http://schemas.openxmlformats.org/officeDocument/2006/relationships/slide" Target="slides/slide1030.xml"/><Relationship Id="rId1073" Type="http://schemas.openxmlformats.org/officeDocument/2006/relationships/slide" Target="slides/slide1072.xml"/><Relationship Id="rId303" Type="http://schemas.openxmlformats.org/officeDocument/2006/relationships/slide" Target="slides/slide302.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748" Type="http://schemas.openxmlformats.org/officeDocument/2006/relationships/slide" Target="slides/slide747.xml"/><Relationship Id="rId913" Type="http://schemas.openxmlformats.org/officeDocument/2006/relationships/slide" Target="slides/slide912.xml"/><Relationship Id="rId955" Type="http://schemas.openxmlformats.org/officeDocument/2006/relationships/slide" Target="slides/slide95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997" Type="http://schemas.openxmlformats.org/officeDocument/2006/relationships/slide" Target="slides/slide99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857" Type="http://schemas.openxmlformats.org/officeDocument/2006/relationships/slide" Target="slides/slide856.xml"/><Relationship Id="rId899" Type="http://schemas.openxmlformats.org/officeDocument/2006/relationships/slide" Target="slides/slide898.xml"/><Relationship Id="rId1000" Type="http://schemas.openxmlformats.org/officeDocument/2006/relationships/slide" Target="slides/slide999.xml"/><Relationship Id="rId1042" Type="http://schemas.openxmlformats.org/officeDocument/2006/relationships/slide" Target="slides/slide1041.xml"/><Relationship Id="rId1084" Type="http://schemas.openxmlformats.org/officeDocument/2006/relationships/slide" Target="slides/slide1083.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924" Type="http://schemas.openxmlformats.org/officeDocument/2006/relationships/slide" Target="slides/slide923.xml"/><Relationship Id="rId966" Type="http://schemas.openxmlformats.org/officeDocument/2006/relationships/slide" Target="slides/slide96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826" Type="http://schemas.openxmlformats.org/officeDocument/2006/relationships/slide" Target="slides/slide825.xml"/><Relationship Id="rId868" Type="http://schemas.openxmlformats.org/officeDocument/2006/relationships/slide" Target="slides/slide867.xml"/><Relationship Id="rId1011" Type="http://schemas.openxmlformats.org/officeDocument/2006/relationships/slide" Target="slides/slide1010.xml"/><Relationship Id="rId1053" Type="http://schemas.openxmlformats.org/officeDocument/2006/relationships/slide" Target="slides/slide105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935" Type="http://schemas.openxmlformats.org/officeDocument/2006/relationships/slide" Target="slides/slide934.xml"/><Relationship Id="rId1095" Type="http://schemas.openxmlformats.org/officeDocument/2006/relationships/theme" Target="theme/theme1.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977" Type="http://schemas.openxmlformats.org/officeDocument/2006/relationships/slide" Target="slides/slide976.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837" Type="http://schemas.openxmlformats.org/officeDocument/2006/relationships/slide" Target="slides/slide836.xml"/><Relationship Id="rId879" Type="http://schemas.openxmlformats.org/officeDocument/2006/relationships/slide" Target="slides/slide878.xml"/><Relationship Id="rId1022" Type="http://schemas.openxmlformats.org/officeDocument/2006/relationships/slide" Target="slides/slide1021.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890" Type="http://schemas.openxmlformats.org/officeDocument/2006/relationships/slide" Target="slides/slide889.xml"/><Relationship Id="rId904" Type="http://schemas.openxmlformats.org/officeDocument/2006/relationships/slide" Target="slides/slide903.xml"/><Relationship Id="rId1064" Type="http://schemas.openxmlformats.org/officeDocument/2006/relationships/slide" Target="slides/slide106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946" Type="http://schemas.openxmlformats.org/officeDocument/2006/relationships/slide" Target="slides/slide945.xml"/><Relationship Id="rId988" Type="http://schemas.openxmlformats.org/officeDocument/2006/relationships/slide" Target="slides/slide987.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848" Type="http://schemas.openxmlformats.org/officeDocument/2006/relationships/slide" Target="slides/slide847.xml"/><Relationship Id="rId1033" Type="http://schemas.openxmlformats.org/officeDocument/2006/relationships/slide" Target="slides/slide103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1075" Type="http://schemas.openxmlformats.org/officeDocument/2006/relationships/slide" Target="slides/slide107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957" Type="http://schemas.openxmlformats.org/officeDocument/2006/relationships/slide" Target="slides/slide956.xml"/><Relationship Id="rId999" Type="http://schemas.openxmlformats.org/officeDocument/2006/relationships/slide" Target="slides/slide998.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859" Type="http://schemas.openxmlformats.org/officeDocument/2006/relationships/slide" Target="slides/slide858.xml"/><Relationship Id="rId1002" Type="http://schemas.openxmlformats.org/officeDocument/2006/relationships/slide" Target="slides/slide100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870" Type="http://schemas.openxmlformats.org/officeDocument/2006/relationships/slide" Target="slides/slide869.xml"/><Relationship Id="rId1044" Type="http://schemas.openxmlformats.org/officeDocument/2006/relationships/slide" Target="slides/slide1043.xml"/><Relationship Id="rId1086" Type="http://schemas.openxmlformats.org/officeDocument/2006/relationships/slide" Target="slides/slide108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926" Type="http://schemas.openxmlformats.org/officeDocument/2006/relationships/slide" Target="slides/slide925.xml"/><Relationship Id="rId968" Type="http://schemas.openxmlformats.org/officeDocument/2006/relationships/slide" Target="slides/slide967.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013" Type="http://schemas.openxmlformats.org/officeDocument/2006/relationships/slide" Target="slides/slide1012.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1055" Type="http://schemas.openxmlformats.org/officeDocument/2006/relationships/slide" Target="slides/slide1054.xml"/><Relationship Id="rId271" Type="http://schemas.openxmlformats.org/officeDocument/2006/relationships/slide" Target="slides/slide270.xml"/><Relationship Id="rId674" Type="http://schemas.openxmlformats.org/officeDocument/2006/relationships/slide" Target="slides/slide673.xml"/><Relationship Id="rId881" Type="http://schemas.openxmlformats.org/officeDocument/2006/relationships/slide" Target="slides/slide880.xml"/><Relationship Id="rId937" Type="http://schemas.openxmlformats.org/officeDocument/2006/relationships/slide" Target="slides/slide936.xml"/><Relationship Id="rId979" Type="http://schemas.openxmlformats.org/officeDocument/2006/relationships/slide" Target="slides/slide978.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839" Type="http://schemas.openxmlformats.org/officeDocument/2006/relationships/slide" Target="slides/slide838.xml"/><Relationship Id="rId990" Type="http://schemas.openxmlformats.org/officeDocument/2006/relationships/slide" Target="slides/slide989.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1024" Type="http://schemas.openxmlformats.org/officeDocument/2006/relationships/slide" Target="slides/slide1023.xml"/><Relationship Id="rId1066" Type="http://schemas.openxmlformats.org/officeDocument/2006/relationships/slide" Target="slides/slide1065.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50" Type="http://schemas.openxmlformats.org/officeDocument/2006/relationships/slide" Target="slides/slide849.xml"/><Relationship Id="rId892" Type="http://schemas.openxmlformats.org/officeDocument/2006/relationships/slide" Target="slides/slide891.xml"/><Relationship Id="rId906" Type="http://schemas.openxmlformats.org/officeDocument/2006/relationships/slide" Target="slides/slide905.xml"/><Relationship Id="rId948" Type="http://schemas.openxmlformats.org/officeDocument/2006/relationships/slide" Target="slides/slide94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1035" Type="http://schemas.openxmlformats.org/officeDocument/2006/relationships/slide" Target="slides/slide1034.xml"/><Relationship Id="rId1077" Type="http://schemas.openxmlformats.org/officeDocument/2006/relationships/slide" Target="slides/slide1076.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861" Type="http://schemas.openxmlformats.org/officeDocument/2006/relationships/slide" Target="slides/slide860.xml"/><Relationship Id="rId917" Type="http://schemas.openxmlformats.org/officeDocument/2006/relationships/slide" Target="slides/slide916.xml"/><Relationship Id="rId959" Type="http://schemas.openxmlformats.org/officeDocument/2006/relationships/slide" Target="slides/slide95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970" Type="http://schemas.openxmlformats.org/officeDocument/2006/relationships/slide" Target="slides/slide969.xml"/><Relationship Id="rId1004" Type="http://schemas.openxmlformats.org/officeDocument/2006/relationships/slide" Target="slides/slide1003.xml"/><Relationship Id="rId1046" Type="http://schemas.openxmlformats.org/officeDocument/2006/relationships/slide" Target="slides/slide1045.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872" Type="http://schemas.openxmlformats.org/officeDocument/2006/relationships/slide" Target="slides/slide871.xml"/><Relationship Id="rId928" Type="http://schemas.openxmlformats.org/officeDocument/2006/relationships/slide" Target="slides/slide927.xml"/><Relationship Id="rId1088" Type="http://schemas.openxmlformats.org/officeDocument/2006/relationships/slide" Target="slides/slide108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981" Type="http://schemas.openxmlformats.org/officeDocument/2006/relationships/slide" Target="slides/slide980.xml"/><Relationship Id="rId1015" Type="http://schemas.openxmlformats.org/officeDocument/2006/relationships/slide" Target="slides/slide1014.xml"/><Relationship Id="rId1057" Type="http://schemas.openxmlformats.org/officeDocument/2006/relationships/slide" Target="slides/slide1056.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883" Type="http://schemas.openxmlformats.org/officeDocument/2006/relationships/slide" Target="slides/slide882.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939" Type="http://schemas.openxmlformats.org/officeDocument/2006/relationships/slide" Target="slides/slide93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950" Type="http://schemas.openxmlformats.org/officeDocument/2006/relationships/slide" Target="slides/slide949.xml"/><Relationship Id="rId992" Type="http://schemas.openxmlformats.org/officeDocument/2006/relationships/slide" Target="slides/slide991.xml"/><Relationship Id="rId1026" Type="http://schemas.openxmlformats.org/officeDocument/2006/relationships/slide" Target="slides/slide1025.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852" Type="http://schemas.openxmlformats.org/officeDocument/2006/relationships/slide" Target="slides/slide851.xml"/><Relationship Id="rId908" Type="http://schemas.openxmlformats.org/officeDocument/2006/relationships/slide" Target="slides/slide907.xml"/><Relationship Id="rId1068" Type="http://schemas.openxmlformats.org/officeDocument/2006/relationships/slide" Target="slides/slide106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894" Type="http://schemas.openxmlformats.org/officeDocument/2006/relationships/slide" Target="slides/slide89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61" Type="http://schemas.openxmlformats.org/officeDocument/2006/relationships/slide" Target="slides/slide960.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1037" Type="http://schemas.openxmlformats.org/officeDocument/2006/relationships/slide" Target="slides/slide1036.xml"/><Relationship Id="rId1079" Type="http://schemas.openxmlformats.org/officeDocument/2006/relationships/slide" Target="slides/slide107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919" Type="http://schemas.openxmlformats.org/officeDocument/2006/relationships/slide" Target="slides/slide918.xml"/><Relationship Id="rId1090" Type="http://schemas.openxmlformats.org/officeDocument/2006/relationships/slide" Target="slides/slide108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930" Type="http://schemas.openxmlformats.org/officeDocument/2006/relationships/slide" Target="slides/slide929.xml"/><Relationship Id="rId972" Type="http://schemas.openxmlformats.org/officeDocument/2006/relationships/slide" Target="slides/slide971.xml"/><Relationship Id="rId1006" Type="http://schemas.openxmlformats.org/officeDocument/2006/relationships/slide" Target="slides/slide1005.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941" Type="http://schemas.openxmlformats.org/officeDocument/2006/relationships/slide" Target="slides/slide940.xml"/><Relationship Id="rId983" Type="http://schemas.openxmlformats.org/officeDocument/2006/relationships/slide" Target="slides/slide982.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017" Type="http://schemas.openxmlformats.org/officeDocument/2006/relationships/slide" Target="slides/slide1016.xml"/><Relationship Id="rId1059" Type="http://schemas.openxmlformats.org/officeDocument/2006/relationships/slide" Target="slides/slide105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885" Type="http://schemas.openxmlformats.org/officeDocument/2006/relationships/slide" Target="slides/slide884.xml"/><Relationship Id="rId1070" Type="http://schemas.openxmlformats.org/officeDocument/2006/relationships/slide" Target="slides/slide106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910" Type="http://schemas.openxmlformats.org/officeDocument/2006/relationships/slide" Target="slides/slide909.xml"/><Relationship Id="rId952" Type="http://schemas.openxmlformats.org/officeDocument/2006/relationships/slide" Target="slides/slide95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994" Type="http://schemas.openxmlformats.org/officeDocument/2006/relationships/slide" Target="slides/slide993.xml"/><Relationship Id="rId1028" Type="http://schemas.openxmlformats.org/officeDocument/2006/relationships/slide" Target="slides/slide1027.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896" Type="http://schemas.openxmlformats.org/officeDocument/2006/relationships/slide" Target="slides/slide895.xml"/><Relationship Id="rId1081" Type="http://schemas.openxmlformats.org/officeDocument/2006/relationships/slide" Target="slides/slide1080.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921" Type="http://schemas.openxmlformats.org/officeDocument/2006/relationships/slide" Target="slides/slide92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63" Type="http://schemas.openxmlformats.org/officeDocument/2006/relationships/slide" Target="slides/slide962.xml"/><Relationship Id="rId1039" Type="http://schemas.openxmlformats.org/officeDocument/2006/relationships/slide" Target="slides/slide103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1050" Type="http://schemas.openxmlformats.org/officeDocument/2006/relationships/slide" Target="slides/slide104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092" Type="http://schemas.openxmlformats.org/officeDocument/2006/relationships/notesMaster" Target="notesMasters/notesMaster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974" Type="http://schemas.openxmlformats.org/officeDocument/2006/relationships/slide" Target="slides/slide973.xml"/><Relationship Id="rId1008" Type="http://schemas.openxmlformats.org/officeDocument/2006/relationships/slide" Target="slides/slide1007.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901" Type="http://schemas.openxmlformats.org/officeDocument/2006/relationships/slide" Target="slides/slide900.xml"/><Relationship Id="rId1061" Type="http://schemas.openxmlformats.org/officeDocument/2006/relationships/slide" Target="slides/slide1060.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43" Type="http://schemas.openxmlformats.org/officeDocument/2006/relationships/slide" Target="slides/slide942.xml"/><Relationship Id="rId985" Type="http://schemas.openxmlformats.org/officeDocument/2006/relationships/slide" Target="slides/slide984.xml"/><Relationship Id="rId1019" Type="http://schemas.openxmlformats.org/officeDocument/2006/relationships/slide" Target="slides/slide1018.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1030" Type="http://schemas.openxmlformats.org/officeDocument/2006/relationships/slide" Target="slides/slide1029.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887" Type="http://schemas.openxmlformats.org/officeDocument/2006/relationships/slide" Target="slides/slide886.xml"/><Relationship Id="rId1072" Type="http://schemas.openxmlformats.org/officeDocument/2006/relationships/slide" Target="slides/slide1071.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912" Type="http://schemas.openxmlformats.org/officeDocument/2006/relationships/slide" Target="slides/slide911.xml"/><Relationship Id="rId954" Type="http://schemas.openxmlformats.org/officeDocument/2006/relationships/slide" Target="slides/slide953.xml"/><Relationship Id="rId996" Type="http://schemas.openxmlformats.org/officeDocument/2006/relationships/slide" Target="slides/slide995.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898" Type="http://schemas.openxmlformats.org/officeDocument/2006/relationships/slide" Target="slides/slide897.xml"/><Relationship Id="rId1041" Type="http://schemas.openxmlformats.org/officeDocument/2006/relationships/slide" Target="slides/slide1040.xml"/><Relationship Id="rId1083" Type="http://schemas.openxmlformats.org/officeDocument/2006/relationships/slide" Target="slides/slide1082.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923" Type="http://schemas.openxmlformats.org/officeDocument/2006/relationships/slide" Target="slides/slide922.xml"/><Relationship Id="rId965" Type="http://schemas.openxmlformats.org/officeDocument/2006/relationships/slide" Target="slides/slide96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1010" Type="http://schemas.openxmlformats.org/officeDocument/2006/relationships/slide" Target="slides/slide1009.xml"/><Relationship Id="rId1052" Type="http://schemas.openxmlformats.org/officeDocument/2006/relationships/slide" Target="slides/slide1051.xml"/><Relationship Id="rId1094" Type="http://schemas.openxmlformats.org/officeDocument/2006/relationships/viewProps" Target="viewProps.xml"/><Relationship Id="rId299" Type="http://schemas.openxmlformats.org/officeDocument/2006/relationships/slide" Target="slides/slide298.xml"/><Relationship Id="rId727" Type="http://schemas.openxmlformats.org/officeDocument/2006/relationships/slide" Target="slides/slide726.xml"/><Relationship Id="rId934" Type="http://schemas.openxmlformats.org/officeDocument/2006/relationships/slide" Target="slides/slide933.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1074" Type="http://schemas.openxmlformats.org/officeDocument/2006/relationships/slide" Target="slides/slide1073.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1001" Type="http://schemas.openxmlformats.org/officeDocument/2006/relationships/slide" Target="slides/slide1000.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1012" Type="http://schemas.openxmlformats.org/officeDocument/2006/relationships/slide" Target="slides/slide1011.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tableStyles" Target="tableStyles.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978" Type="http://schemas.openxmlformats.org/officeDocument/2006/relationships/slide" Target="slides/slide977.xml"/><Relationship Id="rId740" Type="http://schemas.openxmlformats.org/officeDocument/2006/relationships/slide" Target="slides/slide739.xml"/><Relationship Id="rId838" Type="http://schemas.openxmlformats.org/officeDocument/2006/relationships/slide" Target="slides/slide837.xml"/><Relationship Id="rId1023" Type="http://schemas.openxmlformats.org/officeDocument/2006/relationships/slide" Target="slides/slide102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989" Type="http://schemas.openxmlformats.org/officeDocument/2006/relationships/slide" Target="slides/slide988.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261" Type="http://schemas.openxmlformats.org/officeDocument/2006/relationships/slide" Target="slides/slide260.xml"/><Relationship Id="rId499" Type="http://schemas.openxmlformats.org/officeDocument/2006/relationships/slide" Target="slides/slide498.xml"/><Relationship Id="rId927" Type="http://schemas.openxmlformats.org/officeDocument/2006/relationships/slide" Target="slides/slide926.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840" Type="http://schemas.openxmlformats.org/officeDocument/2006/relationships/slide" Target="slides/slide839.xml"/><Relationship Id="rId938" Type="http://schemas.openxmlformats.org/officeDocument/2006/relationships/slide" Target="slides/slide937.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1005" Type="http://schemas.openxmlformats.org/officeDocument/2006/relationships/slide" Target="slides/slide1004.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884" Type="http://schemas.openxmlformats.org/officeDocument/2006/relationships/slide" Target="slides/slide883.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slide" Target="slides/slide908.xml"/><Relationship Id="rId1080" Type="http://schemas.openxmlformats.org/officeDocument/2006/relationships/slide" Target="slides/slide107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833" Type="http://schemas.openxmlformats.org/officeDocument/2006/relationships/slide" Target="slides/slide832.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984" Type="http://schemas.openxmlformats.org/officeDocument/2006/relationships/slide" Target="slides/slide983.xml"/><Relationship Id="rId637" Type="http://schemas.openxmlformats.org/officeDocument/2006/relationships/slide" Target="slides/slide636.xml"/><Relationship Id="rId844" Type="http://schemas.openxmlformats.org/officeDocument/2006/relationships/slide" Target="slides/slide843.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911" Type="http://schemas.openxmlformats.org/officeDocument/2006/relationships/slide" Target="slides/slide910.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7C91F-065B-4B02-9D6D-BC00773AEE99}" type="datetimeFigureOut">
              <a:rPr lang="pt-BR" smtClean="0"/>
              <a:pPr/>
              <a:t>20/04/2020</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B971BC-D866-43EA-9BB4-B314F7F07F43}" type="slidenum">
              <a:rPr lang="pt-BR" smtClean="0"/>
              <a:pPr/>
              <a:t>‹nº›</a:t>
            </a:fld>
            <a:endParaRPr lang="pt-BR" dirty="0"/>
          </a:p>
        </p:txBody>
      </p:sp>
    </p:spTree>
    <p:extLst>
      <p:ext uri="{BB962C8B-B14F-4D97-AF65-F5344CB8AC3E}">
        <p14:creationId xmlns:p14="http://schemas.microsoft.com/office/powerpoint/2010/main" val="230023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00.xml.rels><?xml version="1.0" encoding="UTF-8" standalone="yes"?>
<Relationships xmlns="http://schemas.openxmlformats.org/package/2006/relationships"><Relationship Id="rId2" Type="http://schemas.openxmlformats.org/officeDocument/2006/relationships/slide" Target="../slides/slide1000.xml"/><Relationship Id="rId1" Type="http://schemas.openxmlformats.org/officeDocument/2006/relationships/notesMaster" Target="../notesMasters/notesMaster1.xml"/></Relationships>
</file>

<file path=ppt/notesSlides/_rels/notesSlide1001.xml.rels><?xml version="1.0" encoding="UTF-8" standalone="yes"?>
<Relationships xmlns="http://schemas.openxmlformats.org/package/2006/relationships"><Relationship Id="rId2" Type="http://schemas.openxmlformats.org/officeDocument/2006/relationships/slide" Target="../slides/slide1001.xml"/><Relationship Id="rId1" Type="http://schemas.openxmlformats.org/officeDocument/2006/relationships/notesMaster" Target="../notesMasters/notesMaster1.xml"/></Relationships>
</file>

<file path=ppt/notesSlides/_rels/notesSlide1002.xml.rels><?xml version="1.0" encoding="UTF-8" standalone="yes"?>
<Relationships xmlns="http://schemas.openxmlformats.org/package/2006/relationships"><Relationship Id="rId2" Type="http://schemas.openxmlformats.org/officeDocument/2006/relationships/slide" Target="../slides/slide1002.xml"/><Relationship Id="rId1" Type="http://schemas.openxmlformats.org/officeDocument/2006/relationships/notesMaster" Target="../notesMasters/notesMaster1.xml"/></Relationships>
</file>

<file path=ppt/notesSlides/_rels/notesSlide1003.xml.rels><?xml version="1.0" encoding="UTF-8" standalone="yes"?>
<Relationships xmlns="http://schemas.openxmlformats.org/package/2006/relationships"><Relationship Id="rId2" Type="http://schemas.openxmlformats.org/officeDocument/2006/relationships/slide" Target="../slides/slide1003.xml"/><Relationship Id="rId1" Type="http://schemas.openxmlformats.org/officeDocument/2006/relationships/notesMaster" Target="../notesMasters/notesMaster1.xml"/></Relationships>
</file>

<file path=ppt/notesSlides/_rels/notesSlide1004.xml.rels><?xml version="1.0" encoding="UTF-8" standalone="yes"?>
<Relationships xmlns="http://schemas.openxmlformats.org/package/2006/relationships"><Relationship Id="rId2" Type="http://schemas.openxmlformats.org/officeDocument/2006/relationships/slide" Target="../slides/slide1004.xml"/><Relationship Id="rId1" Type="http://schemas.openxmlformats.org/officeDocument/2006/relationships/notesMaster" Target="../notesMasters/notesMaster1.xml"/></Relationships>
</file>

<file path=ppt/notesSlides/_rels/notesSlide1005.xml.rels><?xml version="1.0" encoding="UTF-8" standalone="yes"?>
<Relationships xmlns="http://schemas.openxmlformats.org/package/2006/relationships"><Relationship Id="rId2" Type="http://schemas.openxmlformats.org/officeDocument/2006/relationships/slide" Target="../slides/slide1005.xml"/><Relationship Id="rId1" Type="http://schemas.openxmlformats.org/officeDocument/2006/relationships/notesMaster" Target="../notesMasters/notesMaster1.xml"/></Relationships>
</file>

<file path=ppt/notesSlides/_rels/notesSlide1006.xml.rels><?xml version="1.0" encoding="UTF-8" standalone="yes"?>
<Relationships xmlns="http://schemas.openxmlformats.org/package/2006/relationships"><Relationship Id="rId2" Type="http://schemas.openxmlformats.org/officeDocument/2006/relationships/slide" Target="../slides/slide1006.xml"/><Relationship Id="rId1" Type="http://schemas.openxmlformats.org/officeDocument/2006/relationships/notesMaster" Target="../notesMasters/notesMaster1.xml"/></Relationships>
</file>

<file path=ppt/notesSlides/_rels/notesSlide1007.xml.rels><?xml version="1.0" encoding="UTF-8" standalone="yes"?>
<Relationships xmlns="http://schemas.openxmlformats.org/package/2006/relationships"><Relationship Id="rId2" Type="http://schemas.openxmlformats.org/officeDocument/2006/relationships/slide" Target="../slides/slide1007.xml"/><Relationship Id="rId1" Type="http://schemas.openxmlformats.org/officeDocument/2006/relationships/notesMaster" Target="../notesMasters/notesMaster1.xml"/></Relationships>
</file>

<file path=ppt/notesSlides/_rels/notesSlide1008.xml.rels><?xml version="1.0" encoding="UTF-8" standalone="yes"?>
<Relationships xmlns="http://schemas.openxmlformats.org/package/2006/relationships"><Relationship Id="rId2" Type="http://schemas.openxmlformats.org/officeDocument/2006/relationships/slide" Target="../slides/slide1008.xml"/><Relationship Id="rId1" Type="http://schemas.openxmlformats.org/officeDocument/2006/relationships/notesMaster" Target="../notesMasters/notesMaster1.xml"/></Relationships>
</file>

<file path=ppt/notesSlides/_rels/notesSlide1009.xml.rels><?xml version="1.0" encoding="UTF-8" standalone="yes"?>
<Relationships xmlns="http://schemas.openxmlformats.org/package/2006/relationships"><Relationship Id="rId2" Type="http://schemas.openxmlformats.org/officeDocument/2006/relationships/slide" Target="../slides/slide10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0.xml.rels><?xml version="1.0" encoding="UTF-8" standalone="yes"?>
<Relationships xmlns="http://schemas.openxmlformats.org/package/2006/relationships"><Relationship Id="rId2" Type="http://schemas.openxmlformats.org/officeDocument/2006/relationships/slide" Target="../slides/slide1010.xml"/><Relationship Id="rId1" Type="http://schemas.openxmlformats.org/officeDocument/2006/relationships/notesMaster" Target="../notesMasters/notesMaster1.xml"/></Relationships>
</file>

<file path=ppt/notesSlides/_rels/notesSlide1011.xml.rels><?xml version="1.0" encoding="UTF-8" standalone="yes"?>
<Relationships xmlns="http://schemas.openxmlformats.org/package/2006/relationships"><Relationship Id="rId2" Type="http://schemas.openxmlformats.org/officeDocument/2006/relationships/slide" Target="../slides/slide1011.xml"/><Relationship Id="rId1" Type="http://schemas.openxmlformats.org/officeDocument/2006/relationships/notesMaster" Target="../notesMasters/notesMaster1.xml"/></Relationships>
</file>

<file path=ppt/notesSlides/_rels/notesSlide1012.xml.rels><?xml version="1.0" encoding="UTF-8" standalone="yes"?>
<Relationships xmlns="http://schemas.openxmlformats.org/package/2006/relationships"><Relationship Id="rId2" Type="http://schemas.openxmlformats.org/officeDocument/2006/relationships/slide" Target="../slides/slide1012.xml"/><Relationship Id="rId1" Type="http://schemas.openxmlformats.org/officeDocument/2006/relationships/notesMaster" Target="../notesMasters/notesMaster1.xml"/></Relationships>
</file>

<file path=ppt/notesSlides/_rels/notesSlide1013.xml.rels><?xml version="1.0" encoding="UTF-8" standalone="yes"?>
<Relationships xmlns="http://schemas.openxmlformats.org/package/2006/relationships"><Relationship Id="rId2" Type="http://schemas.openxmlformats.org/officeDocument/2006/relationships/slide" Target="../slides/slide1013.xml"/><Relationship Id="rId1" Type="http://schemas.openxmlformats.org/officeDocument/2006/relationships/notesMaster" Target="../notesMasters/notesMaster1.xml"/></Relationships>
</file>

<file path=ppt/notesSlides/_rels/notesSlide1014.xml.rels><?xml version="1.0" encoding="UTF-8" standalone="yes"?>
<Relationships xmlns="http://schemas.openxmlformats.org/package/2006/relationships"><Relationship Id="rId2" Type="http://schemas.openxmlformats.org/officeDocument/2006/relationships/slide" Target="../slides/slide1014.xml"/><Relationship Id="rId1" Type="http://schemas.openxmlformats.org/officeDocument/2006/relationships/notesMaster" Target="../notesMasters/notesMaster1.xml"/></Relationships>
</file>

<file path=ppt/notesSlides/_rels/notesSlide1015.xml.rels><?xml version="1.0" encoding="UTF-8" standalone="yes"?>
<Relationships xmlns="http://schemas.openxmlformats.org/package/2006/relationships"><Relationship Id="rId2" Type="http://schemas.openxmlformats.org/officeDocument/2006/relationships/slide" Target="../slides/slide1015.xml"/><Relationship Id="rId1" Type="http://schemas.openxmlformats.org/officeDocument/2006/relationships/notesMaster" Target="../notesMasters/notesMaster1.xml"/></Relationships>
</file>

<file path=ppt/notesSlides/_rels/notesSlide1016.xml.rels><?xml version="1.0" encoding="UTF-8" standalone="yes"?>
<Relationships xmlns="http://schemas.openxmlformats.org/package/2006/relationships"><Relationship Id="rId2" Type="http://schemas.openxmlformats.org/officeDocument/2006/relationships/slide" Target="../slides/slide1016.xml"/><Relationship Id="rId1" Type="http://schemas.openxmlformats.org/officeDocument/2006/relationships/notesMaster" Target="../notesMasters/notesMaster1.xml"/></Relationships>
</file>

<file path=ppt/notesSlides/_rels/notesSlide1017.xml.rels><?xml version="1.0" encoding="UTF-8" standalone="yes"?>
<Relationships xmlns="http://schemas.openxmlformats.org/package/2006/relationships"><Relationship Id="rId2" Type="http://schemas.openxmlformats.org/officeDocument/2006/relationships/slide" Target="../slides/slide1017.xml"/><Relationship Id="rId1" Type="http://schemas.openxmlformats.org/officeDocument/2006/relationships/notesMaster" Target="../notesMasters/notesMaster1.xml"/></Relationships>
</file>

<file path=ppt/notesSlides/_rels/notesSlide1018.xml.rels><?xml version="1.0" encoding="UTF-8" standalone="yes"?>
<Relationships xmlns="http://schemas.openxmlformats.org/package/2006/relationships"><Relationship Id="rId2" Type="http://schemas.openxmlformats.org/officeDocument/2006/relationships/slide" Target="../slides/slide1018.xml"/><Relationship Id="rId1" Type="http://schemas.openxmlformats.org/officeDocument/2006/relationships/notesMaster" Target="../notesMasters/notesMaster1.xml"/></Relationships>
</file>

<file path=ppt/notesSlides/_rels/notesSlide1019.xml.rels><?xml version="1.0" encoding="UTF-8" standalone="yes"?>
<Relationships xmlns="http://schemas.openxmlformats.org/package/2006/relationships"><Relationship Id="rId2" Type="http://schemas.openxmlformats.org/officeDocument/2006/relationships/slide" Target="../slides/slide10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0.xml.rels><?xml version="1.0" encoding="UTF-8" standalone="yes"?>
<Relationships xmlns="http://schemas.openxmlformats.org/package/2006/relationships"><Relationship Id="rId2" Type="http://schemas.openxmlformats.org/officeDocument/2006/relationships/slide" Target="../slides/slide1020.xml"/><Relationship Id="rId1" Type="http://schemas.openxmlformats.org/officeDocument/2006/relationships/notesMaster" Target="../notesMasters/notesMaster1.xml"/></Relationships>
</file>

<file path=ppt/notesSlides/_rels/notesSlide1021.xml.rels><?xml version="1.0" encoding="UTF-8" standalone="yes"?>
<Relationships xmlns="http://schemas.openxmlformats.org/package/2006/relationships"><Relationship Id="rId2" Type="http://schemas.openxmlformats.org/officeDocument/2006/relationships/slide" Target="../slides/slide1021.xml"/><Relationship Id="rId1" Type="http://schemas.openxmlformats.org/officeDocument/2006/relationships/notesMaster" Target="../notesMasters/notesMaster1.xml"/></Relationships>
</file>

<file path=ppt/notesSlides/_rels/notesSlide1022.xml.rels><?xml version="1.0" encoding="UTF-8" standalone="yes"?>
<Relationships xmlns="http://schemas.openxmlformats.org/package/2006/relationships"><Relationship Id="rId2" Type="http://schemas.openxmlformats.org/officeDocument/2006/relationships/slide" Target="../slides/slide1022.xml"/><Relationship Id="rId1" Type="http://schemas.openxmlformats.org/officeDocument/2006/relationships/notesMaster" Target="../notesMasters/notesMaster1.xml"/></Relationships>
</file>

<file path=ppt/notesSlides/_rels/notesSlide1023.xml.rels><?xml version="1.0" encoding="UTF-8" standalone="yes"?>
<Relationships xmlns="http://schemas.openxmlformats.org/package/2006/relationships"><Relationship Id="rId2" Type="http://schemas.openxmlformats.org/officeDocument/2006/relationships/slide" Target="../slides/slide1023.xml"/><Relationship Id="rId1" Type="http://schemas.openxmlformats.org/officeDocument/2006/relationships/notesMaster" Target="../notesMasters/notesMaster1.xml"/></Relationships>
</file>

<file path=ppt/notesSlides/_rels/notesSlide1024.xml.rels><?xml version="1.0" encoding="UTF-8" standalone="yes"?>
<Relationships xmlns="http://schemas.openxmlformats.org/package/2006/relationships"><Relationship Id="rId2" Type="http://schemas.openxmlformats.org/officeDocument/2006/relationships/slide" Target="../slides/slide1024.xml"/><Relationship Id="rId1" Type="http://schemas.openxmlformats.org/officeDocument/2006/relationships/notesMaster" Target="../notesMasters/notesMaster1.xml"/></Relationships>
</file>

<file path=ppt/notesSlides/_rels/notesSlide1025.xml.rels><?xml version="1.0" encoding="UTF-8" standalone="yes"?>
<Relationships xmlns="http://schemas.openxmlformats.org/package/2006/relationships"><Relationship Id="rId2" Type="http://schemas.openxmlformats.org/officeDocument/2006/relationships/slide" Target="../slides/slide1025.xml"/><Relationship Id="rId1" Type="http://schemas.openxmlformats.org/officeDocument/2006/relationships/notesMaster" Target="../notesMasters/notesMaster1.xml"/></Relationships>
</file>

<file path=ppt/notesSlides/_rels/notesSlide1026.xml.rels><?xml version="1.0" encoding="UTF-8" standalone="yes"?>
<Relationships xmlns="http://schemas.openxmlformats.org/package/2006/relationships"><Relationship Id="rId2" Type="http://schemas.openxmlformats.org/officeDocument/2006/relationships/slide" Target="../slides/slide1026.xml"/><Relationship Id="rId1" Type="http://schemas.openxmlformats.org/officeDocument/2006/relationships/notesMaster" Target="../notesMasters/notesMaster1.xml"/></Relationships>
</file>

<file path=ppt/notesSlides/_rels/notesSlide1027.xml.rels><?xml version="1.0" encoding="UTF-8" standalone="yes"?>
<Relationships xmlns="http://schemas.openxmlformats.org/package/2006/relationships"><Relationship Id="rId2" Type="http://schemas.openxmlformats.org/officeDocument/2006/relationships/slide" Target="../slides/slide1027.xml"/><Relationship Id="rId1" Type="http://schemas.openxmlformats.org/officeDocument/2006/relationships/notesMaster" Target="../notesMasters/notesMaster1.xml"/></Relationships>
</file>

<file path=ppt/notesSlides/_rels/notesSlide1028.xml.rels><?xml version="1.0" encoding="UTF-8" standalone="yes"?>
<Relationships xmlns="http://schemas.openxmlformats.org/package/2006/relationships"><Relationship Id="rId2" Type="http://schemas.openxmlformats.org/officeDocument/2006/relationships/slide" Target="../slides/slide1028.xml"/><Relationship Id="rId1" Type="http://schemas.openxmlformats.org/officeDocument/2006/relationships/notesMaster" Target="../notesMasters/notesMaster1.xml"/></Relationships>
</file>

<file path=ppt/notesSlides/_rels/notesSlide1029.xml.rels><?xml version="1.0" encoding="UTF-8" standalone="yes"?>
<Relationships xmlns="http://schemas.openxmlformats.org/package/2006/relationships"><Relationship Id="rId2" Type="http://schemas.openxmlformats.org/officeDocument/2006/relationships/slide" Target="../slides/slide10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0.xml.rels><?xml version="1.0" encoding="UTF-8" standalone="yes"?>
<Relationships xmlns="http://schemas.openxmlformats.org/package/2006/relationships"><Relationship Id="rId2" Type="http://schemas.openxmlformats.org/officeDocument/2006/relationships/slide" Target="../slides/slide1030.xml"/><Relationship Id="rId1" Type="http://schemas.openxmlformats.org/officeDocument/2006/relationships/notesMaster" Target="../notesMasters/notesMaster1.xml"/></Relationships>
</file>

<file path=ppt/notesSlides/_rels/notesSlide1031.xml.rels><?xml version="1.0" encoding="UTF-8" standalone="yes"?>
<Relationships xmlns="http://schemas.openxmlformats.org/package/2006/relationships"><Relationship Id="rId2" Type="http://schemas.openxmlformats.org/officeDocument/2006/relationships/slide" Target="../slides/slide1031.xml"/><Relationship Id="rId1" Type="http://schemas.openxmlformats.org/officeDocument/2006/relationships/notesMaster" Target="../notesMasters/notesMaster1.xml"/></Relationships>
</file>

<file path=ppt/notesSlides/_rels/notesSlide1032.xml.rels><?xml version="1.0" encoding="UTF-8" standalone="yes"?>
<Relationships xmlns="http://schemas.openxmlformats.org/package/2006/relationships"><Relationship Id="rId2" Type="http://schemas.openxmlformats.org/officeDocument/2006/relationships/slide" Target="../slides/slide1032.xml"/><Relationship Id="rId1" Type="http://schemas.openxmlformats.org/officeDocument/2006/relationships/notesMaster" Target="../notesMasters/notesMaster1.xml"/></Relationships>
</file>

<file path=ppt/notesSlides/_rels/notesSlide1033.xml.rels><?xml version="1.0" encoding="UTF-8" standalone="yes"?>
<Relationships xmlns="http://schemas.openxmlformats.org/package/2006/relationships"><Relationship Id="rId2" Type="http://schemas.openxmlformats.org/officeDocument/2006/relationships/slide" Target="../slides/slide1033.xml"/><Relationship Id="rId1" Type="http://schemas.openxmlformats.org/officeDocument/2006/relationships/notesMaster" Target="../notesMasters/notesMaster1.xml"/></Relationships>
</file>

<file path=ppt/notesSlides/_rels/notesSlide1034.xml.rels><?xml version="1.0" encoding="UTF-8" standalone="yes"?>
<Relationships xmlns="http://schemas.openxmlformats.org/package/2006/relationships"><Relationship Id="rId2" Type="http://schemas.openxmlformats.org/officeDocument/2006/relationships/slide" Target="../slides/slide1034.xml"/><Relationship Id="rId1" Type="http://schemas.openxmlformats.org/officeDocument/2006/relationships/notesMaster" Target="../notesMasters/notesMaster1.xml"/></Relationships>
</file>

<file path=ppt/notesSlides/_rels/notesSlide1035.xml.rels><?xml version="1.0" encoding="UTF-8" standalone="yes"?>
<Relationships xmlns="http://schemas.openxmlformats.org/package/2006/relationships"><Relationship Id="rId2" Type="http://schemas.openxmlformats.org/officeDocument/2006/relationships/slide" Target="../slides/slide1035.xml"/><Relationship Id="rId1" Type="http://schemas.openxmlformats.org/officeDocument/2006/relationships/notesMaster" Target="../notesMasters/notesMaster1.xml"/></Relationships>
</file>

<file path=ppt/notesSlides/_rels/notesSlide1036.xml.rels><?xml version="1.0" encoding="UTF-8" standalone="yes"?>
<Relationships xmlns="http://schemas.openxmlformats.org/package/2006/relationships"><Relationship Id="rId2" Type="http://schemas.openxmlformats.org/officeDocument/2006/relationships/slide" Target="../slides/slide1036.xml"/><Relationship Id="rId1" Type="http://schemas.openxmlformats.org/officeDocument/2006/relationships/notesMaster" Target="../notesMasters/notesMaster1.xml"/></Relationships>
</file>

<file path=ppt/notesSlides/_rels/notesSlide1037.xml.rels><?xml version="1.0" encoding="UTF-8" standalone="yes"?>
<Relationships xmlns="http://schemas.openxmlformats.org/package/2006/relationships"><Relationship Id="rId2" Type="http://schemas.openxmlformats.org/officeDocument/2006/relationships/slide" Target="../slides/slide1037.xml"/><Relationship Id="rId1" Type="http://schemas.openxmlformats.org/officeDocument/2006/relationships/notesMaster" Target="../notesMasters/notesMaster1.xml"/></Relationships>
</file>

<file path=ppt/notesSlides/_rels/notesSlide1038.xml.rels><?xml version="1.0" encoding="UTF-8" standalone="yes"?>
<Relationships xmlns="http://schemas.openxmlformats.org/package/2006/relationships"><Relationship Id="rId2" Type="http://schemas.openxmlformats.org/officeDocument/2006/relationships/slide" Target="../slides/slide1038.xml"/><Relationship Id="rId1" Type="http://schemas.openxmlformats.org/officeDocument/2006/relationships/notesMaster" Target="../notesMasters/notesMaster1.xml"/></Relationships>
</file>

<file path=ppt/notesSlides/_rels/notesSlide1039.xml.rels><?xml version="1.0" encoding="UTF-8" standalone="yes"?>
<Relationships xmlns="http://schemas.openxmlformats.org/package/2006/relationships"><Relationship Id="rId2" Type="http://schemas.openxmlformats.org/officeDocument/2006/relationships/slide" Target="../slides/slide10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0.xml.rels><?xml version="1.0" encoding="UTF-8" standalone="yes"?>
<Relationships xmlns="http://schemas.openxmlformats.org/package/2006/relationships"><Relationship Id="rId2" Type="http://schemas.openxmlformats.org/officeDocument/2006/relationships/slide" Target="../slides/slide1040.xml"/><Relationship Id="rId1" Type="http://schemas.openxmlformats.org/officeDocument/2006/relationships/notesMaster" Target="../notesMasters/notesMaster1.xml"/></Relationships>
</file>

<file path=ppt/notesSlides/_rels/notesSlide1041.xml.rels><?xml version="1.0" encoding="UTF-8" standalone="yes"?>
<Relationships xmlns="http://schemas.openxmlformats.org/package/2006/relationships"><Relationship Id="rId2" Type="http://schemas.openxmlformats.org/officeDocument/2006/relationships/slide" Target="../slides/slide1041.xml"/><Relationship Id="rId1" Type="http://schemas.openxmlformats.org/officeDocument/2006/relationships/notesMaster" Target="../notesMasters/notesMaster1.xml"/></Relationships>
</file>

<file path=ppt/notesSlides/_rels/notesSlide1042.xml.rels><?xml version="1.0" encoding="UTF-8" standalone="yes"?>
<Relationships xmlns="http://schemas.openxmlformats.org/package/2006/relationships"><Relationship Id="rId2" Type="http://schemas.openxmlformats.org/officeDocument/2006/relationships/slide" Target="../slides/slide1042.xml"/><Relationship Id="rId1" Type="http://schemas.openxmlformats.org/officeDocument/2006/relationships/notesMaster" Target="../notesMasters/notesMaster1.xml"/></Relationships>
</file>

<file path=ppt/notesSlides/_rels/notesSlide1043.xml.rels><?xml version="1.0" encoding="UTF-8" standalone="yes"?>
<Relationships xmlns="http://schemas.openxmlformats.org/package/2006/relationships"><Relationship Id="rId2" Type="http://schemas.openxmlformats.org/officeDocument/2006/relationships/slide" Target="../slides/slide1043.xml"/><Relationship Id="rId1" Type="http://schemas.openxmlformats.org/officeDocument/2006/relationships/notesMaster" Target="../notesMasters/notesMaster1.xml"/></Relationships>
</file>

<file path=ppt/notesSlides/_rels/notesSlide1044.xml.rels><?xml version="1.0" encoding="UTF-8" standalone="yes"?>
<Relationships xmlns="http://schemas.openxmlformats.org/package/2006/relationships"><Relationship Id="rId2" Type="http://schemas.openxmlformats.org/officeDocument/2006/relationships/slide" Target="../slides/slide1044.xml"/><Relationship Id="rId1" Type="http://schemas.openxmlformats.org/officeDocument/2006/relationships/notesMaster" Target="../notesMasters/notesMaster1.xml"/></Relationships>
</file>

<file path=ppt/notesSlides/_rels/notesSlide1045.xml.rels><?xml version="1.0" encoding="UTF-8" standalone="yes"?>
<Relationships xmlns="http://schemas.openxmlformats.org/package/2006/relationships"><Relationship Id="rId2" Type="http://schemas.openxmlformats.org/officeDocument/2006/relationships/slide" Target="../slides/slide1045.xml"/><Relationship Id="rId1" Type="http://schemas.openxmlformats.org/officeDocument/2006/relationships/notesMaster" Target="../notesMasters/notesMaster1.xml"/></Relationships>
</file>

<file path=ppt/notesSlides/_rels/notesSlide1046.xml.rels><?xml version="1.0" encoding="UTF-8" standalone="yes"?>
<Relationships xmlns="http://schemas.openxmlformats.org/package/2006/relationships"><Relationship Id="rId2" Type="http://schemas.openxmlformats.org/officeDocument/2006/relationships/slide" Target="../slides/slide1046.xml"/><Relationship Id="rId1" Type="http://schemas.openxmlformats.org/officeDocument/2006/relationships/notesMaster" Target="../notesMasters/notesMaster1.xml"/></Relationships>
</file>

<file path=ppt/notesSlides/_rels/notesSlide1047.xml.rels><?xml version="1.0" encoding="UTF-8" standalone="yes"?>
<Relationships xmlns="http://schemas.openxmlformats.org/package/2006/relationships"><Relationship Id="rId2" Type="http://schemas.openxmlformats.org/officeDocument/2006/relationships/slide" Target="../slides/slide1047.xml"/><Relationship Id="rId1" Type="http://schemas.openxmlformats.org/officeDocument/2006/relationships/notesMaster" Target="../notesMasters/notesMaster1.xml"/></Relationships>
</file>

<file path=ppt/notesSlides/_rels/notesSlide1048.xml.rels><?xml version="1.0" encoding="UTF-8" standalone="yes"?>
<Relationships xmlns="http://schemas.openxmlformats.org/package/2006/relationships"><Relationship Id="rId2" Type="http://schemas.openxmlformats.org/officeDocument/2006/relationships/slide" Target="../slides/slide1048.xml"/><Relationship Id="rId1" Type="http://schemas.openxmlformats.org/officeDocument/2006/relationships/notesMaster" Target="../notesMasters/notesMaster1.xml"/></Relationships>
</file>

<file path=ppt/notesSlides/_rels/notesSlide1049.xml.rels><?xml version="1.0" encoding="UTF-8" standalone="yes"?>
<Relationships xmlns="http://schemas.openxmlformats.org/package/2006/relationships"><Relationship Id="rId2" Type="http://schemas.openxmlformats.org/officeDocument/2006/relationships/slide" Target="../slides/slide104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0.xml.rels><?xml version="1.0" encoding="UTF-8" standalone="yes"?>
<Relationships xmlns="http://schemas.openxmlformats.org/package/2006/relationships"><Relationship Id="rId2" Type="http://schemas.openxmlformats.org/officeDocument/2006/relationships/slide" Target="../slides/slide1050.xml"/><Relationship Id="rId1" Type="http://schemas.openxmlformats.org/officeDocument/2006/relationships/notesMaster" Target="../notesMasters/notesMaster1.xml"/></Relationships>
</file>

<file path=ppt/notesSlides/_rels/notesSlide1051.xml.rels><?xml version="1.0" encoding="UTF-8" standalone="yes"?>
<Relationships xmlns="http://schemas.openxmlformats.org/package/2006/relationships"><Relationship Id="rId2" Type="http://schemas.openxmlformats.org/officeDocument/2006/relationships/slide" Target="../slides/slide1051.xml"/><Relationship Id="rId1" Type="http://schemas.openxmlformats.org/officeDocument/2006/relationships/notesMaster" Target="../notesMasters/notesMaster1.xml"/></Relationships>
</file>

<file path=ppt/notesSlides/_rels/notesSlide1052.xml.rels><?xml version="1.0" encoding="UTF-8" standalone="yes"?>
<Relationships xmlns="http://schemas.openxmlformats.org/package/2006/relationships"><Relationship Id="rId2" Type="http://schemas.openxmlformats.org/officeDocument/2006/relationships/slide" Target="../slides/slide1052.xml"/><Relationship Id="rId1" Type="http://schemas.openxmlformats.org/officeDocument/2006/relationships/notesMaster" Target="../notesMasters/notesMaster1.xml"/></Relationships>
</file>

<file path=ppt/notesSlides/_rels/notesSlide1053.xml.rels><?xml version="1.0" encoding="UTF-8" standalone="yes"?>
<Relationships xmlns="http://schemas.openxmlformats.org/package/2006/relationships"><Relationship Id="rId2" Type="http://schemas.openxmlformats.org/officeDocument/2006/relationships/slide" Target="../slides/slide1053.xml"/><Relationship Id="rId1" Type="http://schemas.openxmlformats.org/officeDocument/2006/relationships/notesMaster" Target="../notesMasters/notesMaster1.xml"/></Relationships>
</file>

<file path=ppt/notesSlides/_rels/notesSlide1054.xml.rels><?xml version="1.0" encoding="UTF-8" standalone="yes"?>
<Relationships xmlns="http://schemas.openxmlformats.org/package/2006/relationships"><Relationship Id="rId2" Type="http://schemas.openxmlformats.org/officeDocument/2006/relationships/slide" Target="../slides/slide1054.xml"/><Relationship Id="rId1" Type="http://schemas.openxmlformats.org/officeDocument/2006/relationships/notesMaster" Target="../notesMasters/notesMaster1.xml"/></Relationships>
</file>

<file path=ppt/notesSlides/_rels/notesSlide1055.xml.rels><?xml version="1.0" encoding="UTF-8" standalone="yes"?>
<Relationships xmlns="http://schemas.openxmlformats.org/package/2006/relationships"><Relationship Id="rId2" Type="http://schemas.openxmlformats.org/officeDocument/2006/relationships/slide" Target="../slides/slide1055.xml"/><Relationship Id="rId1" Type="http://schemas.openxmlformats.org/officeDocument/2006/relationships/notesMaster" Target="../notesMasters/notesMaster1.xml"/></Relationships>
</file>

<file path=ppt/notesSlides/_rels/notesSlide1056.xml.rels><?xml version="1.0" encoding="UTF-8" standalone="yes"?>
<Relationships xmlns="http://schemas.openxmlformats.org/package/2006/relationships"><Relationship Id="rId2" Type="http://schemas.openxmlformats.org/officeDocument/2006/relationships/slide" Target="../slides/slide1056.xml"/><Relationship Id="rId1" Type="http://schemas.openxmlformats.org/officeDocument/2006/relationships/notesMaster" Target="../notesMasters/notesMaster1.xml"/></Relationships>
</file>

<file path=ppt/notesSlides/_rels/notesSlide1057.xml.rels><?xml version="1.0" encoding="UTF-8" standalone="yes"?>
<Relationships xmlns="http://schemas.openxmlformats.org/package/2006/relationships"><Relationship Id="rId2" Type="http://schemas.openxmlformats.org/officeDocument/2006/relationships/slide" Target="../slides/slide1057.xml"/><Relationship Id="rId1" Type="http://schemas.openxmlformats.org/officeDocument/2006/relationships/notesMaster" Target="../notesMasters/notesMaster1.xml"/></Relationships>
</file>

<file path=ppt/notesSlides/_rels/notesSlide1058.xml.rels><?xml version="1.0" encoding="UTF-8" standalone="yes"?>
<Relationships xmlns="http://schemas.openxmlformats.org/package/2006/relationships"><Relationship Id="rId2" Type="http://schemas.openxmlformats.org/officeDocument/2006/relationships/slide" Target="../slides/slide1058.xml"/><Relationship Id="rId1" Type="http://schemas.openxmlformats.org/officeDocument/2006/relationships/notesMaster" Target="../notesMasters/notesMaster1.xml"/></Relationships>
</file>

<file path=ppt/notesSlides/_rels/notesSlide1059.xml.rels><?xml version="1.0" encoding="UTF-8" standalone="yes"?>
<Relationships xmlns="http://schemas.openxmlformats.org/package/2006/relationships"><Relationship Id="rId2" Type="http://schemas.openxmlformats.org/officeDocument/2006/relationships/slide" Target="../slides/slide105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0.xml.rels><?xml version="1.0" encoding="UTF-8" standalone="yes"?>
<Relationships xmlns="http://schemas.openxmlformats.org/package/2006/relationships"><Relationship Id="rId2" Type="http://schemas.openxmlformats.org/officeDocument/2006/relationships/slide" Target="../slides/slide1060.xml"/><Relationship Id="rId1" Type="http://schemas.openxmlformats.org/officeDocument/2006/relationships/notesMaster" Target="../notesMasters/notesMaster1.xml"/></Relationships>
</file>

<file path=ppt/notesSlides/_rels/notesSlide1061.xml.rels><?xml version="1.0" encoding="UTF-8" standalone="yes"?>
<Relationships xmlns="http://schemas.openxmlformats.org/package/2006/relationships"><Relationship Id="rId2" Type="http://schemas.openxmlformats.org/officeDocument/2006/relationships/slide" Target="../slides/slide1061.xml"/><Relationship Id="rId1" Type="http://schemas.openxmlformats.org/officeDocument/2006/relationships/notesMaster" Target="../notesMasters/notesMaster1.xml"/></Relationships>
</file>

<file path=ppt/notesSlides/_rels/notesSlide1062.xml.rels><?xml version="1.0" encoding="UTF-8" standalone="yes"?>
<Relationships xmlns="http://schemas.openxmlformats.org/package/2006/relationships"><Relationship Id="rId2" Type="http://schemas.openxmlformats.org/officeDocument/2006/relationships/slide" Target="../slides/slide1062.xml"/><Relationship Id="rId1" Type="http://schemas.openxmlformats.org/officeDocument/2006/relationships/notesMaster" Target="../notesMasters/notesMaster1.xml"/></Relationships>
</file>

<file path=ppt/notesSlides/_rels/notesSlide1063.xml.rels><?xml version="1.0" encoding="UTF-8" standalone="yes"?>
<Relationships xmlns="http://schemas.openxmlformats.org/package/2006/relationships"><Relationship Id="rId2" Type="http://schemas.openxmlformats.org/officeDocument/2006/relationships/slide" Target="../slides/slide1063.xml"/><Relationship Id="rId1" Type="http://schemas.openxmlformats.org/officeDocument/2006/relationships/notesMaster" Target="../notesMasters/notesMaster1.xml"/></Relationships>
</file>

<file path=ppt/notesSlides/_rels/notesSlide1064.xml.rels><?xml version="1.0" encoding="UTF-8" standalone="yes"?>
<Relationships xmlns="http://schemas.openxmlformats.org/package/2006/relationships"><Relationship Id="rId2" Type="http://schemas.openxmlformats.org/officeDocument/2006/relationships/slide" Target="../slides/slide1064.xml"/><Relationship Id="rId1" Type="http://schemas.openxmlformats.org/officeDocument/2006/relationships/notesMaster" Target="../notesMasters/notesMaster1.xml"/></Relationships>
</file>

<file path=ppt/notesSlides/_rels/notesSlide1065.xml.rels><?xml version="1.0" encoding="UTF-8" standalone="yes"?>
<Relationships xmlns="http://schemas.openxmlformats.org/package/2006/relationships"><Relationship Id="rId2" Type="http://schemas.openxmlformats.org/officeDocument/2006/relationships/slide" Target="../slides/slide1065.xml"/><Relationship Id="rId1" Type="http://schemas.openxmlformats.org/officeDocument/2006/relationships/notesMaster" Target="../notesMasters/notesMaster1.xml"/></Relationships>
</file>

<file path=ppt/notesSlides/_rels/notesSlide1066.xml.rels><?xml version="1.0" encoding="UTF-8" standalone="yes"?>
<Relationships xmlns="http://schemas.openxmlformats.org/package/2006/relationships"><Relationship Id="rId2" Type="http://schemas.openxmlformats.org/officeDocument/2006/relationships/slide" Target="../slides/slide1066.xml"/><Relationship Id="rId1" Type="http://schemas.openxmlformats.org/officeDocument/2006/relationships/notesMaster" Target="../notesMasters/notesMaster1.xml"/></Relationships>
</file>

<file path=ppt/notesSlides/_rels/notesSlide1067.xml.rels><?xml version="1.0" encoding="UTF-8" standalone="yes"?>
<Relationships xmlns="http://schemas.openxmlformats.org/package/2006/relationships"><Relationship Id="rId2" Type="http://schemas.openxmlformats.org/officeDocument/2006/relationships/slide" Target="../slides/slide1067.xml"/><Relationship Id="rId1" Type="http://schemas.openxmlformats.org/officeDocument/2006/relationships/notesMaster" Target="../notesMasters/notesMaster1.xml"/></Relationships>
</file>

<file path=ppt/notesSlides/_rels/notesSlide1068.xml.rels><?xml version="1.0" encoding="UTF-8" standalone="yes"?>
<Relationships xmlns="http://schemas.openxmlformats.org/package/2006/relationships"><Relationship Id="rId2" Type="http://schemas.openxmlformats.org/officeDocument/2006/relationships/slide" Target="../slides/slide1068.xml"/><Relationship Id="rId1" Type="http://schemas.openxmlformats.org/officeDocument/2006/relationships/notesMaster" Target="../notesMasters/notesMaster1.xml"/></Relationships>
</file>

<file path=ppt/notesSlides/_rels/notesSlide1069.xml.rels><?xml version="1.0" encoding="UTF-8" standalone="yes"?>
<Relationships xmlns="http://schemas.openxmlformats.org/package/2006/relationships"><Relationship Id="rId2" Type="http://schemas.openxmlformats.org/officeDocument/2006/relationships/slide" Target="../slides/slide106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0.xml.rels><?xml version="1.0" encoding="UTF-8" standalone="yes"?>
<Relationships xmlns="http://schemas.openxmlformats.org/package/2006/relationships"><Relationship Id="rId2" Type="http://schemas.openxmlformats.org/officeDocument/2006/relationships/slide" Target="../slides/slide1070.xml"/><Relationship Id="rId1" Type="http://schemas.openxmlformats.org/officeDocument/2006/relationships/notesMaster" Target="../notesMasters/notesMaster1.xml"/></Relationships>
</file>

<file path=ppt/notesSlides/_rels/notesSlide1071.xml.rels><?xml version="1.0" encoding="UTF-8" standalone="yes"?>
<Relationships xmlns="http://schemas.openxmlformats.org/package/2006/relationships"><Relationship Id="rId2" Type="http://schemas.openxmlformats.org/officeDocument/2006/relationships/slide" Target="../slides/slide1071.xml"/><Relationship Id="rId1" Type="http://schemas.openxmlformats.org/officeDocument/2006/relationships/notesMaster" Target="../notesMasters/notesMaster1.xml"/></Relationships>
</file>

<file path=ppt/notesSlides/_rels/notesSlide1072.xml.rels><?xml version="1.0" encoding="UTF-8" standalone="yes"?>
<Relationships xmlns="http://schemas.openxmlformats.org/package/2006/relationships"><Relationship Id="rId2" Type="http://schemas.openxmlformats.org/officeDocument/2006/relationships/slide" Target="../slides/slide1072.xml"/><Relationship Id="rId1" Type="http://schemas.openxmlformats.org/officeDocument/2006/relationships/notesMaster" Target="../notesMasters/notesMaster1.xml"/></Relationships>
</file>

<file path=ppt/notesSlides/_rels/notesSlide1073.xml.rels><?xml version="1.0" encoding="UTF-8" standalone="yes"?>
<Relationships xmlns="http://schemas.openxmlformats.org/package/2006/relationships"><Relationship Id="rId2" Type="http://schemas.openxmlformats.org/officeDocument/2006/relationships/slide" Target="../slides/slide1073.xml"/><Relationship Id="rId1" Type="http://schemas.openxmlformats.org/officeDocument/2006/relationships/notesMaster" Target="../notesMasters/notesMaster1.xml"/></Relationships>
</file>

<file path=ppt/notesSlides/_rels/notesSlide1074.xml.rels><?xml version="1.0" encoding="UTF-8" standalone="yes"?>
<Relationships xmlns="http://schemas.openxmlformats.org/package/2006/relationships"><Relationship Id="rId2" Type="http://schemas.openxmlformats.org/officeDocument/2006/relationships/slide" Target="../slides/slide1074.xml"/><Relationship Id="rId1" Type="http://schemas.openxmlformats.org/officeDocument/2006/relationships/notesMaster" Target="../notesMasters/notesMaster1.xml"/></Relationships>
</file>

<file path=ppt/notesSlides/_rels/notesSlide1075.xml.rels><?xml version="1.0" encoding="UTF-8" standalone="yes"?>
<Relationships xmlns="http://schemas.openxmlformats.org/package/2006/relationships"><Relationship Id="rId2" Type="http://schemas.openxmlformats.org/officeDocument/2006/relationships/slide" Target="../slides/slide1075.xml"/><Relationship Id="rId1" Type="http://schemas.openxmlformats.org/officeDocument/2006/relationships/notesMaster" Target="../notesMasters/notesMaster1.xml"/></Relationships>
</file>

<file path=ppt/notesSlides/_rels/notesSlide1076.xml.rels><?xml version="1.0" encoding="UTF-8" standalone="yes"?>
<Relationships xmlns="http://schemas.openxmlformats.org/package/2006/relationships"><Relationship Id="rId2" Type="http://schemas.openxmlformats.org/officeDocument/2006/relationships/slide" Target="../slides/slide1076.xml"/><Relationship Id="rId1" Type="http://schemas.openxmlformats.org/officeDocument/2006/relationships/notesMaster" Target="../notesMasters/notesMaster1.xml"/></Relationships>
</file>

<file path=ppt/notesSlides/_rels/notesSlide1077.xml.rels><?xml version="1.0" encoding="UTF-8" standalone="yes"?>
<Relationships xmlns="http://schemas.openxmlformats.org/package/2006/relationships"><Relationship Id="rId2" Type="http://schemas.openxmlformats.org/officeDocument/2006/relationships/slide" Target="../slides/slide1077.xml"/><Relationship Id="rId1" Type="http://schemas.openxmlformats.org/officeDocument/2006/relationships/notesMaster" Target="../notesMasters/notesMaster1.xml"/></Relationships>
</file>

<file path=ppt/notesSlides/_rels/notesSlide1078.xml.rels><?xml version="1.0" encoding="UTF-8" standalone="yes"?>
<Relationships xmlns="http://schemas.openxmlformats.org/package/2006/relationships"><Relationship Id="rId2" Type="http://schemas.openxmlformats.org/officeDocument/2006/relationships/slide" Target="../slides/slide1078.xml"/><Relationship Id="rId1" Type="http://schemas.openxmlformats.org/officeDocument/2006/relationships/notesMaster" Target="../notesMasters/notesMaster1.xml"/></Relationships>
</file>

<file path=ppt/notesSlides/_rels/notesSlide1079.xml.rels><?xml version="1.0" encoding="UTF-8" standalone="yes"?>
<Relationships xmlns="http://schemas.openxmlformats.org/package/2006/relationships"><Relationship Id="rId2" Type="http://schemas.openxmlformats.org/officeDocument/2006/relationships/slide" Target="../slides/slide107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0.xml.rels><?xml version="1.0" encoding="UTF-8" standalone="yes"?>
<Relationships xmlns="http://schemas.openxmlformats.org/package/2006/relationships"><Relationship Id="rId2" Type="http://schemas.openxmlformats.org/officeDocument/2006/relationships/slide" Target="../slides/slide1080.xml"/><Relationship Id="rId1" Type="http://schemas.openxmlformats.org/officeDocument/2006/relationships/notesMaster" Target="../notesMasters/notesMaster1.xml"/></Relationships>
</file>

<file path=ppt/notesSlides/_rels/notesSlide1081.xml.rels><?xml version="1.0" encoding="UTF-8" standalone="yes"?>
<Relationships xmlns="http://schemas.openxmlformats.org/package/2006/relationships"><Relationship Id="rId2" Type="http://schemas.openxmlformats.org/officeDocument/2006/relationships/slide" Target="../slides/slide1081.xml"/><Relationship Id="rId1" Type="http://schemas.openxmlformats.org/officeDocument/2006/relationships/notesMaster" Target="../notesMasters/notesMaster1.xml"/></Relationships>
</file>

<file path=ppt/notesSlides/_rels/notesSlide1082.xml.rels><?xml version="1.0" encoding="UTF-8" standalone="yes"?>
<Relationships xmlns="http://schemas.openxmlformats.org/package/2006/relationships"><Relationship Id="rId2" Type="http://schemas.openxmlformats.org/officeDocument/2006/relationships/slide" Target="../slides/slide1082.xml"/><Relationship Id="rId1" Type="http://schemas.openxmlformats.org/officeDocument/2006/relationships/notesMaster" Target="../notesMasters/notesMaster1.xml"/></Relationships>
</file>

<file path=ppt/notesSlides/_rels/notesSlide1083.xml.rels><?xml version="1.0" encoding="UTF-8" standalone="yes"?>
<Relationships xmlns="http://schemas.openxmlformats.org/package/2006/relationships"><Relationship Id="rId2" Type="http://schemas.openxmlformats.org/officeDocument/2006/relationships/slide" Target="../slides/slide1083.xml"/><Relationship Id="rId1" Type="http://schemas.openxmlformats.org/officeDocument/2006/relationships/notesMaster" Target="../notesMasters/notesMaster1.xml"/></Relationships>
</file>

<file path=ppt/notesSlides/_rels/notesSlide1084.xml.rels><?xml version="1.0" encoding="UTF-8" standalone="yes"?>
<Relationships xmlns="http://schemas.openxmlformats.org/package/2006/relationships"><Relationship Id="rId2" Type="http://schemas.openxmlformats.org/officeDocument/2006/relationships/slide" Target="../slides/slide1084.xml"/><Relationship Id="rId1" Type="http://schemas.openxmlformats.org/officeDocument/2006/relationships/notesMaster" Target="../notesMasters/notesMaster1.xml"/></Relationships>
</file>

<file path=ppt/notesSlides/_rels/notesSlide1085.xml.rels><?xml version="1.0" encoding="UTF-8" standalone="yes"?>
<Relationships xmlns="http://schemas.openxmlformats.org/package/2006/relationships"><Relationship Id="rId2" Type="http://schemas.openxmlformats.org/officeDocument/2006/relationships/slide" Target="../slides/slide1085.xml"/><Relationship Id="rId1" Type="http://schemas.openxmlformats.org/officeDocument/2006/relationships/notesMaster" Target="../notesMasters/notesMaster1.xml"/></Relationships>
</file>

<file path=ppt/notesSlides/_rels/notesSlide1086.xml.rels><?xml version="1.0" encoding="UTF-8" standalone="yes"?>
<Relationships xmlns="http://schemas.openxmlformats.org/package/2006/relationships"><Relationship Id="rId2" Type="http://schemas.openxmlformats.org/officeDocument/2006/relationships/slide" Target="../slides/slide1086.xml"/><Relationship Id="rId1" Type="http://schemas.openxmlformats.org/officeDocument/2006/relationships/notesMaster" Target="../notesMasters/notesMaster1.xml"/></Relationships>
</file>

<file path=ppt/notesSlides/_rels/notesSlide1087.xml.rels><?xml version="1.0" encoding="UTF-8" standalone="yes"?>
<Relationships xmlns="http://schemas.openxmlformats.org/package/2006/relationships"><Relationship Id="rId2" Type="http://schemas.openxmlformats.org/officeDocument/2006/relationships/slide" Target="../slides/slide1087.xml"/><Relationship Id="rId1" Type="http://schemas.openxmlformats.org/officeDocument/2006/relationships/notesMaster" Target="../notesMasters/notesMaster1.xml"/></Relationships>
</file>

<file path=ppt/notesSlides/_rels/notesSlide1088.xml.rels><?xml version="1.0" encoding="UTF-8" standalone="yes"?>
<Relationships xmlns="http://schemas.openxmlformats.org/package/2006/relationships"><Relationship Id="rId2" Type="http://schemas.openxmlformats.org/officeDocument/2006/relationships/slide" Target="../slides/slide1088.xml"/><Relationship Id="rId1" Type="http://schemas.openxmlformats.org/officeDocument/2006/relationships/notesMaster" Target="../notesMasters/notesMaster1.xml"/></Relationships>
</file>

<file path=ppt/notesSlides/_rels/notesSlide1089.xml.rels><?xml version="1.0" encoding="UTF-8" standalone="yes"?>
<Relationships xmlns="http://schemas.openxmlformats.org/package/2006/relationships"><Relationship Id="rId2" Type="http://schemas.openxmlformats.org/officeDocument/2006/relationships/slide" Target="../slides/slide108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0.xml.rels><?xml version="1.0" encoding="UTF-8" standalone="yes"?>
<Relationships xmlns="http://schemas.openxmlformats.org/package/2006/relationships"><Relationship Id="rId2" Type="http://schemas.openxmlformats.org/officeDocument/2006/relationships/slide" Target="../slides/slide109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619.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0.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621.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622.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623.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624.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625.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626.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627.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628.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629.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0.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631.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632.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633.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634.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635.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636.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637.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638.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639.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0.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641.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642.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643.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644.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645.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646.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647.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648.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649.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0.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651.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652.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653.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654.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655.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656.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657.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658.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659.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0.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661.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662.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663.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664.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665.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666.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667.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668.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669.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0.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671.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672.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673.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674.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675.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676.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677.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678.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679.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0.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681.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682.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683.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684.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685.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686.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687.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688.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689.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0.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691.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692.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693.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694.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695.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696.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697.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698.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699.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00.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701.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702.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703.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704.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705.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706.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707.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708.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709.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0.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711.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712.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713.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714.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715.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716.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717.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718.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719.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0.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721.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722.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723.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724.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725.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726.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727.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728.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729.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0.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731.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732.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733.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734.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735.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736.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737.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738.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739.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0.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741.xml.rels><?xml version="1.0" encoding="UTF-8" standalone="yes"?>
<Relationships xmlns="http://schemas.openxmlformats.org/package/2006/relationships"><Relationship Id="rId2" Type="http://schemas.openxmlformats.org/officeDocument/2006/relationships/slide" Target="../slides/slide741.xml"/><Relationship Id="rId1" Type="http://schemas.openxmlformats.org/officeDocument/2006/relationships/notesMaster" Target="../notesMasters/notesMaster1.xml"/></Relationships>
</file>

<file path=ppt/notesSlides/_rels/notesSlide742.xml.rels><?xml version="1.0" encoding="UTF-8" standalone="yes"?>
<Relationships xmlns="http://schemas.openxmlformats.org/package/2006/relationships"><Relationship Id="rId2" Type="http://schemas.openxmlformats.org/officeDocument/2006/relationships/slide" Target="../slides/slide742.xml"/><Relationship Id="rId1" Type="http://schemas.openxmlformats.org/officeDocument/2006/relationships/notesMaster" Target="../notesMasters/notesMaster1.xml"/></Relationships>
</file>

<file path=ppt/notesSlides/_rels/notesSlide743.xml.rels><?xml version="1.0" encoding="UTF-8" standalone="yes"?>
<Relationships xmlns="http://schemas.openxmlformats.org/package/2006/relationships"><Relationship Id="rId2" Type="http://schemas.openxmlformats.org/officeDocument/2006/relationships/slide" Target="../slides/slide743.xml"/><Relationship Id="rId1" Type="http://schemas.openxmlformats.org/officeDocument/2006/relationships/notesMaster" Target="../notesMasters/notesMaster1.xml"/></Relationships>
</file>

<file path=ppt/notesSlides/_rels/notesSlide744.xml.rels><?xml version="1.0" encoding="UTF-8" standalone="yes"?>
<Relationships xmlns="http://schemas.openxmlformats.org/package/2006/relationships"><Relationship Id="rId2" Type="http://schemas.openxmlformats.org/officeDocument/2006/relationships/slide" Target="../slides/slide744.xml"/><Relationship Id="rId1" Type="http://schemas.openxmlformats.org/officeDocument/2006/relationships/notesMaster" Target="../notesMasters/notesMaster1.xml"/></Relationships>
</file>

<file path=ppt/notesSlides/_rels/notesSlide745.xml.rels><?xml version="1.0" encoding="UTF-8" standalone="yes"?>
<Relationships xmlns="http://schemas.openxmlformats.org/package/2006/relationships"><Relationship Id="rId2" Type="http://schemas.openxmlformats.org/officeDocument/2006/relationships/slide" Target="../slides/slide745.xml"/><Relationship Id="rId1" Type="http://schemas.openxmlformats.org/officeDocument/2006/relationships/notesMaster" Target="../notesMasters/notesMaster1.xml"/></Relationships>
</file>

<file path=ppt/notesSlides/_rels/notesSlide746.xml.rels><?xml version="1.0" encoding="UTF-8" standalone="yes"?>
<Relationships xmlns="http://schemas.openxmlformats.org/package/2006/relationships"><Relationship Id="rId2" Type="http://schemas.openxmlformats.org/officeDocument/2006/relationships/slide" Target="../slides/slide746.xml"/><Relationship Id="rId1" Type="http://schemas.openxmlformats.org/officeDocument/2006/relationships/notesMaster" Target="../notesMasters/notesMaster1.xml"/></Relationships>
</file>

<file path=ppt/notesSlides/_rels/notesSlide747.xml.rels><?xml version="1.0" encoding="UTF-8" standalone="yes"?>
<Relationships xmlns="http://schemas.openxmlformats.org/package/2006/relationships"><Relationship Id="rId2" Type="http://schemas.openxmlformats.org/officeDocument/2006/relationships/slide" Target="../slides/slide747.xml"/><Relationship Id="rId1" Type="http://schemas.openxmlformats.org/officeDocument/2006/relationships/notesMaster" Target="../notesMasters/notesMaster1.xml"/></Relationships>
</file>

<file path=ppt/notesSlides/_rels/notesSlide748.xml.rels><?xml version="1.0" encoding="UTF-8" standalone="yes"?>
<Relationships xmlns="http://schemas.openxmlformats.org/package/2006/relationships"><Relationship Id="rId2" Type="http://schemas.openxmlformats.org/officeDocument/2006/relationships/slide" Target="../slides/slide748.xml"/><Relationship Id="rId1" Type="http://schemas.openxmlformats.org/officeDocument/2006/relationships/notesMaster" Target="../notesMasters/notesMaster1.xml"/></Relationships>
</file>

<file path=ppt/notesSlides/_rels/notesSlide749.xml.rels><?xml version="1.0" encoding="UTF-8" standalone="yes"?>
<Relationships xmlns="http://schemas.openxmlformats.org/package/2006/relationships"><Relationship Id="rId2" Type="http://schemas.openxmlformats.org/officeDocument/2006/relationships/slide" Target="../slides/slide74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0.xml.rels><?xml version="1.0" encoding="UTF-8" standalone="yes"?>
<Relationships xmlns="http://schemas.openxmlformats.org/package/2006/relationships"><Relationship Id="rId2" Type="http://schemas.openxmlformats.org/officeDocument/2006/relationships/slide" Target="../slides/slide750.xml"/><Relationship Id="rId1" Type="http://schemas.openxmlformats.org/officeDocument/2006/relationships/notesMaster" Target="../notesMasters/notesMaster1.xml"/></Relationships>
</file>

<file path=ppt/notesSlides/_rels/notesSlide751.xml.rels><?xml version="1.0" encoding="UTF-8" standalone="yes"?>
<Relationships xmlns="http://schemas.openxmlformats.org/package/2006/relationships"><Relationship Id="rId2" Type="http://schemas.openxmlformats.org/officeDocument/2006/relationships/slide" Target="../slides/slide751.xml"/><Relationship Id="rId1" Type="http://schemas.openxmlformats.org/officeDocument/2006/relationships/notesMaster" Target="../notesMasters/notesMaster1.xml"/></Relationships>
</file>

<file path=ppt/notesSlides/_rels/notesSlide752.xml.rels><?xml version="1.0" encoding="UTF-8" standalone="yes"?>
<Relationships xmlns="http://schemas.openxmlformats.org/package/2006/relationships"><Relationship Id="rId2" Type="http://schemas.openxmlformats.org/officeDocument/2006/relationships/slide" Target="../slides/slide752.xml"/><Relationship Id="rId1" Type="http://schemas.openxmlformats.org/officeDocument/2006/relationships/notesMaster" Target="../notesMasters/notesMaster1.xml"/></Relationships>
</file>

<file path=ppt/notesSlides/_rels/notesSlide753.xml.rels><?xml version="1.0" encoding="UTF-8" standalone="yes"?>
<Relationships xmlns="http://schemas.openxmlformats.org/package/2006/relationships"><Relationship Id="rId2" Type="http://schemas.openxmlformats.org/officeDocument/2006/relationships/slide" Target="../slides/slide753.xml"/><Relationship Id="rId1" Type="http://schemas.openxmlformats.org/officeDocument/2006/relationships/notesMaster" Target="../notesMasters/notesMaster1.xml"/></Relationships>
</file>

<file path=ppt/notesSlides/_rels/notesSlide754.xml.rels><?xml version="1.0" encoding="UTF-8" standalone="yes"?>
<Relationships xmlns="http://schemas.openxmlformats.org/package/2006/relationships"><Relationship Id="rId2" Type="http://schemas.openxmlformats.org/officeDocument/2006/relationships/slide" Target="../slides/slide754.xml"/><Relationship Id="rId1" Type="http://schemas.openxmlformats.org/officeDocument/2006/relationships/notesMaster" Target="../notesMasters/notesMaster1.xml"/></Relationships>
</file>

<file path=ppt/notesSlides/_rels/notesSlide755.xml.rels><?xml version="1.0" encoding="UTF-8" standalone="yes"?>
<Relationships xmlns="http://schemas.openxmlformats.org/package/2006/relationships"><Relationship Id="rId2" Type="http://schemas.openxmlformats.org/officeDocument/2006/relationships/slide" Target="../slides/slide755.xml"/><Relationship Id="rId1" Type="http://schemas.openxmlformats.org/officeDocument/2006/relationships/notesMaster" Target="../notesMasters/notesMaster1.xml"/></Relationships>
</file>

<file path=ppt/notesSlides/_rels/notesSlide756.xml.rels><?xml version="1.0" encoding="UTF-8" standalone="yes"?>
<Relationships xmlns="http://schemas.openxmlformats.org/package/2006/relationships"><Relationship Id="rId2" Type="http://schemas.openxmlformats.org/officeDocument/2006/relationships/slide" Target="../slides/slide756.xml"/><Relationship Id="rId1" Type="http://schemas.openxmlformats.org/officeDocument/2006/relationships/notesMaster" Target="../notesMasters/notesMaster1.xml"/></Relationships>
</file>

<file path=ppt/notesSlides/_rels/notesSlide757.xml.rels><?xml version="1.0" encoding="UTF-8" standalone="yes"?>
<Relationships xmlns="http://schemas.openxmlformats.org/package/2006/relationships"><Relationship Id="rId2" Type="http://schemas.openxmlformats.org/officeDocument/2006/relationships/slide" Target="../slides/slide757.xml"/><Relationship Id="rId1" Type="http://schemas.openxmlformats.org/officeDocument/2006/relationships/notesMaster" Target="../notesMasters/notesMaster1.xml"/></Relationships>
</file>

<file path=ppt/notesSlides/_rels/notesSlide758.xml.rels><?xml version="1.0" encoding="UTF-8" standalone="yes"?>
<Relationships xmlns="http://schemas.openxmlformats.org/package/2006/relationships"><Relationship Id="rId2" Type="http://schemas.openxmlformats.org/officeDocument/2006/relationships/slide" Target="../slides/slide758.xml"/><Relationship Id="rId1" Type="http://schemas.openxmlformats.org/officeDocument/2006/relationships/notesMaster" Target="../notesMasters/notesMaster1.xml"/></Relationships>
</file>

<file path=ppt/notesSlides/_rels/notesSlide759.xml.rels><?xml version="1.0" encoding="UTF-8" standalone="yes"?>
<Relationships xmlns="http://schemas.openxmlformats.org/package/2006/relationships"><Relationship Id="rId2" Type="http://schemas.openxmlformats.org/officeDocument/2006/relationships/slide" Target="../slides/slide7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0.xml.rels><?xml version="1.0" encoding="UTF-8" standalone="yes"?>
<Relationships xmlns="http://schemas.openxmlformats.org/package/2006/relationships"><Relationship Id="rId2" Type="http://schemas.openxmlformats.org/officeDocument/2006/relationships/slide" Target="../slides/slide760.xml"/><Relationship Id="rId1" Type="http://schemas.openxmlformats.org/officeDocument/2006/relationships/notesMaster" Target="../notesMasters/notesMaster1.xml"/></Relationships>
</file>

<file path=ppt/notesSlides/_rels/notesSlide761.xml.rels><?xml version="1.0" encoding="UTF-8" standalone="yes"?>
<Relationships xmlns="http://schemas.openxmlformats.org/package/2006/relationships"><Relationship Id="rId2" Type="http://schemas.openxmlformats.org/officeDocument/2006/relationships/slide" Target="../slides/slide761.xml"/><Relationship Id="rId1" Type="http://schemas.openxmlformats.org/officeDocument/2006/relationships/notesMaster" Target="../notesMasters/notesMaster1.xml"/></Relationships>
</file>

<file path=ppt/notesSlides/_rels/notesSlide762.xml.rels><?xml version="1.0" encoding="UTF-8" standalone="yes"?>
<Relationships xmlns="http://schemas.openxmlformats.org/package/2006/relationships"><Relationship Id="rId2" Type="http://schemas.openxmlformats.org/officeDocument/2006/relationships/slide" Target="../slides/slide762.xml"/><Relationship Id="rId1" Type="http://schemas.openxmlformats.org/officeDocument/2006/relationships/notesMaster" Target="../notesMasters/notesMaster1.xml"/></Relationships>
</file>

<file path=ppt/notesSlides/_rels/notesSlide763.xml.rels><?xml version="1.0" encoding="UTF-8" standalone="yes"?>
<Relationships xmlns="http://schemas.openxmlformats.org/package/2006/relationships"><Relationship Id="rId2" Type="http://schemas.openxmlformats.org/officeDocument/2006/relationships/slide" Target="../slides/slide763.xml"/><Relationship Id="rId1" Type="http://schemas.openxmlformats.org/officeDocument/2006/relationships/notesMaster" Target="../notesMasters/notesMaster1.xml"/></Relationships>
</file>

<file path=ppt/notesSlides/_rels/notesSlide764.xml.rels><?xml version="1.0" encoding="UTF-8" standalone="yes"?>
<Relationships xmlns="http://schemas.openxmlformats.org/package/2006/relationships"><Relationship Id="rId2" Type="http://schemas.openxmlformats.org/officeDocument/2006/relationships/slide" Target="../slides/slide764.xml"/><Relationship Id="rId1" Type="http://schemas.openxmlformats.org/officeDocument/2006/relationships/notesMaster" Target="../notesMasters/notesMaster1.xml"/></Relationships>
</file>

<file path=ppt/notesSlides/_rels/notesSlide765.xml.rels><?xml version="1.0" encoding="UTF-8" standalone="yes"?>
<Relationships xmlns="http://schemas.openxmlformats.org/package/2006/relationships"><Relationship Id="rId2" Type="http://schemas.openxmlformats.org/officeDocument/2006/relationships/slide" Target="../slides/slide765.xml"/><Relationship Id="rId1" Type="http://schemas.openxmlformats.org/officeDocument/2006/relationships/notesMaster" Target="../notesMasters/notesMaster1.xml"/></Relationships>
</file>

<file path=ppt/notesSlides/_rels/notesSlide766.xml.rels><?xml version="1.0" encoding="UTF-8" standalone="yes"?>
<Relationships xmlns="http://schemas.openxmlformats.org/package/2006/relationships"><Relationship Id="rId2" Type="http://schemas.openxmlformats.org/officeDocument/2006/relationships/slide" Target="../slides/slide766.xml"/><Relationship Id="rId1" Type="http://schemas.openxmlformats.org/officeDocument/2006/relationships/notesMaster" Target="../notesMasters/notesMaster1.xml"/></Relationships>
</file>

<file path=ppt/notesSlides/_rels/notesSlide767.xml.rels><?xml version="1.0" encoding="UTF-8" standalone="yes"?>
<Relationships xmlns="http://schemas.openxmlformats.org/package/2006/relationships"><Relationship Id="rId2" Type="http://schemas.openxmlformats.org/officeDocument/2006/relationships/slide" Target="../slides/slide767.xml"/><Relationship Id="rId1" Type="http://schemas.openxmlformats.org/officeDocument/2006/relationships/notesMaster" Target="../notesMasters/notesMaster1.xml"/></Relationships>
</file>

<file path=ppt/notesSlides/_rels/notesSlide768.xml.rels><?xml version="1.0" encoding="UTF-8" standalone="yes"?>
<Relationships xmlns="http://schemas.openxmlformats.org/package/2006/relationships"><Relationship Id="rId2" Type="http://schemas.openxmlformats.org/officeDocument/2006/relationships/slide" Target="../slides/slide768.xml"/><Relationship Id="rId1" Type="http://schemas.openxmlformats.org/officeDocument/2006/relationships/notesMaster" Target="../notesMasters/notesMaster1.xml"/></Relationships>
</file>

<file path=ppt/notesSlides/_rels/notesSlide769.xml.rels><?xml version="1.0" encoding="UTF-8" standalone="yes"?>
<Relationships xmlns="http://schemas.openxmlformats.org/package/2006/relationships"><Relationship Id="rId2" Type="http://schemas.openxmlformats.org/officeDocument/2006/relationships/slide" Target="../slides/slide7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0.xml.rels><?xml version="1.0" encoding="UTF-8" standalone="yes"?>
<Relationships xmlns="http://schemas.openxmlformats.org/package/2006/relationships"><Relationship Id="rId2" Type="http://schemas.openxmlformats.org/officeDocument/2006/relationships/slide" Target="../slides/slide770.xml"/><Relationship Id="rId1" Type="http://schemas.openxmlformats.org/officeDocument/2006/relationships/notesMaster" Target="../notesMasters/notesMaster1.xml"/></Relationships>
</file>

<file path=ppt/notesSlides/_rels/notesSlide771.xml.rels><?xml version="1.0" encoding="UTF-8" standalone="yes"?>
<Relationships xmlns="http://schemas.openxmlformats.org/package/2006/relationships"><Relationship Id="rId2" Type="http://schemas.openxmlformats.org/officeDocument/2006/relationships/slide" Target="../slides/slide771.xml"/><Relationship Id="rId1" Type="http://schemas.openxmlformats.org/officeDocument/2006/relationships/notesMaster" Target="../notesMasters/notesMaster1.xml"/></Relationships>
</file>

<file path=ppt/notesSlides/_rels/notesSlide772.xml.rels><?xml version="1.0" encoding="UTF-8" standalone="yes"?>
<Relationships xmlns="http://schemas.openxmlformats.org/package/2006/relationships"><Relationship Id="rId2" Type="http://schemas.openxmlformats.org/officeDocument/2006/relationships/slide" Target="../slides/slide772.xml"/><Relationship Id="rId1" Type="http://schemas.openxmlformats.org/officeDocument/2006/relationships/notesMaster" Target="../notesMasters/notesMaster1.xml"/></Relationships>
</file>

<file path=ppt/notesSlides/_rels/notesSlide773.xml.rels><?xml version="1.0" encoding="UTF-8" standalone="yes"?>
<Relationships xmlns="http://schemas.openxmlformats.org/package/2006/relationships"><Relationship Id="rId2" Type="http://schemas.openxmlformats.org/officeDocument/2006/relationships/slide" Target="../slides/slide773.xml"/><Relationship Id="rId1" Type="http://schemas.openxmlformats.org/officeDocument/2006/relationships/notesMaster" Target="../notesMasters/notesMaster1.xml"/></Relationships>
</file>

<file path=ppt/notesSlides/_rels/notesSlide774.xml.rels><?xml version="1.0" encoding="UTF-8" standalone="yes"?>
<Relationships xmlns="http://schemas.openxmlformats.org/package/2006/relationships"><Relationship Id="rId2" Type="http://schemas.openxmlformats.org/officeDocument/2006/relationships/slide" Target="../slides/slide774.xml"/><Relationship Id="rId1" Type="http://schemas.openxmlformats.org/officeDocument/2006/relationships/notesMaster" Target="../notesMasters/notesMaster1.xml"/></Relationships>
</file>

<file path=ppt/notesSlides/_rels/notesSlide775.xml.rels><?xml version="1.0" encoding="UTF-8" standalone="yes"?>
<Relationships xmlns="http://schemas.openxmlformats.org/package/2006/relationships"><Relationship Id="rId2" Type="http://schemas.openxmlformats.org/officeDocument/2006/relationships/slide" Target="../slides/slide775.xml"/><Relationship Id="rId1" Type="http://schemas.openxmlformats.org/officeDocument/2006/relationships/notesMaster" Target="../notesMasters/notesMaster1.xml"/></Relationships>
</file>

<file path=ppt/notesSlides/_rels/notesSlide776.xml.rels><?xml version="1.0" encoding="UTF-8" standalone="yes"?>
<Relationships xmlns="http://schemas.openxmlformats.org/package/2006/relationships"><Relationship Id="rId2" Type="http://schemas.openxmlformats.org/officeDocument/2006/relationships/slide" Target="../slides/slide776.xml"/><Relationship Id="rId1" Type="http://schemas.openxmlformats.org/officeDocument/2006/relationships/notesMaster" Target="../notesMasters/notesMaster1.xml"/></Relationships>
</file>

<file path=ppt/notesSlides/_rels/notesSlide777.xml.rels><?xml version="1.0" encoding="UTF-8" standalone="yes"?>
<Relationships xmlns="http://schemas.openxmlformats.org/package/2006/relationships"><Relationship Id="rId2" Type="http://schemas.openxmlformats.org/officeDocument/2006/relationships/slide" Target="../slides/slide777.xml"/><Relationship Id="rId1" Type="http://schemas.openxmlformats.org/officeDocument/2006/relationships/notesMaster" Target="../notesMasters/notesMaster1.xml"/></Relationships>
</file>

<file path=ppt/notesSlides/_rels/notesSlide778.xml.rels><?xml version="1.0" encoding="UTF-8" standalone="yes"?>
<Relationships xmlns="http://schemas.openxmlformats.org/package/2006/relationships"><Relationship Id="rId2" Type="http://schemas.openxmlformats.org/officeDocument/2006/relationships/slide" Target="../slides/slide778.xml"/><Relationship Id="rId1" Type="http://schemas.openxmlformats.org/officeDocument/2006/relationships/notesMaster" Target="../notesMasters/notesMaster1.xml"/></Relationships>
</file>

<file path=ppt/notesSlides/_rels/notesSlide779.xml.rels><?xml version="1.0" encoding="UTF-8" standalone="yes"?>
<Relationships xmlns="http://schemas.openxmlformats.org/package/2006/relationships"><Relationship Id="rId2" Type="http://schemas.openxmlformats.org/officeDocument/2006/relationships/slide" Target="../slides/slide7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0.xml.rels><?xml version="1.0" encoding="UTF-8" standalone="yes"?>
<Relationships xmlns="http://schemas.openxmlformats.org/package/2006/relationships"><Relationship Id="rId2" Type="http://schemas.openxmlformats.org/officeDocument/2006/relationships/slide" Target="../slides/slide780.xml"/><Relationship Id="rId1" Type="http://schemas.openxmlformats.org/officeDocument/2006/relationships/notesMaster" Target="../notesMasters/notesMaster1.xml"/></Relationships>
</file>

<file path=ppt/notesSlides/_rels/notesSlide781.xml.rels><?xml version="1.0" encoding="UTF-8" standalone="yes"?>
<Relationships xmlns="http://schemas.openxmlformats.org/package/2006/relationships"><Relationship Id="rId2" Type="http://schemas.openxmlformats.org/officeDocument/2006/relationships/slide" Target="../slides/slide781.xml"/><Relationship Id="rId1" Type="http://schemas.openxmlformats.org/officeDocument/2006/relationships/notesMaster" Target="../notesMasters/notesMaster1.xml"/></Relationships>
</file>

<file path=ppt/notesSlides/_rels/notesSlide782.xml.rels><?xml version="1.0" encoding="UTF-8" standalone="yes"?>
<Relationships xmlns="http://schemas.openxmlformats.org/package/2006/relationships"><Relationship Id="rId2" Type="http://schemas.openxmlformats.org/officeDocument/2006/relationships/slide" Target="../slides/slide782.xml"/><Relationship Id="rId1" Type="http://schemas.openxmlformats.org/officeDocument/2006/relationships/notesMaster" Target="../notesMasters/notesMaster1.xml"/></Relationships>
</file>

<file path=ppt/notesSlides/_rels/notesSlide783.xml.rels><?xml version="1.0" encoding="UTF-8" standalone="yes"?>
<Relationships xmlns="http://schemas.openxmlformats.org/package/2006/relationships"><Relationship Id="rId2" Type="http://schemas.openxmlformats.org/officeDocument/2006/relationships/slide" Target="../slides/slide783.xml"/><Relationship Id="rId1" Type="http://schemas.openxmlformats.org/officeDocument/2006/relationships/notesMaster" Target="../notesMasters/notesMaster1.xml"/></Relationships>
</file>

<file path=ppt/notesSlides/_rels/notesSlide784.xml.rels><?xml version="1.0" encoding="UTF-8" standalone="yes"?>
<Relationships xmlns="http://schemas.openxmlformats.org/package/2006/relationships"><Relationship Id="rId2" Type="http://schemas.openxmlformats.org/officeDocument/2006/relationships/slide" Target="../slides/slide784.xml"/><Relationship Id="rId1" Type="http://schemas.openxmlformats.org/officeDocument/2006/relationships/notesMaster" Target="../notesMasters/notesMaster1.xml"/></Relationships>
</file>

<file path=ppt/notesSlides/_rels/notesSlide785.xml.rels><?xml version="1.0" encoding="UTF-8" standalone="yes"?>
<Relationships xmlns="http://schemas.openxmlformats.org/package/2006/relationships"><Relationship Id="rId2" Type="http://schemas.openxmlformats.org/officeDocument/2006/relationships/slide" Target="../slides/slide785.xml"/><Relationship Id="rId1" Type="http://schemas.openxmlformats.org/officeDocument/2006/relationships/notesMaster" Target="../notesMasters/notesMaster1.xml"/></Relationships>
</file>

<file path=ppt/notesSlides/_rels/notesSlide786.xml.rels><?xml version="1.0" encoding="UTF-8" standalone="yes"?>
<Relationships xmlns="http://schemas.openxmlformats.org/package/2006/relationships"><Relationship Id="rId2" Type="http://schemas.openxmlformats.org/officeDocument/2006/relationships/slide" Target="../slides/slide786.xml"/><Relationship Id="rId1" Type="http://schemas.openxmlformats.org/officeDocument/2006/relationships/notesMaster" Target="../notesMasters/notesMaster1.xml"/></Relationships>
</file>

<file path=ppt/notesSlides/_rels/notesSlide787.xml.rels><?xml version="1.0" encoding="UTF-8" standalone="yes"?>
<Relationships xmlns="http://schemas.openxmlformats.org/package/2006/relationships"><Relationship Id="rId2" Type="http://schemas.openxmlformats.org/officeDocument/2006/relationships/slide" Target="../slides/slide787.xml"/><Relationship Id="rId1" Type="http://schemas.openxmlformats.org/officeDocument/2006/relationships/notesMaster" Target="../notesMasters/notesMaster1.xml"/></Relationships>
</file>

<file path=ppt/notesSlides/_rels/notesSlide788.xml.rels><?xml version="1.0" encoding="UTF-8" standalone="yes"?>
<Relationships xmlns="http://schemas.openxmlformats.org/package/2006/relationships"><Relationship Id="rId2" Type="http://schemas.openxmlformats.org/officeDocument/2006/relationships/slide" Target="../slides/slide788.xml"/><Relationship Id="rId1" Type="http://schemas.openxmlformats.org/officeDocument/2006/relationships/notesMaster" Target="../notesMasters/notesMaster1.xml"/></Relationships>
</file>

<file path=ppt/notesSlides/_rels/notesSlide789.xml.rels><?xml version="1.0" encoding="UTF-8" standalone="yes"?>
<Relationships xmlns="http://schemas.openxmlformats.org/package/2006/relationships"><Relationship Id="rId2" Type="http://schemas.openxmlformats.org/officeDocument/2006/relationships/slide" Target="../slides/slide7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0.xml.rels><?xml version="1.0" encoding="UTF-8" standalone="yes"?>
<Relationships xmlns="http://schemas.openxmlformats.org/package/2006/relationships"><Relationship Id="rId2" Type="http://schemas.openxmlformats.org/officeDocument/2006/relationships/slide" Target="../slides/slide790.xml"/><Relationship Id="rId1" Type="http://schemas.openxmlformats.org/officeDocument/2006/relationships/notesMaster" Target="../notesMasters/notesMaster1.xml"/></Relationships>
</file>

<file path=ppt/notesSlides/_rels/notesSlide791.xml.rels><?xml version="1.0" encoding="UTF-8" standalone="yes"?>
<Relationships xmlns="http://schemas.openxmlformats.org/package/2006/relationships"><Relationship Id="rId2" Type="http://schemas.openxmlformats.org/officeDocument/2006/relationships/slide" Target="../slides/slide791.xml"/><Relationship Id="rId1" Type="http://schemas.openxmlformats.org/officeDocument/2006/relationships/notesMaster" Target="../notesMasters/notesMaster1.xml"/></Relationships>
</file>

<file path=ppt/notesSlides/_rels/notesSlide792.xml.rels><?xml version="1.0" encoding="UTF-8" standalone="yes"?>
<Relationships xmlns="http://schemas.openxmlformats.org/package/2006/relationships"><Relationship Id="rId2" Type="http://schemas.openxmlformats.org/officeDocument/2006/relationships/slide" Target="../slides/slide792.xml"/><Relationship Id="rId1" Type="http://schemas.openxmlformats.org/officeDocument/2006/relationships/notesMaster" Target="../notesMasters/notesMaster1.xml"/></Relationships>
</file>

<file path=ppt/notesSlides/_rels/notesSlide793.xml.rels><?xml version="1.0" encoding="UTF-8" standalone="yes"?>
<Relationships xmlns="http://schemas.openxmlformats.org/package/2006/relationships"><Relationship Id="rId2" Type="http://schemas.openxmlformats.org/officeDocument/2006/relationships/slide" Target="../slides/slide793.xml"/><Relationship Id="rId1" Type="http://schemas.openxmlformats.org/officeDocument/2006/relationships/notesMaster" Target="../notesMasters/notesMaster1.xml"/></Relationships>
</file>

<file path=ppt/notesSlides/_rels/notesSlide794.xml.rels><?xml version="1.0" encoding="UTF-8" standalone="yes"?>
<Relationships xmlns="http://schemas.openxmlformats.org/package/2006/relationships"><Relationship Id="rId2" Type="http://schemas.openxmlformats.org/officeDocument/2006/relationships/slide" Target="../slides/slide794.xml"/><Relationship Id="rId1" Type="http://schemas.openxmlformats.org/officeDocument/2006/relationships/notesMaster" Target="../notesMasters/notesMaster1.xml"/></Relationships>
</file>

<file path=ppt/notesSlides/_rels/notesSlide795.xml.rels><?xml version="1.0" encoding="UTF-8" standalone="yes"?>
<Relationships xmlns="http://schemas.openxmlformats.org/package/2006/relationships"><Relationship Id="rId2" Type="http://schemas.openxmlformats.org/officeDocument/2006/relationships/slide" Target="../slides/slide795.xml"/><Relationship Id="rId1" Type="http://schemas.openxmlformats.org/officeDocument/2006/relationships/notesMaster" Target="../notesMasters/notesMaster1.xml"/></Relationships>
</file>

<file path=ppt/notesSlides/_rels/notesSlide796.xml.rels><?xml version="1.0" encoding="UTF-8" standalone="yes"?>
<Relationships xmlns="http://schemas.openxmlformats.org/package/2006/relationships"><Relationship Id="rId2" Type="http://schemas.openxmlformats.org/officeDocument/2006/relationships/slide" Target="../slides/slide796.xml"/><Relationship Id="rId1" Type="http://schemas.openxmlformats.org/officeDocument/2006/relationships/notesMaster" Target="../notesMasters/notesMaster1.xml"/></Relationships>
</file>

<file path=ppt/notesSlides/_rels/notesSlide797.xml.rels><?xml version="1.0" encoding="UTF-8" standalone="yes"?>
<Relationships xmlns="http://schemas.openxmlformats.org/package/2006/relationships"><Relationship Id="rId2" Type="http://schemas.openxmlformats.org/officeDocument/2006/relationships/slide" Target="../slides/slide797.xml"/><Relationship Id="rId1" Type="http://schemas.openxmlformats.org/officeDocument/2006/relationships/notesMaster" Target="../notesMasters/notesMaster1.xml"/></Relationships>
</file>

<file path=ppt/notesSlides/_rels/notesSlide798.xml.rels><?xml version="1.0" encoding="UTF-8" standalone="yes"?>
<Relationships xmlns="http://schemas.openxmlformats.org/package/2006/relationships"><Relationship Id="rId2" Type="http://schemas.openxmlformats.org/officeDocument/2006/relationships/slide" Target="../slides/slide798.xml"/><Relationship Id="rId1" Type="http://schemas.openxmlformats.org/officeDocument/2006/relationships/notesMaster" Target="../notesMasters/notesMaster1.xml"/></Relationships>
</file>

<file path=ppt/notesSlides/_rels/notesSlide799.xml.rels><?xml version="1.0" encoding="UTF-8" standalone="yes"?>
<Relationships xmlns="http://schemas.openxmlformats.org/package/2006/relationships"><Relationship Id="rId2" Type="http://schemas.openxmlformats.org/officeDocument/2006/relationships/slide" Target="../slides/slide7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00.xml.rels><?xml version="1.0" encoding="UTF-8" standalone="yes"?>
<Relationships xmlns="http://schemas.openxmlformats.org/package/2006/relationships"><Relationship Id="rId2" Type="http://schemas.openxmlformats.org/officeDocument/2006/relationships/slide" Target="../slides/slide800.xml"/><Relationship Id="rId1" Type="http://schemas.openxmlformats.org/officeDocument/2006/relationships/notesMaster" Target="../notesMasters/notesMaster1.xml"/></Relationships>
</file>

<file path=ppt/notesSlides/_rels/notesSlide801.xml.rels><?xml version="1.0" encoding="UTF-8" standalone="yes"?>
<Relationships xmlns="http://schemas.openxmlformats.org/package/2006/relationships"><Relationship Id="rId2" Type="http://schemas.openxmlformats.org/officeDocument/2006/relationships/slide" Target="../slides/slide801.xml"/><Relationship Id="rId1" Type="http://schemas.openxmlformats.org/officeDocument/2006/relationships/notesMaster" Target="../notesMasters/notesMaster1.xml"/></Relationships>
</file>

<file path=ppt/notesSlides/_rels/notesSlide802.xml.rels><?xml version="1.0" encoding="UTF-8" standalone="yes"?>
<Relationships xmlns="http://schemas.openxmlformats.org/package/2006/relationships"><Relationship Id="rId2" Type="http://schemas.openxmlformats.org/officeDocument/2006/relationships/slide" Target="../slides/slide802.xml"/><Relationship Id="rId1" Type="http://schemas.openxmlformats.org/officeDocument/2006/relationships/notesMaster" Target="../notesMasters/notesMaster1.xml"/></Relationships>
</file>

<file path=ppt/notesSlides/_rels/notesSlide803.xml.rels><?xml version="1.0" encoding="UTF-8" standalone="yes"?>
<Relationships xmlns="http://schemas.openxmlformats.org/package/2006/relationships"><Relationship Id="rId2" Type="http://schemas.openxmlformats.org/officeDocument/2006/relationships/slide" Target="../slides/slide803.xml"/><Relationship Id="rId1" Type="http://schemas.openxmlformats.org/officeDocument/2006/relationships/notesMaster" Target="../notesMasters/notesMaster1.xml"/></Relationships>
</file>

<file path=ppt/notesSlides/_rels/notesSlide804.xml.rels><?xml version="1.0" encoding="UTF-8" standalone="yes"?>
<Relationships xmlns="http://schemas.openxmlformats.org/package/2006/relationships"><Relationship Id="rId2" Type="http://schemas.openxmlformats.org/officeDocument/2006/relationships/slide" Target="../slides/slide804.xml"/><Relationship Id="rId1" Type="http://schemas.openxmlformats.org/officeDocument/2006/relationships/notesMaster" Target="../notesMasters/notesMaster1.xml"/></Relationships>
</file>

<file path=ppt/notesSlides/_rels/notesSlide805.xml.rels><?xml version="1.0" encoding="UTF-8" standalone="yes"?>
<Relationships xmlns="http://schemas.openxmlformats.org/package/2006/relationships"><Relationship Id="rId2" Type="http://schemas.openxmlformats.org/officeDocument/2006/relationships/slide" Target="../slides/slide805.xml"/><Relationship Id="rId1" Type="http://schemas.openxmlformats.org/officeDocument/2006/relationships/notesMaster" Target="../notesMasters/notesMaster1.xml"/></Relationships>
</file>

<file path=ppt/notesSlides/_rels/notesSlide806.xml.rels><?xml version="1.0" encoding="UTF-8" standalone="yes"?>
<Relationships xmlns="http://schemas.openxmlformats.org/package/2006/relationships"><Relationship Id="rId2" Type="http://schemas.openxmlformats.org/officeDocument/2006/relationships/slide" Target="../slides/slide806.xml"/><Relationship Id="rId1" Type="http://schemas.openxmlformats.org/officeDocument/2006/relationships/notesMaster" Target="../notesMasters/notesMaster1.xml"/></Relationships>
</file>

<file path=ppt/notesSlides/_rels/notesSlide807.xml.rels><?xml version="1.0" encoding="UTF-8" standalone="yes"?>
<Relationships xmlns="http://schemas.openxmlformats.org/package/2006/relationships"><Relationship Id="rId2" Type="http://schemas.openxmlformats.org/officeDocument/2006/relationships/slide" Target="../slides/slide807.xml"/><Relationship Id="rId1" Type="http://schemas.openxmlformats.org/officeDocument/2006/relationships/notesMaster" Target="../notesMasters/notesMaster1.xml"/></Relationships>
</file>

<file path=ppt/notesSlides/_rels/notesSlide808.xml.rels><?xml version="1.0" encoding="UTF-8" standalone="yes"?>
<Relationships xmlns="http://schemas.openxmlformats.org/package/2006/relationships"><Relationship Id="rId2" Type="http://schemas.openxmlformats.org/officeDocument/2006/relationships/slide" Target="../slides/slide808.xml"/><Relationship Id="rId1" Type="http://schemas.openxmlformats.org/officeDocument/2006/relationships/notesMaster" Target="../notesMasters/notesMaster1.xml"/></Relationships>
</file>

<file path=ppt/notesSlides/_rels/notesSlide809.xml.rels><?xml version="1.0" encoding="UTF-8" standalone="yes"?>
<Relationships xmlns="http://schemas.openxmlformats.org/package/2006/relationships"><Relationship Id="rId2" Type="http://schemas.openxmlformats.org/officeDocument/2006/relationships/slide" Target="../slides/slide80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0.xml.rels><?xml version="1.0" encoding="UTF-8" standalone="yes"?>
<Relationships xmlns="http://schemas.openxmlformats.org/package/2006/relationships"><Relationship Id="rId2" Type="http://schemas.openxmlformats.org/officeDocument/2006/relationships/slide" Target="../slides/slide810.xml"/><Relationship Id="rId1" Type="http://schemas.openxmlformats.org/officeDocument/2006/relationships/notesMaster" Target="../notesMasters/notesMaster1.xml"/></Relationships>
</file>

<file path=ppt/notesSlides/_rels/notesSlide811.xml.rels><?xml version="1.0" encoding="UTF-8" standalone="yes"?>
<Relationships xmlns="http://schemas.openxmlformats.org/package/2006/relationships"><Relationship Id="rId2" Type="http://schemas.openxmlformats.org/officeDocument/2006/relationships/slide" Target="../slides/slide811.xml"/><Relationship Id="rId1" Type="http://schemas.openxmlformats.org/officeDocument/2006/relationships/notesMaster" Target="../notesMasters/notesMaster1.xml"/></Relationships>
</file>

<file path=ppt/notesSlides/_rels/notesSlide812.xml.rels><?xml version="1.0" encoding="UTF-8" standalone="yes"?>
<Relationships xmlns="http://schemas.openxmlformats.org/package/2006/relationships"><Relationship Id="rId2" Type="http://schemas.openxmlformats.org/officeDocument/2006/relationships/slide" Target="../slides/slide812.xml"/><Relationship Id="rId1" Type="http://schemas.openxmlformats.org/officeDocument/2006/relationships/notesMaster" Target="../notesMasters/notesMaster1.xml"/></Relationships>
</file>

<file path=ppt/notesSlides/_rels/notesSlide813.xml.rels><?xml version="1.0" encoding="UTF-8" standalone="yes"?>
<Relationships xmlns="http://schemas.openxmlformats.org/package/2006/relationships"><Relationship Id="rId2" Type="http://schemas.openxmlformats.org/officeDocument/2006/relationships/slide" Target="../slides/slide813.xml"/><Relationship Id="rId1" Type="http://schemas.openxmlformats.org/officeDocument/2006/relationships/notesMaster" Target="../notesMasters/notesMaster1.xml"/></Relationships>
</file>

<file path=ppt/notesSlides/_rels/notesSlide814.xml.rels><?xml version="1.0" encoding="UTF-8" standalone="yes"?>
<Relationships xmlns="http://schemas.openxmlformats.org/package/2006/relationships"><Relationship Id="rId2" Type="http://schemas.openxmlformats.org/officeDocument/2006/relationships/slide" Target="../slides/slide814.xml"/><Relationship Id="rId1" Type="http://schemas.openxmlformats.org/officeDocument/2006/relationships/notesMaster" Target="../notesMasters/notesMaster1.xml"/></Relationships>
</file>

<file path=ppt/notesSlides/_rels/notesSlide815.xml.rels><?xml version="1.0" encoding="UTF-8" standalone="yes"?>
<Relationships xmlns="http://schemas.openxmlformats.org/package/2006/relationships"><Relationship Id="rId2" Type="http://schemas.openxmlformats.org/officeDocument/2006/relationships/slide" Target="../slides/slide815.xml"/><Relationship Id="rId1" Type="http://schemas.openxmlformats.org/officeDocument/2006/relationships/notesMaster" Target="../notesMasters/notesMaster1.xml"/></Relationships>
</file>

<file path=ppt/notesSlides/_rels/notesSlide816.xml.rels><?xml version="1.0" encoding="UTF-8" standalone="yes"?>
<Relationships xmlns="http://schemas.openxmlformats.org/package/2006/relationships"><Relationship Id="rId2" Type="http://schemas.openxmlformats.org/officeDocument/2006/relationships/slide" Target="../slides/slide816.xml"/><Relationship Id="rId1" Type="http://schemas.openxmlformats.org/officeDocument/2006/relationships/notesMaster" Target="../notesMasters/notesMaster1.xml"/></Relationships>
</file>

<file path=ppt/notesSlides/_rels/notesSlide817.xml.rels><?xml version="1.0" encoding="UTF-8" standalone="yes"?>
<Relationships xmlns="http://schemas.openxmlformats.org/package/2006/relationships"><Relationship Id="rId2" Type="http://schemas.openxmlformats.org/officeDocument/2006/relationships/slide" Target="../slides/slide817.xml"/><Relationship Id="rId1" Type="http://schemas.openxmlformats.org/officeDocument/2006/relationships/notesMaster" Target="../notesMasters/notesMaster1.xml"/></Relationships>
</file>

<file path=ppt/notesSlides/_rels/notesSlide818.xml.rels><?xml version="1.0" encoding="UTF-8" standalone="yes"?>
<Relationships xmlns="http://schemas.openxmlformats.org/package/2006/relationships"><Relationship Id="rId2" Type="http://schemas.openxmlformats.org/officeDocument/2006/relationships/slide" Target="../slides/slide818.xml"/><Relationship Id="rId1" Type="http://schemas.openxmlformats.org/officeDocument/2006/relationships/notesMaster" Target="../notesMasters/notesMaster1.xml"/></Relationships>
</file>

<file path=ppt/notesSlides/_rels/notesSlide819.xml.rels><?xml version="1.0" encoding="UTF-8" standalone="yes"?>
<Relationships xmlns="http://schemas.openxmlformats.org/package/2006/relationships"><Relationship Id="rId2" Type="http://schemas.openxmlformats.org/officeDocument/2006/relationships/slide" Target="../slides/slide8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0.xml.rels><?xml version="1.0" encoding="UTF-8" standalone="yes"?>
<Relationships xmlns="http://schemas.openxmlformats.org/package/2006/relationships"><Relationship Id="rId2" Type="http://schemas.openxmlformats.org/officeDocument/2006/relationships/slide" Target="../slides/slide820.xml"/><Relationship Id="rId1" Type="http://schemas.openxmlformats.org/officeDocument/2006/relationships/notesMaster" Target="../notesMasters/notesMaster1.xml"/></Relationships>
</file>

<file path=ppt/notesSlides/_rels/notesSlide821.xml.rels><?xml version="1.0" encoding="UTF-8" standalone="yes"?>
<Relationships xmlns="http://schemas.openxmlformats.org/package/2006/relationships"><Relationship Id="rId2" Type="http://schemas.openxmlformats.org/officeDocument/2006/relationships/slide" Target="../slides/slide821.xml"/><Relationship Id="rId1" Type="http://schemas.openxmlformats.org/officeDocument/2006/relationships/notesMaster" Target="../notesMasters/notesMaster1.xml"/></Relationships>
</file>

<file path=ppt/notesSlides/_rels/notesSlide822.xml.rels><?xml version="1.0" encoding="UTF-8" standalone="yes"?>
<Relationships xmlns="http://schemas.openxmlformats.org/package/2006/relationships"><Relationship Id="rId2" Type="http://schemas.openxmlformats.org/officeDocument/2006/relationships/slide" Target="../slides/slide822.xml"/><Relationship Id="rId1" Type="http://schemas.openxmlformats.org/officeDocument/2006/relationships/notesMaster" Target="../notesMasters/notesMaster1.xml"/></Relationships>
</file>

<file path=ppt/notesSlides/_rels/notesSlide823.xml.rels><?xml version="1.0" encoding="UTF-8" standalone="yes"?>
<Relationships xmlns="http://schemas.openxmlformats.org/package/2006/relationships"><Relationship Id="rId2" Type="http://schemas.openxmlformats.org/officeDocument/2006/relationships/slide" Target="../slides/slide823.xml"/><Relationship Id="rId1" Type="http://schemas.openxmlformats.org/officeDocument/2006/relationships/notesMaster" Target="../notesMasters/notesMaster1.xml"/></Relationships>
</file>

<file path=ppt/notesSlides/_rels/notesSlide824.xml.rels><?xml version="1.0" encoding="UTF-8" standalone="yes"?>
<Relationships xmlns="http://schemas.openxmlformats.org/package/2006/relationships"><Relationship Id="rId2" Type="http://schemas.openxmlformats.org/officeDocument/2006/relationships/slide" Target="../slides/slide824.xml"/><Relationship Id="rId1" Type="http://schemas.openxmlformats.org/officeDocument/2006/relationships/notesMaster" Target="../notesMasters/notesMaster1.xml"/></Relationships>
</file>

<file path=ppt/notesSlides/_rels/notesSlide825.xml.rels><?xml version="1.0" encoding="UTF-8" standalone="yes"?>
<Relationships xmlns="http://schemas.openxmlformats.org/package/2006/relationships"><Relationship Id="rId2" Type="http://schemas.openxmlformats.org/officeDocument/2006/relationships/slide" Target="../slides/slide825.xml"/><Relationship Id="rId1" Type="http://schemas.openxmlformats.org/officeDocument/2006/relationships/notesMaster" Target="../notesMasters/notesMaster1.xml"/></Relationships>
</file>

<file path=ppt/notesSlides/_rels/notesSlide826.xml.rels><?xml version="1.0" encoding="UTF-8" standalone="yes"?>
<Relationships xmlns="http://schemas.openxmlformats.org/package/2006/relationships"><Relationship Id="rId2" Type="http://schemas.openxmlformats.org/officeDocument/2006/relationships/slide" Target="../slides/slide826.xml"/><Relationship Id="rId1" Type="http://schemas.openxmlformats.org/officeDocument/2006/relationships/notesMaster" Target="../notesMasters/notesMaster1.xml"/></Relationships>
</file>

<file path=ppt/notesSlides/_rels/notesSlide827.xml.rels><?xml version="1.0" encoding="UTF-8" standalone="yes"?>
<Relationships xmlns="http://schemas.openxmlformats.org/package/2006/relationships"><Relationship Id="rId2" Type="http://schemas.openxmlformats.org/officeDocument/2006/relationships/slide" Target="../slides/slide827.xml"/><Relationship Id="rId1" Type="http://schemas.openxmlformats.org/officeDocument/2006/relationships/notesMaster" Target="../notesMasters/notesMaster1.xml"/></Relationships>
</file>

<file path=ppt/notesSlides/_rels/notesSlide828.xml.rels><?xml version="1.0" encoding="UTF-8" standalone="yes"?>
<Relationships xmlns="http://schemas.openxmlformats.org/package/2006/relationships"><Relationship Id="rId2" Type="http://schemas.openxmlformats.org/officeDocument/2006/relationships/slide" Target="../slides/slide828.xml"/><Relationship Id="rId1" Type="http://schemas.openxmlformats.org/officeDocument/2006/relationships/notesMaster" Target="../notesMasters/notesMaster1.xml"/></Relationships>
</file>

<file path=ppt/notesSlides/_rels/notesSlide829.xml.rels><?xml version="1.0" encoding="UTF-8" standalone="yes"?>
<Relationships xmlns="http://schemas.openxmlformats.org/package/2006/relationships"><Relationship Id="rId2" Type="http://schemas.openxmlformats.org/officeDocument/2006/relationships/slide" Target="../slides/slide8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0.xml.rels><?xml version="1.0" encoding="UTF-8" standalone="yes"?>
<Relationships xmlns="http://schemas.openxmlformats.org/package/2006/relationships"><Relationship Id="rId2" Type="http://schemas.openxmlformats.org/officeDocument/2006/relationships/slide" Target="../slides/slide830.xml"/><Relationship Id="rId1" Type="http://schemas.openxmlformats.org/officeDocument/2006/relationships/notesMaster" Target="../notesMasters/notesMaster1.xml"/></Relationships>
</file>

<file path=ppt/notesSlides/_rels/notesSlide831.xml.rels><?xml version="1.0" encoding="UTF-8" standalone="yes"?>
<Relationships xmlns="http://schemas.openxmlformats.org/package/2006/relationships"><Relationship Id="rId2" Type="http://schemas.openxmlformats.org/officeDocument/2006/relationships/slide" Target="../slides/slide831.xml"/><Relationship Id="rId1" Type="http://schemas.openxmlformats.org/officeDocument/2006/relationships/notesMaster" Target="../notesMasters/notesMaster1.xml"/></Relationships>
</file>

<file path=ppt/notesSlides/_rels/notesSlide832.xml.rels><?xml version="1.0" encoding="UTF-8" standalone="yes"?>
<Relationships xmlns="http://schemas.openxmlformats.org/package/2006/relationships"><Relationship Id="rId2" Type="http://schemas.openxmlformats.org/officeDocument/2006/relationships/slide" Target="../slides/slide832.xml"/><Relationship Id="rId1" Type="http://schemas.openxmlformats.org/officeDocument/2006/relationships/notesMaster" Target="../notesMasters/notesMaster1.xml"/></Relationships>
</file>

<file path=ppt/notesSlides/_rels/notesSlide833.xml.rels><?xml version="1.0" encoding="UTF-8" standalone="yes"?>
<Relationships xmlns="http://schemas.openxmlformats.org/package/2006/relationships"><Relationship Id="rId2" Type="http://schemas.openxmlformats.org/officeDocument/2006/relationships/slide" Target="../slides/slide833.xml"/><Relationship Id="rId1" Type="http://schemas.openxmlformats.org/officeDocument/2006/relationships/notesMaster" Target="../notesMasters/notesMaster1.xml"/></Relationships>
</file>

<file path=ppt/notesSlides/_rels/notesSlide834.xml.rels><?xml version="1.0" encoding="UTF-8" standalone="yes"?>
<Relationships xmlns="http://schemas.openxmlformats.org/package/2006/relationships"><Relationship Id="rId2" Type="http://schemas.openxmlformats.org/officeDocument/2006/relationships/slide" Target="../slides/slide834.xml"/><Relationship Id="rId1" Type="http://schemas.openxmlformats.org/officeDocument/2006/relationships/notesMaster" Target="../notesMasters/notesMaster1.xml"/></Relationships>
</file>

<file path=ppt/notesSlides/_rels/notesSlide835.xml.rels><?xml version="1.0" encoding="UTF-8" standalone="yes"?>
<Relationships xmlns="http://schemas.openxmlformats.org/package/2006/relationships"><Relationship Id="rId2" Type="http://schemas.openxmlformats.org/officeDocument/2006/relationships/slide" Target="../slides/slide835.xml"/><Relationship Id="rId1" Type="http://schemas.openxmlformats.org/officeDocument/2006/relationships/notesMaster" Target="../notesMasters/notesMaster1.xml"/></Relationships>
</file>

<file path=ppt/notesSlides/_rels/notesSlide836.xml.rels><?xml version="1.0" encoding="UTF-8" standalone="yes"?>
<Relationships xmlns="http://schemas.openxmlformats.org/package/2006/relationships"><Relationship Id="rId2" Type="http://schemas.openxmlformats.org/officeDocument/2006/relationships/slide" Target="../slides/slide836.xml"/><Relationship Id="rId1" Type="http://schemas.openxmlformats.org/officeDocument/2006/relationships/notesMaster" Target="../notesMasters/notesMaster1.xml"/></Relationships>
</file>

<file path=ppt/notesSlides/_rels/notesSlide837.xml.rels><?xml version="1.0" encoding="UTF-8" standalone="yes"?>
<Relationships xmlns="http://schemas.openxmlformats.org/package/2006/relationships"><Relationship Id="rId2" Type="http://schemas.openxmlformats.org/officeDocument/2006/relationships/slide" Target="../slides/slide837.xml"/><Relationship Id="rId1" Type="http://schemas.openxmlformats.org/officeDocument/2006/relationships/notesMaster" Target="../notesMasters/notesMaster1.xml"/></Relationships>
</file>

<file path=ppt/notesSlides/_rels/notesSlide838.xml.rels><?xml version="1.0" encoding="UTF-8" standalone="yes"?>
<Relationships xmlns="http://schemas.openxmlformats.org/package/2006/relationships"><Relationship Id="rId2" Type="http://schemas.openxmlformats.org/officeDocument/2006/relationships/slide" Target="../slides/slide838.xml"/><Relationship Id="rId1" Type="http://schemas.openxmlformats.org/officeDocument/2006/relationships/notesMaster" Target="../notesMasters/notesMaster1.xml"/></Relationships>
</file>

<file path=ppt/notesSlides/_rels/notesSlide839.xml.rels><?xml version="1.0" encoding="UTF-8" standalone="yes"?>
<Relationships xmlns="http://schemas.openxmlformats.org/package/2006/relationships"><Relationship Id="rId2" Type="http://schemas.openxmlformats.org/officeDocument/2006/relationships/slide" Target="../slides/slide83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0.xml.rels><?xml version="1.0" encoding="UTF-8" standalone="yes"?>
<Relationships xmlns="http://schemas.openxmlformats.org/package/2006/relationships"><Relationship Id="rId2" Type="http://schemas.openxmlformats.org/officeDocument/2006/relationships/slide" Target="../slides/slide840.xml"/><Relationship Id="rId1" Type="http://schemas.openxmlformats.org/officeDocument/2006/relationships/notesMaster" Target="../notesMasters/notesMaster1.xml"/></Relationships>
</file>

<file path=ppt/notesSlides/_rels/notesSlide841.xml.rels><?xml version="1.0" encoding="UTF-8" standalone="yes"?>
<Relationships xmlns="http://schemas.openxmlformats.org/package/2006/relationships"><Relationship Id="rId2" Type="http://schemas.openxmlformats.org/officeDocument/2006/relationships/slide" Target="../slides/slide841.xml"/><Relationship Id="rId1" Type="http://schemas.openxmlformats.org/officeDocument/2006/relationships/notesMaster" Target="../notesMasters/notesMaster1.xml"/></Relationships>
</file>

<file path=ppt/notesSlides/_rels/notesSlide842.xml.rels><?xml version="1.0" encoding="UTF-8" standalone="yes"?>
<Relationships xmlns="http://schemas.openxmlformats.org/package/2006/relationships"><Relationship Id="rId2" Type="http://schemas.openxmlformats.org/officeDocument/2006/relationships/slide" Target="../slides/slide842.xml"/><Relationship Id="rId1" Type="http://schemas.openxmlformats.org/officeDocument/2006/relationships/notesMaster" Target="../notesMasters/notesMaster1.xml"/></Relationships>
</file>

<file path=ppt/notesSlides/_rels/notesSlide843.xml.rels><?xml version="1.0" encoding="UTF-8" standalone="yes"?>
<Relationships xmlns="http://schemas.openxmlformats.org/package/2006/relationships"><Relationship Id="rId2" Type="http://schemas.openxmlformats.org/officeDocument/2006/relationships/slide" Target="../slides/slide843.xml"/><Relationship Id="rId1" Type="http://schemas.openxmlformats.org/officeDocument/2006/relationships/notesMaster" Target="../notesMasters/notesMaster1.xml"/></Relationships>
</file>

<file path=ppt/notesSlides/_rels/notesSlide844.xml.rels><?xml version="1.0" encoding="UTF-8" standalone="yes"?>
<Relationships xmlns="http://schemas.openxmlformats.org/package/2006/relationships"><Relationship Id="rId2" Type="http://schemas.openxmlformats.org/officeDocument/2006/relationships/slide" Target="../slides/slide844.xml"/><Relationship Id="rId1" Type="http://schemas.openxmlformats.org/officeDocument/2006/relationships/notesMaster" Target="../notesMasters/notesMaster1.xml"/></Relationships>
</file>

<file path=ppt/notesSlides/_rels/notesSlide845.xml.rels><?xml version="1.0" encoding="UTF-8" standalone="yes"?>
<Relationships xmlns="http://schemas.openxmlformats.org/package/2006/relationships"><Relationship Id="rId2" Type="http://schemas.openxmlformats.org/officeDocument/2006/relationships/slide" Target="../slides/slide845.xml"/><Relationship Id="rId1" Type="http://schemas.openxmlformats.org/officeDocument/2006/relationships/notesMaster" Target="../notesMasters/notesMaster1.xml"/></Relationships>
</file>

<file path=ppt/notesSlides/_rels/notesSlide846.xml.rels><?xml version="1.0" encoding="UTF-8" standalone="yes"?>
<Relationships xmlns="http://schemas.openxmlformats.org/package/2006/relationships"><Relationship Id="rId2" Type="http://schemas.openxmlformats.org/officeDocument/2006/relationships/slide" Target="../slides/slide846.xml"/><Relationship Id="rId1" Type="http://schemas.openxmlformats.org/officeDocument/2006/relationships/notesMaster" Target="../notesMasters/notesMaster1.xml"/></Relationships>
</file>

<file path=ppt/notesSlides/_rels/notesSlide847.xml.rels><?xml version="1.0" encoding="UTF-8" standalone="yes"?>
<Relationships xmlns="http://schemas.openxmlformats.org/package/2006/relationships"><Relationship Id="rId2" Type="http://schemas.openxmlformats.org/officeDocument/2006/relationships/slide" Target="../slides/slide847.xml"/><Relationship Id="rId1" Type="http://schemas.openxmlformats.org/officeDocument/2006/relationships/notesMaster" Target="../notesMasters/notesMaster1.xml"/></Relationships>
</file>

<file path=ppt/notesSlides/_rels/notesSlide848.xml.rels><?xml version="1.0" encoding="UTF-8" standalone="yes"?>
<Relationships xmlns="http://schemas.openxmlformats.org/package/2006/relationships"><Relationship Id="rId2" Type="http://schemas.openxmlformats.org/officeDocument/2006/relationships/slide" Target="../slides/slide848.xml"/><Relationship Id="rId1" Type="http://schemas.openxmlformats.org/officeDocument/2006/relationships/notesMaster" Target="../notesMasters/notesMaster1.xml"/></Relationships>
</file>

<file path=ppt/notesSlides/_rels/notesSlide849.xml.rels><?xml version="1.0" encoding="UTF-8" standalone="yes"?>
<Relationships xmlns="http://schemas.openxmlformats.org/package/2006/relationships"><Relationship Id="rId2" Type="http://schemas.openxmlformats.org/officeDocument/2006/relationships/slide" Target="../slides/slide84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0.xml.rels><?xml version="1.0" encoding="UTF-8" standalone="yes"?>
<Relationships xmlns="http://schemas.openxmlformats.org/package/2006/relationships"><Relationship Id="rId2" Type="http://schemas.openxmlformats.org/officeDocument/2006/relationships/slide" Target="../slides/slide850.xml"/><Relationship Id="rId1" Type="http://schemas.openxmlformats.org/officeDocument/2006/relationships/notesMaster" Target="../notesMasters/notesMaster1.xml"/></Relationships>
</file>

<file path=ppt/notesSlides/_rels/notesSlide851.xml.rels><?xml version="1.0" encoding="UTF-8" standalone="yes"?>
<Relationships xmlns="http://schemas.openxmlformats.org/package/2006/relationships"><Relationship Id="rId2" Type="http://schemas.openxmlformats.org/officeDocument/2006/relationships/slide" Target="../slides/slide851.xml"/><Relationship Id="rId1" Type="http://schemas.openxmlformats.org/officeDocument/2006/relationships/notesMaster" Target="../notesMasters/notesMaster1.xml"/></Relationships>
</file>

<file path=ppt/notesSlides/_rels/notesSlide852.xml.rels><?xml version="1.0" encoding="UTF-8" standalone="yes"?>
<Relationships xmlns="http://schemas.openxmlformats.org/package/2006/relationships"><Relationship Id="rId2" Type="http://schemas.openxmlformats.org/officeDocument/2006/relationships/slide" Target="../slides/slide852.xml"/><Relationship Id="rId1" Type="http://schemas.openxmlformats.org/officeDocument/2006/relationships/notesMaster" Target="../notesMasters/notesMaster1.xml"/></Relationships>
</file>

<file path=ppt/notesSlides/_rels/notesSlide853.xml.rels><?xml version="1.0" encoding="UTF-8" standalone="yes"?>
<Relationships xmlns="http://schemas.openxmlformats.org/package/2006/relationships"><Relationship Id="rId2" Type="http://schemas.openxmlformats.org/officeDocument/2006/relationships/slide" Target="../slides/slide853.xml"/><Relationship Id="rId1" Type="http://schemas.openxmlformats.org/officeDocument/2006/relationships/notesMaster" Target="../notesMasters/notesMaster1.xml"/></Relationships>
</file>

<file path=ppt/notesSlides/_rels/notesSlide854.xml.rels><?xml version="1.0" encoding="UTF-8" standalone="yes"?>
<Relationships xmlns="http://schemas.openxmlformats.org/package/2006/relationships"><Relationship Id="rId2" Type="http://schemas.openxmlformats.org/officeDocument/2006/relationships/slide" Target="../slides/slide854.xml"/><Relationship Id="rId1" Type="http://schemas.openxmlformats.org/officeDocument/2006/relationships/notesMaster" Target="../notesMasters/notesMaster1.xml"/></Relationships>
</file>

<file path=ppt/notesSlides/_rels/notesSlide855.xml.rels><?xml version="1.0" encoding="UTF-8" standalone="yes"?>
<Relationships xmlns="http://schemas.openxmlformats.org/package/2006/relationships"><Relationship Id="rId2" Type="http://schemas.openxmlformats.org/officeDocument/2006/relationships/slide" Target="../slides/slide855.xml"/><Relationship Id="rId1" Type="http://schemas.openxmlformats.org/officeDocument/2006/relationships/notesMaster" Target="../notesMasters/notesMaster1.xml"/></Relationships>
</file>

<file path=ppt/notesSlides/_rels/notesSlide856.xml.rels><?xml version="1.0" encoding="UTF-8" standalone="yes"?>
<Relationships xmlns="http://schemas.openxmlformats.org/package/2006/relationships"><Relationship Id="rId2" Type="http://schemas.openxmlformats.org/officeDocument/2006/relationships/slide" Target="../slides/slide856.xml"/><Relationship Id="rId1" Type="http://schemas.openxmlformats.org/officeDocument/2006/relationships/notesMaster" Target="../notesMasters/notesMaster1.xml"/></Relationships>
</file>

<file path=ppt/notesSlides/_rels/notesSlide857.xml.rels><?xml version="1.0" encoding="UTF-8" standalone="yes"?>
<Relationships xmlns="http://schemas.openxmlformats.org/package/2006/relationships"><Relationship Id="rId2" Type="http://schemas.openxmlformats.org/officeDocument/2006/relationships/slide" Target="../slides/slide857.xml"/><Relationship Id="rId1" Type="http://schemas.openxmlformats.org/officeDocument/2006/relationships/notesMaster" Target="../notesMasters/notesMaster1.xml"/></Relationships>
</file>

<file path=ppt/notesSlides/_rels/notesSlide858.xml.rels><?xml version="1.0" encoding="UTF-8" standalone="yes"?>
<Relationships xmlns="http://schemas.openxmlformats.org/package/2006/relationships"><Relationship Id="rId2" Type="http://schemas.openxmlformats.org/officeDocument/2006/relationships/slide" Target="../slides/slide858.xml"/><Relationship Id="rId1" Type="http://schemas.openxmlformats.org/officeDocument/2006/relationships/notesMaster" Target="../notesMasters/notesMaster1.xml"/></Relationships>
</file>

<file path=ppt/notesSlides/_rels/notesSlide859.xml.rels><?xml version="1.0" encoding="UTF-8" standalone="yes"?>
<Relationships xmlns="http://schemas.openxmlformats.org/package/2006/relationships"><Relationship Id="rId2" Type="http://schemas.openxmlformats.org/officeDocument/2006/relationships/slide" Target="../slides/slide85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0.xml.rels><?xml version="1.0" encoding="UTF-8" standalone="yes"?>
<Relationships xmlns="http://schemas.openxmlformats.org/package/2006/relationships"><Relationship Id="rId2" Type="http://schemas.openxmlformats.org/officeDocument/2006/relationships/slide" Target="../slides/slide860.xml"/><Relationship Id="rId1" Type="http://schemas.openxmlformats.org/officeDocument/2006/relationships/notesMaster" Target="../notesMasters/notesMaster1.xml"/></Relationships>
</file>

<file path=ppt/notesSlides/_rels/notesSlide861.xml.rels><?xml version="1.0" encoding="UTF-8" standalone="yes"?>
<Relationships xmlns="http://schemas.openxmlformats.org/package/2006/relationships"><Relationship Id="rId2" Type="http://schemas.openxmlformats.org/officeDocument/2006/relationships/slide" Target="../slides/slide861.xml"/><Relationship Id="rId1" Type="http://schemas.openxmlformats.org/officeDocument/2006/relationships/notesMaster" Target="../notesMasters/notesMaster1.xml"/></Relationships>
</file>

<file path=ppt/notesSlides/_rels/notesSlide862.xml.rels><?xml version="1.0" encoding="UTF-8" standalone="yes"?>
<Relationships xmlns="http://schemas.openxmlformats.org/package/2006/relationships"><Relationship Id="rId2" Type="http://schemas.openxmlformats.org/officeDocument/2006/relationships/slide" Target="../slides/slide862.xml"/><Relationship Id="rId1" Type="http://schemas.openxmlformats.org/officeDocument/2006/relationships/notesMaster" Target="../notesMasters/notesMaster1.xml"/></Relationships>
</file>

<file path=ppt/notesSlides/_rels/notesSlide863.xml.rels><?xml version="1.0" encoding="UTF-8" standalone="yes"?>
<Relationships xmlns="http://schemas.openxmlformats.org/package/2006/relationships"><Relationship Id="rId2" Type="http://schemas.openxmlformats.org/officeDocument/2006/relationships/slide" Target="../slides/slide863.xml"/><Relationship Id="rId1" Type="http://schemas.openxmlformats.org/officeDocument/2006/relationships/notesMaster" Target="../notesMasters/notesMaster1.xml"/></Relationships>
</file>

<file path=ppt/notesSlides/_rels/notesSlide864.xml.rels><?xml version="1.0" encoding="UTF-8" standalone="yes"?>
<Relationships xmlns="http://schemas.openxmlformats.org/package/2006/relationships"><Relationship Id="rId2" Type="http://schemas.openxmlformats.org/officeDocument/2006/relationships/slide" Target="../slides/slide864.xml"/><Relationship Id="rId1" Type="http://schemas.openxmlformats.org/officeDocument/2006/relationships/notesMaster" Target="../notesMasters/notesMaster1.xml"/></Relationships>
</file>

<file path=ppt/notesSlides/_rels/notesSlide865.xml.rels><?xml version="1.0" encoding="UTF-8" standalone="yes"?>
<Relationships xmlns="http://schemas.openxmlformats.org/package/2006/relationships"><Relationship Id="rId2" Type="http://schemas.openxmlformats.org/officeDocument/2006/relationships/slide" Target="../slides/slide865.xml"/><Relationship Id="rId1" Type="http://schemas.openxmlformats.org/officeDocument/2006/relationships/notesMaster" Target="../notesMasters/notesMaster1.xml"/></Relationships>
</file>

<file path=ppt/notesSlides/_rels/notesSlide866.xml.rels><?xml version="1.0" encoding="UTF-8" standalone="yes"?>
<Relationships xmlns="http://schemas.openxmlformats.org/package/2006/relationships"><Relationship Id="rId2" Type="http://schemas.openxmlformats.org/officeDocument/2006/relationships/slide" Target="../slides/slide866.xml"/><Relationship Id="rId1" Type="http://schemas.openxmlformats.org/officeDocument/2006/relationships/notesMaster" Target="../notesMasters/notesMaster1.xml"/></Relationships>
</file>

<file path=ppt/notesSlides/_rels/notesSlide867.xml.rels><?xml version="1.0" encoding="UTF-8" standalone="yes"?>
<Relationships xmlns="http://schemas.openxmlformats.org/package/2006/relationships"><Relationship Id="rId2" Type="http://schemas.openxmlformats.org/officeDocument/2006/relationships/slide" Target="../slides/slide867.xml"/><Relationship Id="rId1" Type="http://schemas.openxmlformats.org/officeDocument/2006/relationships/notesMaster" Target="../notesMasters/notesMaster1.xml"/></Relationships>
</file>

<file path=ppt/notesSlides/_rels/notesSlide868.xml.rels><?xml version="1.0" encoding="UTF-8" standalone="yes"?>
<Relationships xmlns="http://schemas.openxmlformats.org/package/2006/relationships"><Relationship Id="rId2" Type="http://schemas.openxmlformats.org/officeDocument/2006/relationships/slide" Target="../slides/slide868.xml"/><Relationship Id="rId1" Type="http://schemas.openxmlformats.org/officeDocument/2006/relationships/notesMaster" Target="../notesMasters/notesMaster1.xml"/></Relationships>
</file>

<file path=ppt/notesSlides/_rels/notesSlide869.xml.rels><?xml version="1.0" encoding="UTF-8" standalone="yes"?>
<Relationships xmlns="http://schemas.openxmlformats.org/package/2006/relationships"><Relationship Id="rId2" Type="http://schemas.openxmlformats.org/officeDocument/2006/relationships/slide" Target="../slides/slide86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0.xml.rels><?xml version="1.0" encoding="UTF-8" standalone="yes"?>
<Relationships xmlns="http://schemas.openxmlformats.org/package/2006/relationships"><Relationship Id="rId2" Type="http://schemas.openxmlformats.org/officeDocument/2006/relationships/slide" Target="../slides/slide870.xml"/><Relationship Id="rId1" Type="http://schemas.openxmlformats.org/officeDocument/2006/relationships/notesMaster" Target="../notesMasters/notesMaster1.xml"/></Relationships>
</file>

<file path=ppt/notesSlides/_rels/notesSlide871.xml.rels><?xml version="1.0" encoding="UTF-8" standalone="yes"?>
<Relationships xmlns="http://schemas.openxmlformats.org/package/2006/relationships"><Relationship Id="rId2" Type="http://schemas.openxmlformats.org/officeDocument/2006/relationships/slide" Target="../slides/slide871.xml"/><Relationship Id="rId1" Type="http://schemas.openxmlformats.org/officeDocument/2006/relationships/notesMaster" Target="../notesMasters/notesMaster1.xml"/></Relationships>
</file>

<file path=ppt/notesSlides/_rels/notesSlide872.xml.rels><?xml version="1.0" encoding="UTF-8" standalone="yes"?>
<Relationships xmlns="http://schemas.openxmlformats.org/package/2006/relationships"><Relationship Id="rId2" Type="http://schemas.openxmlformats.org/officeDocument/2006/relationships/slide" Target="../slides/slide872.xml"/><Relationship Id="rId1" Type="http://schemas.openxmlformats.org/officeDocument/2006/relationships/notesMaster" Target="../notesMasters/notesMaster1.xml"/></Relationships>
</file>

<file path=ppt/notesSlides/_rels/notesSlide873.xml.rels><?xml version="1.0" encoding="UTF-8" standalone="yes"?>
<Relationships xmlns="http://schemas.openxmlformats.org/package/2006/relationships"><Relationship Id="rId2" Type="http://schemas.openxmlformats.org/officeDocument/2006/relationships/slide" Target="../slides/slide873.xml"/><Relationship Id="rId1" Type="http://schemas.openxmlformats.org/officeDocument/2006/relationships/notesMaster" Target="../notesMasters/notesMaster1.xml"/></Relationships>
</file>

<file path=ppt/notesSlides/_rels/notesSlide874.xml.rels><?xml version="1.0" encoding="UTF-8" standalone="yes"?>
<Relationships xmlns="http://schemas.openxmlformats.org/package/2006/relationships"><Relationship Id="rId2" Type="http://schemas.openxmlformats.org/officeDocument/2006/relationships/slide" Target="../slides/slide874.xml"/><Relationship Id="rId1" Type="http://schemas.openxmlformats.org/officeDocument/2006/relationships/notesMaster" Target="../notesMasters/notesMaster1.xml"/></Relationships>
</file>

<file path=ppt/notesSlides/_rels/notesSlide875.xml.rels><?xml version="1.0" encoding="UTF-8" standalone="yes"?>
<Relationships xmlns="http://schemas.openxmlformats.org/package/2006/relationships"><Relationship Id="rId2" Type="http://schemas.openxmlformats.org/officeDocument/2006/relationships/slide" Target="../slides/slide875.xml"/><Relationship Id="rId1" Type="http://schemas.openxmlformats.org/officeDocument/2006/relationships/notesMaster" Target="../notesMasters/notesMaster1.xml"/></Relationships>
</file>

<file path=ppt/notesSlides/_rels/notesSlide876.xml.rels><?xml version="1.0" encoding="UTF-8" standalone="yes"?>
<Relationships xmlns="http://schemas.openxmlformats.org/package/2006/relationships"><Relationship Id="rId2" Type="http://schemas.openxmlformats.org/officeDocument/2006/relationships/slide" Target="../slides/slide876.xml"/><Relationship Id="rId1" Type="http://schemas.openxmlformats.org/officeDocument/2006/relationships/notesMaster" Target="../notesMasters/notesMaster1.xml"/></Relationships>
</file>

<file path=ppt/notesSlides/_rels/notesSlide877.xml.rels><?xml version="1.0" encoding="UTF-8" standalone="yes"?>
<Relationships xmlns="http://schemas.openxmlformats.org/package/2006/relationships"><Relationship Id="rId2" Type="http://schemas.openxmlformats.org/officeDocument/2006/relationships/slide" Target="../slides/slide877.xml"/><Relationship Id="rId1" Type="http://schemas.openxmlformats.org/officeDocument/2006/relationships/notesMaster" Target="../notesMasters/notesMaster1.xml"/></Relationships>
</file>

<file path=ppt/notesSlides/_rels/notesSlide878.xml.rels><?xml version="1.0" encoding="UTF-8" standalone="yes"?>
<Relationships xmlns="http://schemas.openxmlformats.org/package/2006/relationships"><Relationship Id="rId2" Type="http://schemas.openxmlformats.org/officeDocument/2006/relationships/slide" Target="../slides/slide878.xml"/><Relationship Id="rId1" Type="http://schemas.openxmlformats.org/officeDocument/2006/relationships/notesMaster" Target="../notesMasters/notesMaster1.xml"/></Relationships>
</file>

<file path=ppt/notesSlides/_rels/notesSlide879.xml.rels><?xml version="1.0" encoding="UTF-8" standalone="yes"?>
<Relationships xmlns="http://schemas.openxmlformats.org/package/2006/relationships"><Relationship Id="rId2" Type="http://schemas.openxmlformats.org/officeDocument/2006/relationships/slide" Target="../slides/slide8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0.xml.rels><?xml version="1.0" encoding="UTF-8" standalone="yes"?>
<Relationships xmlns="http://schemas.openxmlformats.org/package/2006/relationships"><Relationship Id="rId2" Type="http://schemas.openxmlformats.org/officeDocument/2006/relationships/slide" Target="../slides/slide880.xml"/><Relationship Id="rId1" Type="http://schemas.openxmlformats.org/officeDocument/2006/relationships/notesMaster" Target="../notesMasters/notesMaster1.xml"/></Relationships>
</file>

<file path=ppt/notesSlides/_rels/notesSlide881.xml.rels><?xml version="1.0" encoding="UTF-8" standalone="yes"?>
<Relationships xmlns="http://schemas.openxmlformats.org/package/2006/relationships"><Relationship Id="rId2" Type="http://schemas.openxmlformats.org/officeDocument/2006/relationships/slide" Target="../slides/slide881.xml"/><Relationship Id="rId1" Type="http://schemas.openxmlformats.org/officeDocument/2006/relationships/notesMaster" Target="../notesMasters/notesMaster1.xml"/></Relationships>
</file>

<file path=ppt/notesSlides/_rels/notesSlide882.xml.rels><?xml version="1.0" encoding="UTF-8" standalone="yes"?>
<Relationships xmlns="http://schemas.openxmlformats.org/package/2006/relationships"><Relationship Id="rId2" Type="http://schemas.openxmlformats.org/officeDocument/2006/relationships/slide" Target="../slides/slide882.xml"/><Relationship Id="rId1" Type="http://schemas.openxmlformats.org/officeDocument/2006/relationships/notesMaster" Target="../notesMasters/notesMaster1.xml"/></Relationships>
</file>

<file path=ppt/notesSlides/_rels/notesSlide883.xml.rels><?xml version="1.0" encoding="UTF-8" standalone="yes"?>
<Relationships xmlns="http://schemas.openxmlformats.org/package/2006/relationships"><Relationship Id="rId2" Type="http://schemas.openxmlformats.org/officeDocument/2006/relationships/slide" Target="../slides/slide883.xml"/><Relationship Id="rId1" Type="http://schemas.openxmlformats.org/officeDocument/2006/relationships/notesMaster" Target="../notesMasters/notesMaster1.xml"/></Relationships>
</file>

<file path=ppt/notesSlides/_rels/notesSlide884.xml.rels><?xml version="1.0" encoding="UTF-8" standalone="yes"?>
<Relationships xmlns="http://schemas.openxmlformats.org/package/2006/relationships"><Relationship Id="rId2" Type="http://schemas.openxmlformats.org/officeDocument/2006/relationships/slide" Target="../slides/slide884.xml"/><Relationship Id="rId1" Type="http://schemas.openxmlformats.org/officeDocument/2006/relationships/notesMaster" Target="../notesMasters/notesMaster1.xml"/></Relationships>
</file>

<file path=ppt/notesSlides/_rels/notesSlide885.xml.rels><?xml version="1.0" encoding="UTF-8" standalone="yes"?>
<Relationships xmlns="http://schemas.openxmlformats.org/package/2006/relationships"><Relationship Id="rId2" Type="http://schemas.openxmlformats.org/officeDocument/2006/relationships/slide" Target="../slides/slide885.xml"/><Relationship Id="rId1" Type="http://schemas.openxmlformats.org/officeDocument/2006/relationships/notesMaster" Target="../notesMasters/notesMaster1.xml"/></Relationships>
</file>

<file path=ppt/notesSlides/_rels/notesSlide886.xml.rels><?xml version="1.0" encoding="UTF-8" standalone="yes"?>
<Relationships xmlns="http://schemas.openxmlformats.org/package/2006/relationships"><Relationship Id="rId2" Type="http://schemas.openxmlformats.org/officeDocument/2006/relationships/slide" Target="../slides/slide886.xml"/><Relationship Id="rId1" Type="http://schemas.openxmlformats.org/officeDocument/2006/relationships/notesMaster" Target="../notesMasters/notesMaster1.xml"/></Relationships>
</file>

<file path=ppt/notesSlides/_rels/notesSlide887.xml.rels><?xml version="1.0" encoding="UTF-8" standalone="yes"?>
<Relationships xmlns="http://schemas.openxmlformats.org/package/2006/relationships"><Relationship Id="rId2" Type="http://schemas.openxmlformats.org/officeDocument/2006/relationships/slide" Target="../slides/slide887.xml"/><Relationship Id="rId1" Type="http://schemas.openxmlformats.org/officeDocument/2006/relationships/notesMaster" Target="../notesMasters/notesMaster1.xml"/></Relationships>
</file>

<file path=ppt/notesSlides/_rels/notesSlide888.xml.rels><?xml version="1.0" encoding="UTF-8" standalone="yes"?>
<Relationships xmlns="http://schemas.openxmlformats.org/package/2006/relationships"><Relationship Id="rId2" Type="http://schemas.openxmlformats.org/officeDocument/2006/relationships/slide" Target="../slides/slide888.xml"/><Relationship Id="rId1" Type="http://schemas.openxmlformats.org/officeDocument/2006/relationships/notesMaster" Target="../notesMasters/notesMaster1.xml"/></Relationships>
</file>

<file path=ppt/notesSlides/_rels/notesSlide889.xml.rels><?xml version="1.0" encoding="UTF-8" standalone="yes"?>
<Relationships xmlns="http://schemas.openxmlformats.org/package/2006/relationships"><Relationship Id="rId2" Type="http://schemas.openxmlformats.org/officeDocument/2006/relationships/slide" Target="../slides/slide8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0.xml.rels><?xml version="1.0" encoding="UTF-8" standalone="yes"?>
<Relationships xmlns="http://schemas.openxmlformats.org/package/2006/relationships"><Relationship Id="rId2" Type="http://schemas.openxmlformats.org/officeDocument/2006/relationships/slide" Target="../slides/slide890.xml"/><Relationship Id="rId1" Type="http://schemas.openxmlformats.org/officeDocument/2006/relationships/notesMaster" Target="../notesMasters/notesMaster1.xml"/></Relationships>
</file>

<file path=ppt/notesSlides/_rels/notesSlide891.xml.rels><?xml version="1.0" encoding="UTF-8" standalone="yes"?>
<Relationships xmlns="http://schemas.openxmlformats.org/package/2006/relationships"><Relationship Id="rId2" Type="http://schemas.openxmlformats.org/officeDocument/2006/relationships/slide" Target="../slides/slide891.xml"/><Relationship Id="rId1" Type="http://schemas.openxmlformats.org/officeDocument/2006/relationships/notesMaster" Target="../notesMasters/notesMaster1.xml"/></Relationships>
</file>

<file path=ppt/notesSlides/_rels/notesSlide892.xml.rels><?xml version="1.0" encoding="UTF-8" standalone="yes"?>
<Relationships xmlns="http://schemas.openxmlformats.org/package/2006/relationships"><Relationship Id="rId2" Type="http://schemas.openxmlformats.org/officeDocument/2006/relationships/slide" Target="../slides/slide892.xml"/><Relationship Id="rId1" Type="http://schemas.openxmlformats.org/officeDocument/2006/relationships/notesMaster" Target="../notesMasters/notesMaster1.xml"/></Relationships>
</file>

<file path=ppt/notesSlides/_rels/notesSlide893.xml.rels><?xml version="1.0" encoding="UTF-8" standalone="yes"?>
<Relationships xmlns="http://schemas.openxmlformats.org/package/2006/relationships"><Relationship Id="rId2" Type="http://schemas.openxmlformats.org/officeDocument/2006/relationships/slide" Target="../slides/slide893.xml"/><Relationship Id="rId1" Type="http://schemas.openxmlformats.org/officeDocument/2006/relationships/notesMaster" Target="../notesMasters/notesMaster1.xml"/></Relationships>
</file>

<file path=ppt/notesSlides/_rels/notesSlide894.xml.rels><?xml version="1.0" encoding="UTF-8" standalone="yes"?>
<Relationships xmlns="http://schemas.openxmlformats.org/package/2006/relationships"><Relationship Id="rId2" Type="http://schemas.openxmlformats.org/officeDocument/2006/relationships/slide" Target="../slides/slide894.xml"/><Relationship Id="rId1" Type="http://schemas.openxmlformats.org/officeDocument/2006/relationships/notesMaster" Target="../notesMasters/notesMaster1.xml"/></Relationships>
</file>

<file path=ppt/notesSlides/_rels/notesSlide895.xml.rels><?xml version="1.0" encoding="UTF-8" standalone="yes"?>
<Relationships xmlns="http://schemas.openxmlformats.org/package/2006/relationships"><Relationship Id="rId2" Type="http://schemas.openxmlformats.org/officeDocument/2006/relationships/slide" Target="../slides/slide895.xml"/><Relationship Id="rId1" Type="http://schemas.openxmlformats.org/officeDocument/2006/relationships/notesMaster" Target="../notesMasters/notesMaster1.xml"/></Relationships>
</file>

<file path=ppt/notesSlides/_rels/notesSlide896.xml.rels><?xml version="1.0" encoding="UTF-8" standalone="yes"?>
<Relationships xmlns="http://schemas.openxmlformats.org/package/2006/relationships"><Relationship Id="rId2" Type="http://schemas.openxmlformats.org/officeDocument/2006/relationships/slide" Target="../slides/slide896.xml"/><Relationship Id="rId1" Type="http://schemas.openxmlformats.org/officeDocument/2006/relationships/notesMaster" Target="../notesMasters/notesMaster1.xml"/></Relationships>
</file>

<file path=ppt/notesSlides/_rels/notesSlide897.xml.rels><?xml version="1.0" encoding="UTF-8" standalone="yes"?>
<Relationships xmlns="http://schemas.openxmlformats.org/package/2006/relationships"><Relationship Id="rId2" Type="http://schemas.openxmlformats.org/officeDocument/2006/relationships/slide" Target="../slides/slide897.xml"/><Relationship Id="rId1" Type="http://schemas.openxmlformats.org/officeDocument/2006/relationships/notesMaster" Target="../notesMasters/notesMaster1.xml"/></Relationships>
</file>

<file path=ppt/notesSlides/_rels/notesSlide898.xml.rels><?xml version="1.0" encoding="UTF-8" standalone="yes"?>
<Relationships xmlns="http://schemas.openxmlformats.org/package/2006/relationships"><Relationship Id="rId2" Type="http://schemas.openxmlformats.org/officeDocument/2006/relationships/slide" Target="../slides/slide898.xml"/><Relationship Id="rId1" Type="http://schemas.openxmlformats.org/officeDocument/2006/relationships/notesMaster" Target="../notesMasters/notesMaster1.xml"/></Relationships>
</file>

<file path=ppt/notesSlides/_rels/notesSlide899.xml.rels><?xml version="1.0" encoding="UTF-8" standalone="yes"?>
<Relationships xmlns="http://schemas.openxmlformats.org/package/2006/relationships"><Relationship Id="rId2" Type="http://schemas.openxmlformats.org/officeDocument/2006/relationships/slide" Target="../slides/slide8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00.xml.rels><?xml version="1.0" encoding="UTF-8" standalone="yes"?>
<Relationships xmlns="http://schemas.openxmlformats.org/package/2006/relationships"><Relationship Id="rId2" Type="http://schemas.openxmlformats.org/officeDocument/2006/relationships/slide" Target="../slides/slide900.xml"/><Relationship Id="rId1" Type="http://schemas.openxmlformats.org/officeDocument/2006/relationships/notesMaster" Target="../notesMasters/notesMaster1.xml"/></Relationships>
</file>

<file path=ppt/notesSlides/_rels/notesSlide901.xml.rels><?xml version="1.0" encoding="UTF-8" standalone="yes"?>
<Relationships xmlns="http://schemas.openxmlformats.org/package/2006/relationships"><Relationship Id="rId2" Type="http://schemas.openxmlformats.org/officeDocument/2006/relationships/slide" Target="../slides/slide901.xml"/><Relationship Id="rId1" Type="http://schemas.openxmlformats.org/officeDocument/2006/relationships/notesMaster" Target="../notesMasters/notesMaster1.xml"/></Relationships>
</file>

<file path=ppt/notesSlides/_rels/notesSlide902.xml.rels><?xml version="1.0" encoding="UTF-8" standalone="yes"?>
<Relationships xmlns="http://schemas.openxmlformats.org/package/2006/relationships"><Relationship Id="rId2" Type="http://schemas.openxmlformats.org/officeDocument/2006/relationships/slide" Target="../slides/slide902.xml"/><Relationship Id="rId1" Type="http://schemas.openxmlformats.org/officeDocument/2006/relationships/notesMaster" Target="../notesMasters/notesMaster1.xml"/></Relationships>
</file>

<file path=ppt/notesSlides/_rels/notesSlide903.xml.rels><?xml version="1.0" encoding="UTF-8" standalone="yes"?>
<Relationships xmlns="http://schemas.openxmlformats.org/package/2006/relationships"><Relationship Id="rId2" Type="http://schemas.openxmlformats.org/officeDocument/2006/relationships/slide" Target="../slides/slide903.xml"/><Relationship Id="rId1" Type="http://schemas.openxmlformats.org/officeDocument/2006/relationships/notesMaster" Target="../notesMasters/notesMaster1.xml"/></Relationships>
</file>

<file path=ppt/notesSlides/_rels/notesSlide904.xml.rels><?xml version="1.0" encoding="UTF-8" standalone="yes"?>
<Relationships xmlns="http://schemas.openxmlformats.org/package/2006/relationships"><Relationship Id="rId2" Type="http://schemas.openxmlformats.org/officeDocument/2006/relationships/slide" Target="../slides/slide904.xml"/><Relationship Id="rId1" Type="http://schemas.openxmlformats.org/officeDocument/2006/relationships/notesMaster" Target="../notesMasters/notesMaster1.xml"/></Relationships>
</file>

<file path=ppt/notesSlides/_rels/notesSlide905.xml.rels><?xml version="1.0" encoding="UTF-8" standalone="yes"?>
<Relationships xmlns="http://schemas.openxmlformats.org/package/2006/relationships"><Relationship Id="rId2" Type="http://schemas.openxmlformats.org/officeDocument/2006/relationships/slide" Target="../slides/slide905.xml"/><Relationship Id="rId1" Type="http://schemas.openxmlformats.org/officeDocument/2006/relationships/notesMaster" Target="../notesMasters/notesMaster1.xml"/></Relationships>
</file>

<file path=ppt/notesSlides/_rels/notesSlide906.xml.rels><?xml version="1.0" encoding="UTF-8" standalone="yes"?>
<Relationships xmlns="http://schemas.openxmlformats.org/package/2006/relationships"><Relationship Id="rId2" Type="http://schemas.openxmlformats.org/officeDocument/2006/relationships/slide" Target="../slides/slide906.xml"/><Relationship Id="rId1" Type="http://schemas.openxmlformats.org/officeDocument/2006/relationships/notesMaster" Target="../notesMasters/notesMaster1.xml"/></Relationships>
</file>

<file path=ppt/notesSlides/_rels/notesSlide907.xml.rels><?xml version="1.0" encoding="UTF-8" standalone="yes"?>
<Relationships xmlns="http://schemas.openxmlformats.org/package/2006/relationships"><Relationship Id="rId2" Type="http://schemas.openxmlformats.org/officeDocument/2006/relationships/slide" Target="../slides/slide907.xml"/><Relationship Id="rId1" Type="http://schemas.openxmlformats.org/officeDocument/2006/relationships/notesMaster" Target="../notesMasters/notesMaster1.xml"/></Relationships>
</file>

<file path=ppt/notesSlides/_rels/notesSlide908.xml.rels><?xml version="1.0" encoding="UTF-8" standalone="yes"?>
<Relationships xmlns="http://schemas.openxmlformats.org/package/2006/relationships"><Relationship Id="rId2" Type="http://schemas.openxmlformats.org/officeDocument/2006/relationships/slide" Target="../slides/slide908.xml"/><Relationship Id="rId1" Type="http://schemas.openxmlformats.org/officeDocument/2006/relationships/notesMaster" Target="../notesMasters/notesMaster1.xml"/></Relationships>
</file>

<file path=ppt/notesSlides/_rels/notesSlide909.xml.rels><?xml version="1.0" encoding="UTF-8" standalone="yes"?>
<Relationships xmlns="http://schemas.openxmlformats.org/package/2006/relationships"><Relationship Id="rId2" Type="http://schemas.openxmlformats.org/officeDocument/2006/relationships/slide" Target="../slides/slide9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0.xml.rels><?xml version="1.0" encoding="UTF-8" standalone="yes"?>
<Relationships xmlns="http://schemas.openxmlformats.org/package/2006/relationships"><Relationship Id="rId2" Type="http://schemas.openxmlformats.org/officeDocument/2006/relationships/slide" Target="../slides/slide910.xml"/><Relationship Id="rId1" Type="http://schemas.openxmlformats.org/officeDocument/2006/relationships/notesMaster" Target="../notesMasters/notesMaster1.xml"/></Relationships>
</file>

<file path=ppt/notesSlides/_rels/notesSlide911.xml.rels><?xml version="1.0" encoding="UTF-8" standalone="yes"?>
<Relationships xmlns="http://schemas.openxmlformats.org/package/2006/relationships"><Relationship Id="rId2" Type="http://schemas.openxmlformats.org/officeDocument/2006/relationships/slide" Target="../slides/slide911.xml"/><Relationship Id="rId1" Type="http://schemas.openxmlformats.org/officeDocument/2006/relationships/notesMaster" Target="../notesMasters/notesMaster1.xml"/></Relationships>
</file>

<file path=ppt/notesSlides/_rels/notesSlide912.xml.rels><?xml version="1.0" encoding="UTF-8" standalone="yes"?>
<Relationships xmlns="http://schemas.openxmlformats.org/package/2006/relationships"><Relationship Id="rId2" Type="http://schemas.openxmlformats.org/officeDocument/2006/relationships/slide" Target="../slides/slide912.xml"/><Relationship Id="rId1" Type="http://schemas.openxmlformats.org/officeDocument/2006/relationships/notesMaster" Target="../notesMasters/notesMaster1.xml"/></Relationships>
</file>

<file path=ppt/notesSlides/_rels/notesSlide913.xml.rels><?xml version="1.0" encoding="UTF-8" standalone="yes"?>
<Relationships xmlns="http://schemas.openxmlformats.org/package/2006/relationships"><Relationship Id="rId2" Type="http://schemas.openxmlformats.org/officeDocument/2006/relationships/slide" Target="../slides/slide913.xml"/><Relationship Id="rId1" Type="http://schemas.openxmlformats.org/officeDocument/2006/relationships/notesMaster" Target="../notesMasters/notesMaster1.xml"/></Relationships>
</file>

<file path=ppt/notesSlides/_rels/notesSlide914.xml.rels><?xml version="1.0" encoding="UTF-8" standalone="yes"?>
<Relationships xmlns="http://schemas.openxmlformats.org/package/2006/relationships"><Relationship Id="rId2" Type="http://schemas.openxmlformats.org/officeDocument/2006/relationships/slide" Target="../slides/slide914.xml"/><Relationship Id="rId1" Type="http://schemas.openxmlformats.org/officeDocument/2006/relationships/notesMaster" Target="../notesMasters/notesMaster1.xml"/></Relationships>
</file>

<file path=ppt/notesSlides/_rels/notesSlide915.xml.rels><?xml version="1.0" encoding="UTF-8" standalone="yes"?>
<Relationships xmlns="http://schemas.openxmlformats.org/package/2006/relationships"><Relationship Id="rId2" Type="http://schemas.openxmlformats.org/officeDocument/2006/relationships/slide" Target="../slides/slide915.xml"/><Relationship Id="rId1" Type="http://schemas.openxmlformats.org/officeDocument/2006/relationships/notesMaster" Target="../notesMasters/notesMaster1.xml"/></Relationships>
</file>

<file path=ppt/notesSlides/_rels/notesSlide916.xml.rels><?xml version="1.0" encoding="UTF-8" standalone="yes"?>
<Relationships xmlns="http://schemas.openxmlformats.org/package/2006/relationships"><Relationship Id="rId2" Type="http://schemas.openxmlformats.org/officeDocument/2006/relationships/slide" Target="../slides/slide916.xml"/><Relationship Id="rId1" Type="http://schemas.openxmlformats.org/officeDocument/2006/relationships/notesMaster" Target="../notesMasters/notesMaster1.xml"/></Relationships>
</file>

<file path=ppt/notesSlides/_rels/notesSlide917.xml.rels><?xml version="1.0" encoding="UTF-8" standalone="yes"?>
<Relationships xmlns="http://schemas.openxmlformats.org/package/2006/relationships"><Relationship Id="rId2" Type="http://schemas.openxmlformats.org/officeDocument/2006/relationships/slide" Target="../slides/slide917.xml"/><Relationship Id="rId1" Type="http://schemas.openxmlformats.org/officeDocument/2006/relationships/notesMaster" Target="../notesMasters/notesMaster1.xml"/></Relationships>
</file>

<file path=ppt/notesSlides/_rels/notesSlide918.xml.rels><?xml version="1.0" encoding="UTF-8" standalone="yes"?>
<Relationships xmlns="http://schemas.openxmlformats.org/package/2006/relationships"><Relationship Id="rId2" Type="http://schemas.openxmlformats.org/officeDocument/2006/relationships/slide" Target="../slides/slide918.xml"/><Relationship Id="rId1" Type="http://schemas.openxmlformats.org/officeDocument/2006/relationships/notesMaster" Target="../notesMasters/notesMaster1.xml"/></Relationships>
</file>

<file path=ppt/notesSlides/_rels/notesSlide919.xml.rels><?xml version="1.0" encoding="UTF-8" standalone="yes"?>
<Relationships xmlns="http://schemas.openxmlformats.org/package/2006/relationships"><Relationship Id="rId2" Type="http://schemas.openxmlformats.org/officeDocument/2006/relationships/slide" Target="../slides/slide9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0.xml.rels><?xml version="1.0" encoding="UTF-8" standalone="yes"?>
<Relationships xmlns="http://schemas.openxmlformats.org/package/2006/relationships"><Relationship Id="rId2" Type="http://schemas.openxmlformats.org/officeDocument/2006/relationships/slide" Target="../slides/slide920.xml"/><Relationship Id="rId1" Type="http://schemas.openxmlformats.org/officeDocument/2006/relationships/notesMaster" Target="../notesMasters/notesMaster1.xml"/></Relationships>
</file>

<file path=ppt/notesSlides/_rels/notesSlide921.xml.rels><?xml version="1.0" encoding="UTF-8" standalone="yes"?>
<Relationships xmlns="http://schemas.openxmlformats.org/package/2006/relationships"><Relationship Id="rId2" Type="http://schemas.openxmlformats.org/officeDocument/2006/relationships/slide" Target="../slides/slide921.xml"/><Relationship Id="rId1" Type="http://schemas.openxmlformats.org/officeDocument/2006/relationships/notesMaster" Target="../notesMasters/notesMaster1.xml"/></Relationships>
</file>

<file path=ppt/notesSlides/_rels/notesSlide922.xml.rels><?xml version="1.0" encoding="UTF-8" standalone="yes"?>
<Relationships xmlns="http://schemas.openxmlformats.org/package/2006/relationships"><Relationship Id="rId2" Type="http://schemas.openxmlformats.org/officeDocument/2006/relationships/slide" Target="../slides/slide922.xml"/><Relationship Id="rId1" Type="http://schemas.openxmlformats.org/officeDocument/2006/relationships/notesMaster" Target="../notesMasters/notesMaster1.xml"/></Relationships>
</file>

<file path=ppt/notesSlides/_rels/notesSlide923.xml.rels><?xml version="1.0" encoding="UTF-8" standalone="yes"?>
<Relationships xmlns="http://schemas.openxmlformats.org/package/2006/relationships"><Relationship Id="rId2" Type="http://schemas.openxmlformats.org/officeDocument/2006/relationships/slide" Target="../slides/slide923.xml"/><Relationship Id="rId1" Type="http://schemas.openxmlformats.org/officeDocument/2006/relationships/notesMaster" Target="../notesMasters/notesMaster1.xml"/></Relationships>
</file>

<file path=ppt/notesSlides/_rels/notesSlide924.xml.rels><?xml version="1.0" encoding="UTF-8" standalone="yes"?>
<Relationships xmlns="http://schemas.openxmlformats.org/package/2006/relationships"><Relationship Id="rId2" Type="http://schemas.openxmlformats.org/officeDocument/2006/relationships/slide" Target="../slides/slide924.xml"/><Relationship Id="rId1" Type="http://schemas.openxmlformats.org/officeDocument/2006/relationships/notesMaster" Target="../notesMasters/notesMaster1.xml"/></Relationships>
</file>

<file path=ppt/notesSlides/_rels/notesSlide925.xml.rels><?xml version="1.0" encoding="UTF-8" standalone="yes"?>
<Relationships xmlns="http://schemas.openxmlformats.org/package/2006/relationships"><Relationship Id="rId2" Type="http://schemas.openxmlformats.org/officeDocument/2006/relationships/slide" Target="../slides/slide925.xml"/><Relationship Id="rId1" Type="http://schemas.openxmlformats.org/officeDocument/2006/relationships/notesMaster" Target="../notesMasters/notesMaster1.xml"/></Relationships>
</file>

<file path=ppt/notesSlides/_rels/notesSlide926.xml.rels><?xml version="1.0" encoding="UTF-8" standalone="yes"?>
<Relationships xmlns="http://schemas.openxmlformats.org/package/2006/relationships"><Relationship Id="rId2" Type="http://schemas.openxmlformats.org/officeDocument/2006/relationships/slide" Target="../slides/slide926.xml"/><Relationship Id="rId1" Type="http://schemas.openxmlformats.org/officeDocument/2006/relationships/notesMaster" Target="../notesMasters/notesMaster1.xml"/></Relationships>
</file>

<file path=ppt/notesSlides/_rels/notesSlide927.xml.rels><?xml version="1.0" encoding="UTF-8" standalone="yes"?>
<Relationships xmlns="http://schemas.openxmlformats.org/package/2006/relationships"><Relationship Id="rId2" Type="http://schemas.openxmlformats.org/officeDocument/2006/relationships/slide" Target="../slides/slide927.xml"/><Relationship Id="rId1" Type="http://schemas.openxmlformats.org/officeDocument/2006/relationships/notesMaster" Target="../notesMasters/notesMaster1.xml"/></Relationships>
</file>

<file path=ppt/notesSlides/_rels/notesSlide928.xml.rels><?xml version="1.0" encoding="UTF-8" standalone="yes"?>
<Relationships xmlns="http://schemas.openxmlformats.org/package/2006/relationships"><Relationship Id="rId2" Type="http://schemas.openxmlformats.org/officeDocument/2006/relationships/slide" Target="../slides/slide928.xml"/><Relationship Id="rId1" Type="http://schemas.openxmlformats.org/officeDocument/2006/relationships/notesMaster" Target="../notesMasters/notesMaster1.xml"/></Relationships>
</file>

<file path=ppt/notesSlides/_rels/notesSlide929.xml.rels><?xml version="1.0" encoding="UTF-8" standalone="yes"?>
<Relationships xmlns="http://schemas.openxmlformats.org/package/2006/relationships"><Relationship Id="rId2" Type="http://schemas.openxmlformats.org/officeDocument/2006/relationships/slide" Target="../slides/slide9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0.xml.rels><?xml version="1.0" encoding="UTF-8" standalone="yes"?>
<Relationships xmlns="http://schemas.openxmlformats.org/package/2006/relationships"><Relationship Id="rId2" Type="http://schemas.openxmlformats.org/officeDocument/2006/relationships/slide" Target="../slides/slide930.xml"/><Relationship Id="rId1" Type="http://schemas.openxmlformats.org/officeDocument/2006/relationships/notesMaster" Target="../notesMasters/notesMaster1.xml"/></Relationships>
</file>

<file path=ppt/notesSlides/_rels/notesSlide931.xml.rels><?xml version="1.0" encoding="UTF-8" standalone="yes"?>
<Relationships xmlns="http://schemas.openxmlformats.org/package/2006/relationships"><Relationship Id="rId2" Type="http://schemas.openxmlformats.org/officeDocument/2006/relationships/slide" Target="../slides/slide931.xml"/><Relationship Id="rId1" Type="http://schemas.openxmlformats.org/officeDocument/2006/relationships/notesMaster" Target="../notesMasters/notesMaster1.xml"/></Relationships>
</file>

<file path=ppt/notesSlides/_rels/notesSlide932.xml.rels><?xml version="1.0" encoding="UTF-8" standalone="yes"?>
<Relationships xmlns="http://schemas.openxmlformats.org/package/2006/relationships"><Relationship Id="rId2" Type="http://schemas.openxmlformats.org/officeDocument/2006/relationships/slide" Target="../slides/slide932.xml"/><Relationship Id="rId1" Type="http://schemas.openxmlformats.org/officeDocument/2006/relationships/notesMaster" Target="../notesMasters/notesMaster1.xml"/></Relationships>
</file>

<file path=ppt/notesSlides/_rels/notesSlide933.xml.rels><?xml version="1.0" encoding="UTF-8" standalone="yes"?>
<Relationships xmlns="http://schemas.openxmlformats.org/package/2006/relationships"><Relationship Id="rId2" Type="http://schemas.openxmlformats.org/officeDocument/2006/relationships/slide" Target="../slides/slide933.xml"/><Relationship Id="rId1" Type="http://schemas.openxmlformats.org/officeDocument/2006/relationships/notesMaster" Target="../notesMasters/notesMaster1.xml"/></Relationships>
</file>

<file path=ppt/notesSlides/_rels/notesSlide934.xml.rels><?xml version="1.0" encoding="UTF-8" standalone="yes"?>
<Relationships xmlns="http://schemas.openxmlformats.org/package/2006/relationships"><Relationship Id="rId2" Type="http://schemas.openxmlformats.org/officeDocument/2006/relationships/slide" Target="../slides/slide934.xml"/><Relationship Id="rId1" Type="http://schemas.openxmlformats.org/officeDocument/2006/relationships/notesMaster" Target="../notesMasters/notesMaster1.xml"/></Relationships>
</file>

<file path=ppt/notesSlides/_rels/notesSlide935.xml.rels><?xml version="1.0" encoding="UTF-8" standalone="yes"?>
<Relationships xmlns="http://schemas.openxmlformats.org/package/2006/relationships"><Relationship Id="rId2" Type="http://schemas.openxmlformats.org/officeDocument/2006/relationships/slide" Target="../slides/slide935.xml"/><Relationship Id="rId1" Type="http://schemas.openxmlformats.org/officeDocument/2006/relationships/notesMaster" Target="../notesMasters/notesMaster1.xml"/></Relationships>
</file>

<file path=ppt/notesSlides/_rels/notesSlide936.xml.rels><?xml version="1.0" encoding="UTF-8" standalone="yes"?>
<Relationships xmlns="http://schemas.openxmlformats.org/package/2006/relationships"><Relationship Id="rId2" Type="http://schemas.openxmlformats.org/officeDocument/2006/relationships/slide" Target="../slides/slide936.xml"/><Relationship Id="rId1" Type="http://schemas.openxmlformats.org/officeDocument/2006/relationships/notesMaster" Target="../notesMasters/notesMaster1.xml"/></Relationships>
</file>

<file path=ppt/notesSlides/_rels/notesSlide937.xml.rels><?xml version="1.0" encoding="UTF-8" standalone="yes"?>
<Relationships xmlns="http://schemas.openxmlformats.org/package/2006/relationships"><Relationship Id="rId2" Type="http://schemas.openxmlformats.org/officeDocument/2006/relationships/slide" Target="../slides/slide937.xml"/><Relationship Id="rId1" Type="http://schemas.openxmlformats.org/officeDocument/2006/relationships/notesMaster" Target="../notesMasters/notesMaster1.xml"/></Relationships>
</file>

<file path=ppt/notesSlides/_rels/notesSlide938.xml.rels><?xml version="1.0" encoding="UTF-8" standalone="yes"?>
<Relationships xmlns="http://schemas.openxmlformats.org/package/2006/relationships"><Relationship Id="rId2" Type="http://schemas.openxmlformats.org/officeDocument/2006/relationships/slide" Target="../slides/slide938.xml"/><Relationship Id="rId1" Type="http://schemas.openxmlformats.org/officeDocument/2006/relationships/notesMaster" Target="../notesMasters/notesMaster1.xml"/></Relationships>
</file>

<file path=ppt/notesSlides/_rels/notesSlide939.xml.rels><?xml version="1.0" encoding="UTF-8" standalone="yes"?>
<Relationships xmlns="http://schemas.openxmlformats.org/package/2006/relationships"><Relationship Id="rId2" Type="http://schemas.openxmlformats.org/officeDocument/2006/relationships/slide" Target="../slides/slide93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0.xml.rels><?xml version="1.0" encoding="UTF-8" standalone="yes"?>
<Relationships xmlns="http://schemas.openxmlformats.org/package/2006/relationships"><Relationship Id="rId2" Type="http://schemas.openxmlformats.org/officeDocument/2006/relationships/slide" Target="../slides/slide940.xml"/><Relationship Id="rId1" Type="http://schemas.openxmlformats.org/officeDocument/2006/relationships/notesMaster" Target="../notesMasters/notesMaster1.xml"/></Relationships>
</file>

<file path=ppt/notesSlides/_rels/notesSlide941.xml.rels><?xml version="1.0" encoding="UTF-8" standalone="yes"?>
<Relationships xmlns="http://schemas.openxmlformats.org/package/2006/relationships"><Relationship Id="rId2" Type="http://schemas.openxmlformats.org/officeDocument/2006/relationships/slide" Target="../slides/slide941.xml"/><Relationship Id="rId1" Type="http://schemas.openxmlformats.org/officeDocument/2006/relationships/notesMaster" Target="../notesMasters/notesMaster1.xml"/></Relationships>
</file>

<file path=ppt/notesSlides/_rels/notesSlide942.xml.rels><?xml version="1.0" encoding="UTF-8" standalone="yes"?>
<Relationships xmlns="http://schemas.openxmlformats.org/package/2006/relationships"><Relationship Id="rId2" Type="http://schemas.openxmlformats.org/officeDocument/2006/relationships/slide" Target="../slides/slide942.xml"/><Relationship Id="rId1" Type="http://schemas.openxmlformats.org/officeDocument/2006/relationships/notesMaster" Target="../notesMasters/notesMaster1.xml"/></Relationships>
</file>

<file path=ppt/notesSlides/_rels/notesSlide943.xml.rels><?xml version="1.0" encoding="UTF-8" standalone="yes"?>
<Relationships xmlns="http://schemas.openxmlformats.org/package/2006/relationships"><Relationship Id="rId2" Type="http://schemas.openxmlformats.org/officeDocument/2006/relationships/slide" Target="../slides/slide943.xml"/><Relationship Id="rId1" Type="http://schemas.openxmlformats.org/officeDocument/2006/relationships/notesMaster" Target="../notesMasters/notesMaster1.xml"/></Relationships>
</file>

<file path=ppt/notesSlides/_rels/notesSlide944.xml.rels><?xml version="1.0" encoding="UTF-8" standalone="yes"?>
<Relationships xmlns="http://schemas.openxmlformats.org/package/2006/relationships"><Relationship Id="rId2" Type="http://schemas.openxmlformats.org/officeDocument/2006/relationships/slide" Target="../slides/slide944.xml"/><Relationship Id="rId1" Type="http://schemas.openxmlformats.org/officeDocument/2006/relationships/notesMaster" Target="../notesMasters/notesMaster1.xml"/></Relationships>
</file>

<file path=ppt/notesSlides/_rels/notesSlide945.xml.rels><?xml version="1.0" encoding="UTF-8" standalone="yes"?>
<Relationships xmlns="http://schemas.openxmlformats.org/package/2006/relationships"><Relationship Id="rId2" Type="http://schemas.openxmlformats.org/officeDocument/2006/relationships/slide" Target="../slides/slide945.xml"/><Relationship Id="rId1" Type="http://schemas.openxmlformats.org/officeDocument/2006/relationships/notesMaster" Target="../notesMasters/notesMaster1.xml"/></Relationships>
</file>

<file path=ppt/notesSlides/_rels/notesSlide946.xml.rels><?xml version="1.0" encoding="UTF-8" standalone="yes"?>
<Relationships xmlns="http://schemas.openxmlformats.org/package/2006/relationships"><Relationship Id="rId2" Type="http://schemas.openxmlformats.org/officeDocument/2006/relationships/slide" Target="../slides/slide946.xml"/><Relationship Id="rId1" Type="http://schemas.openxmlformats.org/officeDocument/2006/relationships/notesMaster" Target="../notesMasters/notesMaster1.xml"/></Relationships>
</file>

<file path=ppt/notesSlides/_rels/notesSlide947.xml.rels><?xml version="1.0" encoding="UTF-8" standalone="yes"?>
<Relationships xmlns="http://schemas.openxmlformats.org/package/2006/relationships"><Relationship Id="rId2" Type="http://schemas.openxmlformats.org/officeDocument/2006/relationships/slide" Target="../slides/slide947.xml"/><Relationship Id="rId1" Type="http://schemas.openxmlformats.org/officeDocument/2006/relationships/notesMaster" Target="../notesMasters/notesMaster1.xml"/></Relationships>
</file>

<file path=ppt/notesSlides/_rels/notesSlide948.xml.rels><?xml version="1.0" encoding="UTF-8" standalone="yes"?>
<Relationships xmlns="http://schemas.openxmlformats.org/package/2006/relationships"><Relationship Id="rId2" Type="http://schemas.openxmlformats.org/officeDocument/2006/relationships/slide" Target="../slides/slide948.xml"/><Relationship Id="rId1" Type="http://schemas.openxmlformats.org/officeDocument/2006/relationships/notesMaster" Target="../notesMasters/notesMaster1.xml"/></Relationships>
</file>

<file path=ppt/notesSlides/_rels/notesSlide949.xml.rels><?xml version="1.0" encoding="UTF-8" standalone="yes"?>
<Relationships xmlns="http://schemas.openxmlformats.org/package/2006/relationships"><Relationship Id="rId2" Type="http://schemas.openxmlformats.org/officeDocument/2006/relationships/slide" Target="../slides/slide94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0.xml.rels><?xml version="1.0" encoding="UTF-8" standalone="yes"?>
<Relationships xmlns="http://schemas.openxmlformats.org/package/2006/relationships"><Relationship Id="rId2" Type="http://schemas.openxmlformats.org/officeDocument/2006/relationships/slide" Target="../slides/slide950.xml"/><Relationship Id="rId1" Type="http://schemas.openxmlformats.org/officeDocument/2006/relationships/notesMaster" Target="../notesMasters/notesMaster1.xml"/></Relationships>
</file>

<file path=ppt/notesSlides/_rels/notesSlide951.xml.rels><?xml version="1.0" encoding="UTF-8" standalone="yes"?>
<Relationships xmlns="http://schemas.openxmlformats.org/package/2006/relationships"><Relationship Id="rId2" Type="http://schemas.openxmlformats.org/officeDocument/2006/relationships/slide" Target="../slides/slide951.xml"/><Relationship Id="rId1" Type="http://schemas.openxmlformats.org/officeDocument/2006/relationships/notesMaster" Target="../notesMasters/notesMaster1.xml"/></Relationships>
</file>

<file path=ppt/notesSlides/_rels/notesSlide952.xml.rels><?xml version="1.0" encoding="UTF-8" standalone="yes"?>
<Relationships xmlns="http://schemas.openxmlformats.org/package/2006/relationships"><Relationship Id="rId2" Type="http://schemas.openxmlformats.org/officeDocument/2006/relationships/slide" Target="../slides/slide952.xml"/><Relationship Id="rId1" Type="http://schemas.openxmlformats.org/officeDocument/2006/relationships/notesMaster" Target="../notesMasters/notesMaster1.xml"/></Relationships>
</file>

<file path=ppt/notesSlides/_rels/notesSlide953.xml.rels><?xml version="1.0" encoding="UTF-8" standalone="yes"?>
<Relationships xmlns="http://schemas.openxmlformats.org/package/2006/relationships"><Relationship Id="rId2" Type="http://schemas.openxmlformats.org/officeDocument/2006/relationships/slide" Target="../slides/slide953.xml"/><Relationship Id="rId1" Type="http://schemas.openxmlformats.org/officeDocument/2006/relationships/notesMaster" Target="../notesMasters/notesMaster1.xml"/></Relationships>
</file>

<file path=ppt/notesSlides/_rels/notesSlide954.xml.rels><?xml version="1.0" encoding="UTF-8" standalone="yes"?>
<Relationships xmlns="http://schemas.openxmlformats.org/package/2006/relationships"><Relationship Id="rId2" Type="http://schemas.openxmlformats.org/officeDocument/2006/relationships/slide" Target="../slides/slide954.xml"/><Relationship Id="rId1" Type="http://schemas.openxmlformats.org/officeDocument/2006/relationships/notesMaster" Target="../notesMasters/notesMaster1.xml"/></Relationships>
</file>

<file path=ppt/notesSlides/_rels/notesSlide955.xml.rels><?xml version="1.0" encoding="UTF-8" standalone="yes"?>
<Relationships xmlns="http://schemas.openxmlformats.org/package/2006/relationships"><Relationship Id="rId2" Type="http://schemas.openxmlformats.org/officeDocument/2006/relationships/slide" Target="../slides/slide955.xml"/><Relationship Id="rId1" Type="http://schemas.openxmlformats.org/officeDocument/2006/relationships/notesMaster" Target="../notesMasters/notesMaster1.xml"/></Relationships>
</file>

<file path=ppt/notesSlides/_rels/notesSlide956.xml.rels><?xml version="1.0" encoding="UTF-8" standalone="yes"?>
<Relationships xmlns="http://schemas.openxmlformats.org/package/2006/relationships"><Relationship Id="rId2" Type="http://schemas.openxmlformats.org/officeDocument/2006/relationships/slide" Target="../slides/slide956.xml"/><Relationship Id="rId1" Type="http://schemas.openxmlformats.org/officeDocument/2006/relationships/notesMaster" Target="../notesMasters/notesMaster1.xml"/></Relationships>
</file>

<file path=ppt/notesSlides/_rels/notesSlide957.xml.rels><?xml version="1.0" encoding="UTF-8" standalone="yes"?>
<Relationships xmlns="http://schemas.openxmlformats.org/package/2006/relationships"><Relationship Id="rId2" Type="http://schemas.openxmlformats.org/officeDocument/2006/relationships/slide" Target="../slides/slide957.xml"/><Relationship Id="rId1" Type="http://schemas.openxmlformats.org/officeDocument/2006/relationships/notesMaster" Target="../notesMasters/notesMaster1.xml"/></Relationships>
</file>

<file path=ppt/notesSlides/_rels/notesSlide958.xml.rels><?xml version="1.0" encoding="UTF-8" standalone="yes"?>
<Relationships xmlns="http://schemas.openxmlformats.org/package/2006/relationships"><Relationship Id="rId2" Type="http://schemas.openxmlformats.org/officeDocument/2006/relationships/slide" Target="../slides/slide958.xml"/><Relationship Id="rId1" Type="http://schemas.openxmlformats.org/officeDocument/2006/relationships/notesMaster" Target="../notesMasters/notesMaster1.xml"/></Relationships>
</file>

<file path=ppt/notesSlides/_rels/notesSlide959.xml.rels><?xml version="1.0" encoding="UTF-8" standalone="yes"?>
<Relationships xmlns="http://schemas.openxmlformats.org/package/2006/relationships"><Relationship Id="rId2" Type="http://schemas.openxmlformats.org/officeDocument/2006/relationships/slide" Target="../slides/slide95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0.xml.rels><?xml version="1.0" encoding="UTF-8" standalone="yes"?>
<Relationships xmlns="http://schemas.openxmlformats.org/package/2006/relationships"><Relationship Id="rId2" Type="http://schemas.openxmlformats.org/officeDocument/2006/relationships/slide" Target="../slides/slide960.xml"/><Relationship Id="rId1" Type="http://schemas.openxmlformats.org/officeDocument/2006/relationships/notesMaster" Target="../notesMasters/notesMaster1.xml"/></Relationships>
</file>

<file path=ppt/notesSlides/_rels/notesSlide961.xml.rels><?xml version="1.0" encoding="UTF-8" standalone="yes"?>
<Relationships xmlns="http://schemas.openxmlformats.org/package/2006/relationships"><Relationship Id="rId2" Type="http://schemas.openxmlformats.org/officeDocument/2006/relationships/slide" Target="../slides/slide961.xml"/><Relationship Id="rId1" Type="http://schemas.openxmlformats.org/officeDocument/2006/relationships/notesMaster" Target="../notesMasters/notesMaster1.xml"/></Relationships>
</file>

<file path=ppt/notesSlides/_rels/notesSlide962.xml.rels><?xml version="1.0" encoding="UTF-8" standalone="yes"?>
<Relationships xmlns="http://schemas.openxmlformats.org/package/2006/relationships"><Relationship Id="rId2" Type="http://schemas.openxmlformats.org/officeDocument/2006/relationships/slide" Target="../slides/slide962.xml"/><Relationship Id="rId1" Type="http://schemas.openxmlformats.org/officeDocument/2006/relationships/notesMaster" Target="../notesMasters/notesMaster1.xml"/></Relationships>
</file>

<file path=ppt/notesSlides/_rels/notesSlide963.xml.rels><?xml version="1.0" encoding="UTF-8" standalone="yes"?>
<Relationships xmlns="http://schemas.openxmlformats.org/package/2006/relationships"><Relationship Id="rId2" Type="http://schemas.openxmlformats.org/officeDocument/2006/relationships/slide" Target="../slides/slide963.xml"/><Relationship Id="rId1" Type="http://schemas.openxmlformats.org/officeDocument/2006/relationships/notesMaster" Target="../notesMasters/notesMaster1.xml"/></Relationships>
</file>

<file path=ppt/notesSlides/_rels/notesSlide964.xml.rels><?xml version="1.0" encoding="UTF-8" standalone="yes"?>
<Relationships xmlns="http://schemas.openxmlformats.org/package/2006/relationships"><Relationship Id="rId2" Type="http://schemas.openxmlformats.org/officeDocument/2006/relationships/slide" Target="../slides/slide964.xml"/><Relationship Id="rId1" Type="http://schemas.openxmlformats.org/officeDocument/2006/relationships/notesMaster" Target="../notesMasters/notesMaster1.xml"/></Relationships>
</file>

<file path=ppt/notesSlides/_rels/notesSlide965.xml.rels><?xml version="1.0" encoding="UTF-8" standalone="yes"?>
<Relationships xmlns="http://schemas.openxmlformats.org/package/2006/relationships"><Relationship Id="rId2" Type="http://schemas.openxmlformats.org/officeDocument/2006/relationships/slide" Target="../slides/slide965.xml"/><Relationship Id="rId1" Type="http://schemas.openxmlformats.org/officeDocument/2006/relationships/notesMaster" Target="../notesMasters/notesMaster1.xml"/></Relationships>
</file>

<file path=ppt/notesSlides/_rels/notesSlide966.xml.rels><?xml version="1.0" encoding="UTF-8" standalone="yes"?>
<Relationships xmlns="http://schemas.openxmlformats.org/package/2006/relationships"><Relationship Id="rId2" Type="http://schemas.openxmlformats.org/officeDocument/2006/relationships/slide" Target="../slides/slide966.xml"/><Relationship Id="rId1" Type="http://schemas.openxmlformats.org/officeDocument/2006/relationships/notesMaster" Target="../notesMasters/notesMaster1.xml"/></Relationships>
</file>

<file path=ppt/notesSlides/_rels/notesSlide967.xml.rels><?xml version="1.0" encoding="UTF-8" standalone="yes"?>
<Relationships xmlns="http://schemas.openxmlformats.org/package/2006/relationships"><Relationship Id="rId2" Type="http://schemas.openxmlformats.org/officeDocument/2006/relationships/slide" Target="../slides/slide967.xml"/><Relationship Id="rId1" Type="http://schemas.openxmlformats.org/officeDocument/2006/relationships/notesMaster" Target="../notesMasters/notesMaster1.xml"/></Relationships>
</file>

<file path=ppt/notesSlides/_rels/notesSlide968.xml.rels><?xml version="1.0" encoding="UTF-8" standalone="yes"?>
<Relationships xmlns="http://schemas.openxmlformats.org/package/2006/relationships"><Relationship Id="rId2" Type="http://schemas.openxmlformats.org/officeDocument/2006/relationships/slide" Target="../slides/slide968.xml"/><Relationship Id="rId1" Type="http://schemas.openxmlformats.org/officeDocument/2006/relationships/notesMaster" Target="../notesMasters/notesMaster1.xml"/></Relationships>
</file>

<file path=ppt/notesSlides/_rels/notesSlide969.xml.rels><?xml version="1.0" encoding="UTF-8" standalone="yes"?>
<Relationships xmlns="http://schemas.openxmlformats.org/package/2006/relationships"><Relationship Id="rId2" Type="http://schemas.openxmlformats.org/officeDocument/2006/relationships/slide" Target="../slides/slide96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0.xml.rels><?xml version="1.0" encoding="UTF-8" standalone="yes"?>
<Relationships xmlns="http://schemas.openxmlformats.org/package/2006/relationships"><Relationship Id="rId2" Type="http://schemas.openxmlformats.org/officeDocument/2006/relationships/slide" Target="../slides/slide970.xml"/><Relationship Id="rId1" Type="http://schemas.openxmlformats.org/officeDocument/2006/relationships/notesMaster" Target="../notesMasters/notesMaster1.xml"/></Relationships>
</file>

<file path=ppt/notesSlides/_rels/notesSlide971.xml.rels><?xml version="1.0" encoding="UTF-8" standalone="yes"?>
<Relationships xmlns="http://schemas.openxmlformats.org/package/2006/relationships"><Relationship Id="rId2" Type="http://schemas.openxmlformats.org/officeDocument/2006/relationships/slide" Target="../slides/slide971.xml"/><Relationship Id="rId1" Type="http://schemas.openxmlformats.org/officeDocument/2006/relationships/notesMaster" Target="../notesMasters/notesMaster1.xml"/></Relationships>
</file>

<file path=ppt/notesSlides/_rels/notesSlide972.xml.rels><?xml version="1.0" encoding="UTF-8" standalone="yes"?>
<Relationships xmlns="http://schemas.openxmlformats.org/package/2006/relationships"><Relationship Id="rId2" Type="http://schemas.openxmlformats.org/officeDocument/2006/relationships/slide" Target="../slides/slide972.xml"/><Relationship Id="rId1" Type="http://schemas.openxmlformats.org/officeDocument/2006/relationships/notesMaster" Target="../notesMasters/notesMaster1.xml"/></Relationships>
</file>

<file path=ppt/notesSlides/_rels/notesSlide973.xml.rels><?xml version="1.0" encoding="UTF-8" standalone="yes"?>
<Relationships xmlns="http://schemas.openxmlformats.org/package/2006/relationships"><Relationship Id="rId2" Type="http://schemas.openxmlformats.org/officeDocument/2006/relationships/slide" Target="../slides/slide973.xml"/><Relationship Id="rId1" Type="http://schemas.openxmlformats.org/officeDocument/2006/relationships/notesMaster" Target="../notesMasters/notesMaster1.xml"/></Relationships>
</file>

<file path=ppt/notesSlides/_rels/notesSlide974.xml.rels><?xml version="1.0" encoding="UTF-8" standalone="yes"?>
<Relationships xmlns="http://schemas.openxmlformats.org/package/2006/relationships"><Relationship Id="rId2" Type="http://schemas.openxmlformats.org/officeDocument/2006/relationships/slide" Target="../slides/slide974.xml"/><Relationship Id="rId1" Type="http://schemas.openxmlformats.org/officeDocument/2006/relationships/notesMaster" Target="../notesMasters/notesMaster1.xml"/></Relationships>
</file>

<file path=ppt/notesSlides/_rels/notesSlide975.xml.rels><?xml version="1.0" encoding="UTF-8" standalone="yes"?>
<Relationships xmlns="http://schemas.openxmlformats.org/package/2006/relationships"><Relationship Id="rId2" Type="http://schemas.openxmlformats.org/officeDocument/2006/relationships/slide" Target="../slides/slide975.xml"/><Relationship Id="rId1" Type="http://schemas.openxmlformats.org/officeDocument/2006/relationships/notesMaster" Target="../notesMasters/notesMaster1.xml"/></Relationships>
</file>

<file path=ppt/notesSlides/_rels/notesSlide976.xml.rels><?xml version="1.0" encoding="UTF-8" standalone="yes"?>
<Relationships xmlns="http://schemas.openxmlformats.org/package/2006/relationships"><Relationship Id="rId2" Type="http://schemas.openxmlformats.org/officeDocument/2006/relationships/slide" Target="../slides/slide976.xml"/><Relationship Id="rId1" Type="http://schemas.openxmlformats.org/officeDocument/2006/relationships/notesMaster" Target="../notesMasters/notesMaster1.xml"/></Relationships>
</file>

<file path=ppt/notesSlides/_rels/notesSlide977.xml.rels><?xml version="1.0" encoding="UTF-8" standalone="yes"?>
<Relationships xmlns="http://schemas.openxmlformats.org/package/2006/relationships"><Relationship Id="rId2" Type="http://schemas.openxmlformats.org/officeDocument/2006/relationships/slide" Target="../slides/slide977.xml"/><Relationship Id="rId1" Type="http://schemas.openxmlformats.org/officeDocument/2006/relationships/notesMaster" Target="../notesMasters/notesMaster1.xml"/></Relationships>
</file>

<file path=ppt/notesSlides/_rels/notesSlide978.xml.rels><?xml version="1.0" encoding="UTF-8" standalone="yes"?>
<Relationships xmlns="http://schemas.openxmlformats.org/package/2006/relationships"><Relationship Id="rId2" Type="http://schemas.openxmlformats.org/officeDocument/2006/relationships/slide" Target="../slides/slide978.xml"/><Relationship Id="rId1" Type="http://schemas.openxmlformats.org/officeDocument/2006/relationships/notesMaster" Target="../notesMasters/notesMaster1.xml"/></Relationships>
</file>

<file path=ppt/notesSlides/_rels/notesSlide979.xml.rels><?xml version="1.0" encoding="UTF-8" standalone="yes"?>
<Relationships xmlns="http://schemas.openxmlformats.org/package/2006/relationships"><Relationship Id="rId2" Type="http://schemas.openxmlformats.org/officeDocument/2006/relationships/slide" Target="../slides/slide97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0.xml.rels><?xml version="1.0" encoding="UTF-8" standalone="yes"?>
<Relationships xmlns="http://schemas.openxmlformats.org/package/2006/relationships"><Relationship Id="rId2" Type="http://schemas.openxmlformats.org/officeDocument/2006/relationships/slide" Target="../slides/slide980.xml"/><Relationship Id="rId1" Type="http://schemas.openxmlformats.org/officeDocument/2006/relationships/notesMaster" Target="../notesMasters/notesMaster1.xml"/></Relationships>
</file>

<file path=ppt/notesSlides/_rels/notesSlide981.xml.rels><?xml version="1.0" encoding="UTF-8" standalone="yes"?>
<Relationships xmlns="http://schemas.openxmlformats.org/package/2006/relationships"><Relationship Id="rId2" Type="http://schemas.openxmlformats.org/officeDocument/2006/relationships/slide" Target="../slides/slide981.xml"/><Relationship Id="rId1" Type="http://schemas.openxmlformats.org/officeDocument/2006/relationships/notesMaster" Target="../notesMasters/notesMaster1.xml"/></Relationships>
</file>

<file path=ppt/notesSlides/_rels/notesSlide982.xml.rels><?xml version="1.0" encoding="UTF-8" standalone="yes"?>
<Relationships xmlns="http://schemas.openxmlformats.org/package/2006/relationships"><Relationship Id="rId2" Type="http://schemas.openxmlformats.org/officeDocument/2006/relationships/slide" Target="../slides/slide982.xml"/><Relationship Id="rId1" Type="http://schemas.openxmlformats.org/officeDocument/2006/relationships/notesMaster" Target="../notesMasters/notesMaster1.xml"/></Relationships>
</file>

<file path=ppt/notesSlides/_rels/notesSlide983.xml.rels><?xml version="1.0" encoding="UTF-8" standalone="yes"?>
<Relationships xmlns="http://schemas.openxmlformats.org/package/2006/relationships"><Relationship Id="rId2" Type="http://schemas.openxmlformats.org/officeDocument/2006/relationships/slide" Target="../slides/slide983.xml"/><Relationship Id="rId1" Type="http://schemas.openxmlformats.org/officeDocument/2006/relationships/notesMaster" Target="../notesMasters/notesMaster1.xml"/></Relationships>
</file>

<file path=ppt/notesSlides/_rels/notesSlide984.xml.rels><?xml version="1.0" encoding="UTF-8" standalone="yes"?>
<Relationships xmlns="http://schemas.openxmlformats.org/package/2006/relationships"><Relationship Id="rId2" Type="http://schemas.openxmlformats.org/officeDocument/2006/relationships/slide" Target="../slides/slide984.xml"/><Relationship Id="rId1" Type="http://schemas.openxmlformats.org/officeDocument/2006/relationships/notesMaster" Target="../notesMasters/notesMaster1.xml"/></Relationships>
</file>

<file path=ppt/notesSlides/_rels/notesSlide985.xml.rels><?xml version="1.0" encoding="UTF-8" standalone="yes"?>
<Relationships xmlns="http://schemas.openxmlformats.org/package/2006/relationships"><Relationship Id="rId2" Type="http://schemas.openxmlformats.org/officeDocument/2006/relationships/slide" Target="../slides/slide985.xml"/><Relationship Id="rId1" Type="http://schemas.openxmlformats.org/officeDocument/2006/relationships/notesMaster" Target="../notesMasters/notesMaster1.xml"/></Relationships>
</file>

<file path=ppt/notesSlides/_rels/notesSlide986.xml.rels><?xml version="1.0" encoding="UTF-8" standalone="yes"?>
<Relationships xmlns="http://schemas.openxmlformats.org/package/2006/relationships"><Relationship Id="rId2" Type="http://schemas.openxmlformats.org/officeDocument/2006/relationships/slide" Target="../slides/slide986.xml"/><Relationship Id="rId1" Type="http://schemas.openxmlformats.org/officeDocument/2006/relationships/notesMaster" Target="../notesMasters/notesMaster1.xml"/></Relationships>
</file>

<file path=ppt/notesSlides/_rels/notesSlide987.xml.rels><?xml version="1.0" encoding="UTF-8" standalone="yes"?>
<Relationships xmlns="http://schemas.openxmlformats.org/package/2006/relationships"><Relationship Id="rId2" Type="http://schemas.openxmlformats.org/officeDocument/2006/relationships/slide" Target="../slides/slide987.xml"/><Relationship Id="rId1" Type="http://schemas.openxmlformats.org/officeDocument/2006/relationships/notesMaster" Target="../notesMasters/notesMaster1.xml"/></Relationships>
</file>

<file path=ppt/notesSlides/_rels/notesSlide988.xml.rels><?xml version="1.0" encoding="UTF-8" standalone="yes"?>
<Relationships xmlns="http://schemas.openxmlformats.org/package/2006/relationships"><Relationship Id="rId2" Type="http://schemas.openxmlformats.org/officeDocument/2006/relationships/slide" Target="../slides/slide988.xml"/><Relationship Id="rId1" Type="http://schemas.openxmlformats.org/officeDocument/2006/relationships/notesMaster" Target="../notesMasters/notesMaster1.xml"/></Relationships>
</file>

<file path=ppt/notesSlides/_rels/notesSlide989.xml.rels><?xml version="1.0" encoding="UTF-8" standalone="yes"?>
<Relationships xmlns="http://schemas.openxmlformats.org/package/2006/relationships"><Relationship Id="rId2" Type="http://schemas.openxmlformats.org/officeDocument/2006/relationships/slide" Target="../slides/slide98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0.xml.rels><?xml version="1.0" encoding="UTF-8" standalone="yes"?>
<Relationships xmlns="http://schemas.openxmlformats.org/package/2006/relationships"><Relationship Id="rId2" Type="http://schemas.openxmlformats.org/officeDocument/2006/relationships/slide" Target="../slides/slide990.xml"/><Relationship Id="rId1" Type="http://schemas.openxmlformats.org/officeDocument/2006/relationships/notesMaster" Target="../notesMasters/notesMaster1.xml"/></Relationships>
</file>

<file path=ppt/notesSlides/_rels/notesSlide991.xml.rels><?xml version="1.0" encoding="UTF-8" standalone="yes"?>
<Relationships xmlns="http://schemas.openxmlformats.org/package/2006/relationships"><Relationship Id="rId2" Type="http://schemas.openxmlformats.org/officeDocument/2006/relationships/slide" Target="../slides/slide991.xml"/><Relationship Id="rId1" Type="http://schemas.openxmlformats.org/officeDocument/2006/relationships/notesMaster" Target="../notesMasters/notesMaster1.xml"/></Relationships>
</file>

<file path=ppt/notesSlides/_rels/notesSlide992.xml.rels><?xml version="1.0" encoding="UTF-8" standalone="yes"?>
<Relationships xmlns="http://schemas.openxmlformats.org/package/2006/relationships"><Relationship Id="rId2" Type="http://schemas.openxmlformats.org/officeDocument/2006/relationships/slide" Target="../slides/slide992.xml"/><Relationship Id="rId1" Type="http://schemas.openxmlformats.org/officeDocument/2006/relationships/notesMaster" Target="../notesMasters/notesMaster1.xml"/></Relationships>
</file>

<file path=ppt/notesSlides/_rels/notesSlide993.xml.rels><?xml version="1.0" encoding="UTF-8" standalone="yes"?>
<Relationships xmlns="http://schemas.openxmlformats.org/package/2006/relationships"><Relationship Id="rId2" Type="http://schemas.openxmlformats.org/officeDocument/2006/relationships/slide" Target="../slides/slide993.xml"/><Relationship Id="rId1" Type="http://schemas.openxmlformats.org/officeDocument/2006/relationships/notesMaster" Target="../notesMasters/notesMaster1.xml"/></Relationships>
</file>

<file path=ppt/notesSlides/_rels/notesSlide994.xml.rels><?xml version="1.0" encoding="UTF-8" standalone="yes"?>
<Relationships xmlns="http://schemas.openxmlformats.org/package/2006/relationships"><Relationship Id="rId2" Type="http://schemas.openxmlformats.org/officeDocument/2006/relationships/slide" Target="../slides/slide994.xml"/><Relationship Id="rId1" Type="http://schemas.openxmlformats.org/officeDocument/2006/relationships/notesMaster" Target="../notesMasters/notesMaster1.xml"/></Relationships>
</file>

<file path=ppt/notesSlides/_rels/notesSlide995.xml.rels><?xml version="1.0" encoding="UTF-8" standalone="yes"?>
<Relationships xmlns="http://schemas.openxmlformats.org/package/2006/relationships"><Relationship Id="rId2" Type="http://schemas.openxmlformats.org/officeDocument/2006/relationships/slide" Target="../slides/slide995.xml"/><Relationship Id="rId1" Type="http://schemas.openxmlformats.org/officeDocument/2006/relationships/notesMaster" Target="../notesMasters/notesMaster1.xml"/></Relationships>
</file>

<file path=ppt/notesSlides/_rels/notesSlide996.xml.rels><?xml version="1.0" encoding="UTF-8" standalone="yes"?>
<Relationships xmlns="http://schemas.openxmlformats.org/package/2006/relationships"><Relationship Id="rId2" Type="http://schemas.openxmlformats.org/officeDocument/2006/relationships/slide" Target="../slides/slide996.xml"/><Relationship Id="rId1" Type="http://schemas.openxmlformats.org/officeDocument/2006/relationships/notesMaster" Target="../notesMasters/notesMaster1.xml"/></Relationships>
</file>

<file path=ppt/notesSlides/_rels/notesSlide997.xml.rels><?xml version="1.0" encoding="UTF-8" standalone="yes"?>
<Relationships xmlns="http://schemas.openxmlformats.org/package/2006/relationships"><Relationship Id="rId2" Type="http://schemas.openxmlformats.org/officeDocument/2006/relationships/slide" Target="../slides/slide997.xml"/><Relationship Id="rId1" Type="http://schemas.openxmlformats.org/officeDocument/2006/relationships/notesMaster" Target="../notesMasters/notesMaster1.xml"/></Relationships>
</file>

<file path=ppt/notesSlides/_rels/notesSlide998.xml.rels><?xml version="1.0" encoding="UTF-8" standalone="yes"?>
<Relationships xmlns="http://schemas.openxmlformats.org/package/2006/relationships"><Relationship Id="rId2" Type="http://schemas.openxmlformats.org/officeDocument/2006/relationships/slide" Target="../slides/slide998.xml"/><Relationship Id="rId1" Type="http://schemas.openxmlformats.org/officeDocument/2006/relationships/notesMaster" Target="../notesMasters/notesMaster1.xml"/></Relationships>
</file>

<file path=ppt/notesSlides/_rels/notesSlide999.xml.rels><?xml version="1.0" encoding="UTF-8" standalone="yes"?>
<Relationships xmlns="http://schemas.openxmlformats.org/package/2006/relationships"><Relationship Id="rId2" Type="http://schemas.openxmlformats.org/officeDocument/2006/relationships/slide" Target="../slides/slide9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a:t>
            </a:fld>
            <a:endParaRPr lang="pt-BR" dirty="0"/>
          </a:p>
        </p:txBody>
      </p:sp>
    </p:spTree>
    <p:extLst>
      <p:ext uri="{BB962C8B-B14F-4D97-AF65-F5344CB8AC3E}">
        <p14:creationId xmlns:p14="http://schemas.microsoft.com/office/powerpoint/2010/main" val="53512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0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1090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199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299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399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499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599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6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699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7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799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8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899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909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919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929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939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949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959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969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979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989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990</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991</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992</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993</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994</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995</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996</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997</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998</a:t>
            </a:fld>
            <a:endParaRPr lang="pt-BR" dirty="0"/>
          </a:p>
        </p:txBody>
      </p:sp>
    </p:spTree>
    <p:extLst>
      <p:ext uri="{BB962C8B-B14F-4D97-AF65-F5344CB8AC3E}">
        <p14:creationId xmlns:p14="http://schemas.microsoft.com/office/powerpoint/2010/main" val="3296049056"/>
      </p:ext>
    </p:extLst>
  </p:cSld>
  <p:clrMapOvr>
    <a:masterClrMapping/>
  </p:clrMapOvr>
</p:notes>
</file>

<file path=ppt/notesSlides/notesSlide9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7B971BC-D866-43EA-9BB4-B314F7F07F43}" type="slidenum">
              <a:rPr lang="pt-BR" smtClean="0"/>
              <a:pPr/>
              <a:t>999</a:t>
            </a:fld>
            <a:endParaRPr lang="pt-BR" dirty="0"/>
          </a:p>
        </p:txBody>
      </p:sp>
    </p:spTree>
    <p:extLst>
      <p:ext uri="{BB962C8B-B14F-4D97-AF65-F5344CB8AC3E}">
        <p14:creationId xmlns:p14="http://schemas.microsoft.com/office/powerpoint/2010/main" val="329604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1711881017"/>
      </p:ext>
    </p:extLst>
  </p:cSld>
  <p:clrMapOvr>
    <a:masterClrMapping/>
  </p:clrMapOvr>
  <p:transition spd="slow" advTm="20000">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990744058"/>
      </p:ext>
    </p:extLst>
  </p:cSld>
  <p:clrMapOvr>
    <a:masterClrMapping/>
  </p:clrMapOvr>
  <p:transition spd="slow" advTm="20000">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363813383"/>
      </p:ext>
    </p:extLst>
  </p:cSld>
  <p:clrMapOvr>
    <a:masterClrMapping/>
  </p:clrMapOvr>
  <p:transition spd="slow" advTm="20000">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2113993329"/>
      </p:ext>
    </p:extLst>
  </p:cSld>
  <p:clrMapOvr>
    <a:masterClrMapping/>
  </p:clrMapOvr>
  <p:transition spd="slow" advTm="20000">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1445777184"/>
      </p:ext>
    </p:extLst>
  </p:cSld>
  <p:clrMapOvr>
    <a:masterClrMapping/>
  </p:clrMapOvr>
  <p:transition spd="slow" advTm="20000">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737734234"/>
      </p:ext>
    </p:extLst>
  </p:cSld>
  <p:clrMapOvr>
    <a:masterClrMapping/>
  </p:clrMapOvr>
  <p:transition spd="slow" advTm="20000">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2541314144"/>
      </p:ext>
    </p:extLst>
  </p:cSld>
  <p:clrMapOvr>
    <a:masterClrMapping/>
  </p:clrMapOvr>
  <p:transition spd="slow" advTm="20000">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4280731335"/>
      </p:ext>
    </p:extLst>
  </p:cSld>
  <p:clrMapOvr>
    <a:masterClrMapping/>
  </p:clrMapOvr>
  <p:transition spd="slow" advTm="20000">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4171521609"/>
      </p:ext>
    </p:extLst>
  </p:cSld>
  <p:clrMapOvr>
    <a:masterClrMapping/>
  </p:clrMapOvr>
  <p:transition spd="slow" advTm="20000">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637036018"/>
      </p:ext>
    </p:extLst>
  </p:cSld>
  <p:clrMapOvr>
    <a:masterClrMapping/>
  </p:clrMapOvr>
  <p:transition spd="slow" advTm="20000">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02FE7F3-4F7D-466D-A786-705EBCBDF35A}" type="datetimeFigureOut">
              <a:rPr lang="pt-BR" smtClean="0"/>
              <a:pPr/>
              <a:t>20/04/2020</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2365242886"/>
      </p:ext>
    </p:extLst>
  </p:cSld>
  <p:clrMapOvr>
    <a:masterClrMapping/>
  </p:clrMapOvr>
  <p:transition spd="slow" advTm="20000">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FE7F3-4F7D-466D-A786-705EBCBDF35A}" type="datetimeFigureOut">
              <a:rPr lang="pt-BR" smtClean="0"/>
              <a:pPr/>
              <a:t>20/04/2020</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99281-D57B-483D-A8D3-D55634DB77EE}" type="slidenum">
              <a:rPr lang="pt-BR" smtClean="0"/>
              <a:pPr/>
              <a:t>‹nº›</a:t>
            </a:fld>
            <a:endParaRPr lang="pt-BR" dirty="0"/>
          </a:p>
        </p:txBody>
      </p:sp>
    </p:spTree>
    <p:extLst>
      <p:ext uri="{BB962C8B-B14F-4D97-AF65-F5344CB8AC3E}">
        <p14:creationId xmlns:p14="http://schemas.microsoft.com/office/powerpoint/2010/main" val="14310864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0">
    <p:blinds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0.xml"/><Relationship Id="rId1" Type="http://schemas.openxmlformats.org/officeDocument/2006/relationships/slideLayout" Target="../slideLayouts/slideLayout6.xml"/></Relationships>
</file>

<file path=ppt/slides/_rels/slide10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1.xml"/><Relationship Id="rId1" Type="http://schemas.openxmlformats.org/officeDocument/2006/relationships/slideLayout" Target="../slideLayouts/slideLayout6.xml"/></Relationships>
</file>

<file path=ppt/slides/_rels/slide10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2.xml"/><Relationship Id="rId1" Type="http://schemas.openxmlformats.org/officeDocument/2006/relationships/slideLayout" Target="../slideLayouts/slideLayout6.xml"/></Relationships>
</file>

<file path=ppt/slides/_rels/slide10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3.xml"/><Relationship Id="rId1" Type="http://schemas.openxmlformats.org/officeDocument/2006/relationships/slideLayout" Target="../slideLayouts/slideLayout6.xml"/></Relationships>
</file>

<file path=ppt/slides/_rels/slide10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4.xml"/><Relationship Id="rId1" Type="http://schemas.openxmlformats.org/officeDocument/2006/relationships/slideLayout" Target="../slideLayouts/slideLayout6.xml"/></Relationships>
</file>

<file path=ppt/slides/_rels/slide10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5.xml"/><Relationship Id="rId1" Type="http://schemas.openxmlformats.org/officeDocument/2006/relationships/slideLayout" Target="../slideLayouts/slideLayout6.xml"/></Relationships>
</file>

<file path=ppt/slides/_rels/slide10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6.xml"/><Relationship Id="rId1" Type="http://schemas.openxmlformats.org/officeDocument/2006/relationships/slideLayout" Target="../slideLayouts/slideLayout6.xml"/></Relationships>
</file>

<file path=ppt/slides/_rels/slide10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7.xml"/><Relationship Id="rId1" Type="http://schemas.openxmlformats.org/officeDocument/2006/relationships/slideLayout" Target="../slideLayouts/slideLayout6.xml"/></Relationships>
</file>

<file path=ppt/slides/_rels/slide10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8.xml"/><Relationship Id="rId1" Type="http://schemas.openxmlformats.org/officeDocument/2006/relationships/slideLayout" Target="../slideLayouts/slideLayout6.xml"/></Relationships>
</file>

<file path=ppt/slides/_rels/slide10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0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0.xml"/><Relationship Id="rId1" Type="http://schemas.openxmlformats.org/officeDocument/2006/relationships/slideLayout" Target="../slideLayouts/slideLayout6.xml"/></Relationships>
</file>

<file path=ppt/slides/_rels/slide10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1.xml"/><Relationship Id="rId1" Type="http://schemas.openxmlformats.org/officeDocument/2006/relationships/slideLayout" Target="../slideLayouts/slideLayout6.xml"/></Relationships>
</file>

<file path=ppt/slides/_rels/slide10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2.xml"/><Relationship Id="rId1" Type="http://schemas.openxmlformats.org/officeDocument/2006/relationships/slideLayout" Target="../slideLayouts/slideLayout6.xml"/></Relationships>
</file>

<file path=ppt/slides/_rels/slide10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3.xml"/><Relationship Id="rId1" Type="http://schemas.openxmlformats.org/officeDocument/2006/relationships/slideLayout" Target="../slideLayouts/slideLayout6.xml"/></Relationships>
</file>

<file path=ppt/slides/_rels/slide10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4.xml"/><Relationship Id="rId1" Type="http://schemas.openxmlformats.org/officeDocument/2006/relationships/slideLayout" Target="../slideLayouts/slideLayout6.xml"/></Relationships>
</file>

<file path=ppt/slides/_rels/slide10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5.xml"/><Relationship Id="rId1" Type="http://schemas.openxmlformats.org/officeDocument/2006/relationships/slideLayout" Target="../slideLayouts/slideLayout6.xml"/></Relationships>
</file>

<file path=ppt/slides/_rels/slide10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6.xml"/><Relationship Id="rId1" Type="http://schemas.openxmlformats.org/officeDocument/2006/relationships/slideLayout" Target="../slideLayouts/slideLayout6.xml"/></Relationships>
</file>

<file path=ppt/slides/_rels/slide10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7.xml"/><Relationship Id="rId1" Type="http://schemas.openxmlformats.org/officeDocument/2006/relationships/slideLayout" Target="../slideLayouts/slideLayout6.xml"/></Relationships>
</file>

<file path=ppt/slides/_rels/slide10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8.xml"/><Relationship Id="rId1" Type="http://schemas.openxmlformats.org/officeDocument/2006/relationships/slideLayout" Target="../slideLayouts/slideLayout6.xml"/></Relationships>
</file>

<file path=ppt/slides/_rels/slide10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19.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0.xml"/><Relationship Id="rId1" Type="http://schemas.openxmlformats.org/officeDocument/2006/relationships/slideLayout" Target="../slideLayouts/slideLayout6.xml"/></Relationships>
</file>

<file path=ppt/slides/_rels/slide10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1.xml"/><Relationship Id="rId1" Type="http://schemas.openxmlformats.org/officeDocument/2006/relationships/slideLayout" Target="../slideLayouts/slideLayout6.xml"/></Relationships>
</file>

<file path=ppt/slides/_rels/slide10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2.xml"/><Relationship Id="rId1" Type="http://schemas.openxmlformats.org/officeDocument/2006/relationships/slideLayout" Target="../slideLayouts/slideLayout6.xml"/></Relationships>
</file>

<file path=ppt/slides/_rels/slide10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3.xml"/><Relationship Id="rId1" Type="http://schemas.openxmlformats.org/officeDocument/2006/relationships/slideLayout" Target="../slideLayouts/slideLayout6.xml"/></Relationships>
</file>

<file path=ppt/slides/_rels/slide10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4.xml"/><Relationship Id="rId1" Type="http://schemas.openxmlformats.org/officeDocument/2006/relationships/slideLayout" Target="../slideLayouts/slideLayout6.xml"/></Relationships>
</file>

<file path=ppt/slides/_rels/slide10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5.xml"/><Relationship Id="rId1" Type="http://schemas.openxmlformats.org/officeDocument/2006/relationships/slideLayout" Target="../slideLayouts/slideLayout6.xml"/></Relationships>
</file>

<file path=ppt/slides/_rels/slide10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6.xml"/><Relationship Id="rId1" Type="http://schemas.openxmlformats.org/officeDocument/2006/relationships/slideLayout" Target="../slideLayouts/slideLayout6.xml"/></Relationships>
</file>

<file path=ppt/slides/_rels/slide10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7.xml"/><Relationship Id="rId1" Type="http://schemas.openxmlformats.org/officeDocument/2006/relationships/slideLayout" Target="../slideLayouts/slideLayout6.xml"/></Relationships>
</file>

<file path=ppt/slides/_rels/slide10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8.xml"/><Relationship Id="rId1" Type="http://schemas.openxmlformats.org/officeDocument/2006/relationships/slideLayout" Target="../slideLayouts/slideLayout6.xml"/></Relationships>
</file>

<file path=ppt/slides/_rels/slide10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29.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0.xml"/><Relationship Id="rId1" Type="http://schemas.openxmlformats.org/officeDocument/2006/relationships/slideLayout" Target="../slideLayouts/slideLayout6.xml"/></Relationships>
</file>

<file path=ppt/slides/_rels/slide10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1.xml"/><Relationship Id="rId1" Type="http://schemas.openxmlformats.org/officeDocument/2006/relationships/slideLayout" Target="../slideLayouts/slideLayout6.xml"/></Relationships>
</file>

<file path=ppt/slides/_rels/slide10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2.xml"/><Relationship Id="rId1" Type="http://schemas.openxmlformats.org/officeDocument/2006/relationships/slideLayout" Target="../slideLayouts/slideLayout6.xml"/></Relationships>
</file>

<file path=ppt/slides/_rels/slide10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3.xml"/><Relationship Id="rId1" Type="http://schemas.openxmlformats.org/officeDocument/2006/relationships/slideLayout" Target="../slideLayouts/slideLayout6.xml"/></Relationships>
</file>

<file path=ppt/slides/_rels/slide10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4.xml"/><Relationship Id="rId1" Type="http://schemas.openxmlformats.org/officeDocument/2006/relationships/slideLayout" Target="../slideLayouts/slideLayout6.xml"/></Relationships>
</file>

<file path=ppt/slides/_rels/slide10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5.xml"/><Relationship Id="rId1" Type="http://schemas.openxmlformats.org/officeDocument/2006/relationships/slideLayout" Target="../slideLayouts/slideLayout6.xml"/></Relationships>
</file>

<file path=ppt/slides/_rels/slide10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6.xml"/><Relationship Id="rId1" Type="http://schemas.openxmlformats.org/officeDocument/2006/relationships/slideLayout" Target="../slideLayouts/slideLayout6.xml"/></Relationships>
</file>

<file path=ppt/slides/_rels/slide10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7.xml"/><Relationship Id="rId1" Type="http://schemas.openxmlformats.org/officeDocument/2006/relationships/slideLayout" Target="../slideLayouts/slideLayout6.xml"/></Relationships>
</file>

<file path=ppt/slides/_rels/slide10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8.xml"/><Relationship Id="rId1" Type="http://schemas.openxmlformats.org/officeDocument/2006/relationships/slideLayout" Target="../slideLayouts/slideLayout6.xml"/></Relationships>
</file>

<file path=ppt/slides/_rels/slide10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39.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0.xml"/><Relationship Id="rId1" Type="http://schemas.openxmlformats.org/officeDocument/2006/relationships/slideLayout" Target="../slideLayouts/slideLayout6.xml"/></Relationships>
</file>

<file path=ppt/slides/_rels/slide10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1.xml"/><Relationship Id="rId1" Type="http://schemas.openxmlformats.org/officeDocument/2006/relationships/slideLayout" Target="../slideLayouts/slideLayout6.xml"/></Relationships>
</file>

<file path=ppt/slides/_rels/slide10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2.xml"/><Relationship Id="rId1" Type="http://schemas.openxmlformats.org/officeDocument/2006/relationships/slideLayout" Target="../slideLayouts/slideLayout6.xml"/></Relationships>
</file>

<file path=ppt/slides/_rels/slide10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3.xml"/><Relationship Id="rId1" Type="http://schemas.openxmlformats.org/officeDocument/2006/relationships/slideLayout" Target="../slideLayouts/slideLayout6.xml"/></Relationships>
</file>

<file path=ppt/slides/_rels/slide10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4.xml"/><Relationship Id="rId1" Type="http://schemas.openxmlformats.org/officeDocument/2006/relationships/slideLayout" Target="../slideLayouts/slideLayout6.xml"/></Relationships>
</file>

<file path=ppt/slides/_rels/slide10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5.xml"/><Relationship Id="rId1" Type="http://schemas.openxmlformats.org/officeDocument/2006/relationships/slideLayout" Target="../slideLayouts/slideLayout6.xml"/></Relationships>
</file>

<file path=ppt/slides/_rels/slide10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6.xml"/><Relationship Id="rId1" Type="http://schemas.openxmlformats.org/officeDocument/2006/relationships/slideLayout" Target="../slideLayouts/slideLayout6.xml"/></Relationships>
</file>

<file path=ppt/slides/_rels/slide10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7.xml"/><Relationship Id="rId1" Type="http://schemas.openxmlformats.org/officeDocument/2006/relationships/slideLayout" Target="../slideLayouts/slideLayout6.xml"/></Relationships>
</file>

<file path=ppt/slides/_rels/slide10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8.xml"/><Relationship Id="rId1" Type="http://schemas.openxmlformats.org/officeDocument/2006/relationships/slideLayout" Target="../slideLayouts/slideLayout6.xml"/></Relationships>
</file>

<file path=ppt/slides/_rels/slide10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49.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0.xml"/><Relationship Id="rId1" Type="http://schemas.openxmlformats.org/officeDocument/2006/relationships/slideLayout" Target="../slideLayouts/slideLayout6.xml"/></Relationships>
</file>

<file path=ppt/slides/_rels/slide10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1.xml"/><Relationship Id="rId1" Type="http://schemas.openxmlformats.org/officeDocument/2006/relationships/slideLayout" Target="../slideLayouts/slideLayout6.xml"/></Relationships>
</file>

<file path=ppt/slides/_rels/slide10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2.xml"/><Relationship Id="rId1" Type="http://schemas.openxmlformats.org/officeDocument/2006/relationships/slideLayout" Target="../slideLayouts/slideLayout6.xml"/></Relationships>
</file>

<file path=ppt/slides/_rels/slide10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3.xml"/><Relationship Id="rId1" Type="http://schemas.openxmlformats.org/officeDocument/2006/relationships/slideLayout" Target="../slideLayouts/slideLayout6.xml"/></Relationships>
</file>

<file path=ppt/slides/_rels/slide10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4.xml"/><Relationship Id="rId1" Type="http://schemas.openxmlformats.org/officeDocument/2006/relationships/slideLayout" Target="../slideLayouts/slideLayout6.xml"/></Relationships>
</file>

<file path=ppt/slides/_rels/slide10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5.xml"/><Relationship Id="rId1" Type="http://schemas.openxmlformats.org/officeDocument/2006/relationships/slideLayout" Target="../slideLayouts/slideLayout6.xml"/></Relationships>
</file>

<file path=ppt/slides/_rels/slide10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6.xml"/><Relationship Id="rId1" Type="http://schemas.openxmlformats.org/officeDocument/2006/relationships/slideLayout" Target="../slideLayouts/slideLayout6.xml"/></Relationships>
</file>

<file path=ppt/slides/_rels/slide10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7.xml"/><Relationship Id="rId1" Type="http://schemas.openxmlformats.org/officeDocument/2006/relationships/slideLayout" Target="../slideLayouts/slideLayout6.xml"/></Relationships>
</file>

<file path=ppt/slides/_rels/slide10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8.xml"/><Relationship Id="rId1" Type="http://schemas.openxmlformats.org/officeDocument/2006/relationships/slideLayout" Target="../slideLayouts/slideLayout6.xml"/></Relationships>
</file>

<file path=ppt/slides/_rels/slide10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59.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0.xml"/><Relationship Id="rId1" Type="http://schemas.openxmlformats.org/officeDocument/2006/relationships/slideLayout" Target="../slideLayouts/slideLayout6.xml"/></Relationships>
</file>

<file path=ppt/slides/_rels/slide10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1.xml"/><Relationship Id="rId1" Type="http://schemas.openxmlformats.org/officeDocument/2006/relationships/slideLayout" Target="../slideLayouts/slideLayout6.xml"/></Relationships>
</file>

<file path=ppt/slides/_rels/slide10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2.xml"/><Relationship Id="rId1" Type="http://schemas.openxmlformats.org/officeDocument/2006/relationships/slideLayout" Target="../slideLayouts/slideLayout6.xml"/></Relationships>
</file>

<file path=ppt/slides/_rels/slide10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3.xml"/><Relationship Id="rId1" Type="http://schemas.openxmlformats.org/officeDocument/2006/relationships/slideLayout" Target="../slideLayouts/slideLayout6.xml"/></Relationships>
</file>

<file path=ppt/slides/_rels/slide10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4.xml"/><Relationship Id="rId1" Type="http://schemas.openxmlformats.org/officeDocument/2006/relationships/slideLayout" Target="../slideLayouts/slideLayout6.xml"/></Relationships>
</file>

<file path=ppt/slides/_rels/slide10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5.xml"/><Relationship Id="rId1" Type="http://schemas.openxmlformats.org/officeDocument/2006/relationships/slideLayout" Target="../slideLayouts/slideLayout6.xml"/></Relationships>
</file>

<file path=ppt/slides/_rels/slide10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6.xml"/><Relationship Id="rId1" Type="http://schemas.openxmlformats.org/officeDocument/2006/relationships/slideLayout" Target="../slideLayouts/slideLayout6.xml"/></Relationships>
</file>

<file path=ppt/slides/_rels/slide10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7.xml"/><Relationship Id="rId1" Type="http://schemas.openxmlformats.org/officeDocument/2006/relationships/slideLayout" Target="../slideLayouts/slideLayout6.xml"/></Relationships>
</file>

<file path=ppt/slides/_rels/slide10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8.xml"/><Relationship Id="rId1" Type="http://schemas.openxmlformats.org/officeDocument/2006/relationships/slideLayout" Target="../slideLayouts/slideLayout6.xml"/></Relationships>
</file>

<file path=ppt/slides/_rels/slide10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69.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0.xml"/><Relationship Id="rId1" Type="http://schemas.openxmlformats.org/officeDocument/2006/relationships/slideLayout" Target="../slideLayouts/slideLayout6.xml"/></Relationships>
</file>

<file path=ppt/slides/_rels/slide10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1.xml"/><Relationship Id="rId1" Type="http://schemas.openxmlformats.org/officeDocument/2006/relationships/slideLayout" Target="../slideLayouts/slideLayout6.xml"/></Relationships>
</file>

<file path=ppt/slides/_rels/slide10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2.xml"/><Relationship Id="rId1" Type="http://schemas.openxmlformats.org/officeDocument/2006/relationships/slideLayout" Target="../slideLayouts/slideLayout6.xml"/></Relationships>
</file>

<file path=ppt/slides/_rels/slide10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3.xml"/><Relationship Id="rId1" Type="http://schemas.openxmlformats.org/officeDocument/2006/relationships/slideLayout" Target="../slideLayouts/slideLayout6.xml"/></Relationships>
</file>

<file path=ppt/slides/_rels/slide10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4.xml"/><Relationship Id="rId1" Type="http://schemas.openxmlformats.org/officeDocument/2006/relationships/slideLayout" Target="../slideLayouts/slideLayout6.xml"/></Relationships>
</file>

<file path=ppt/slides/_rels/slide10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5.xml"/><Relationship Id="rId1" Type="http://schemas.openxmlformats.org/officeDocument/2006/relationships/slideLayout" Target="../slideLayouts/slideLayout6.xml"/></Relationships>
</file>

<file path=ppt/slides/_rels/slide10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6.xml"/><Relationship Id="rId1" Type="http://schemas.openxmlformats.org/officeDocument/2006/relationships/slideLayout" Target="../slideLayouts/slideLayout6.xml"/></Relationships>
</file>

<file path=ppt/slides/_rels/slide10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7.xml"/><Relationship Id="rId1" Type="http://schemas.openxmlformats.org/officeDocument/2006/relationships/slideLayout" Target="../slideLayouts/slideLayout6.xml"/></Relationships>
</file>

<file path=ppt/slides/_rels/slide10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8.xml"/><Relationship Id="rId1" Type="http://schemas.openxmlformats.org/officeDocument/2006/relationships/slideLayout" Target="../slideLayouts/slideLayout6.xml"/></Relationships>
</file>

<file path=ppt/slides/_rels/slide10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7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0.xml"/><Relationship Id="rId1" Type="http://schemas.openxmlformats.org/officeDocument/2006/relationships/slideLayout" Target="../slideLayouts/slideLayout6.xml"/></Relationships>
</file>

<file path=ppt/slides/_rels/slide10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1.xml"/><Relationship Id="rId1" Type="http://schemas.openxmlformats.org/officeDocument/2006/relationships/slideLayout" Target="../slideLayouts/slideLayout6.xml"/></Relationships>
</file>

<file path=ppt/slides/_rels/slide10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2.xml"/><Relationship Id="rId1" Type="http://schemas.openxmlformats.org/officeDocument/2006/relationships/slideLayout" Target="../slideLayouts/slideLayout6.xml"/></Relationships>
</file>

<file path=ppt/slides/_rels/slide10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3.xml"/><Relationship Id="rId1" Type="http://schemas.openxmlformats.org/officeDocument/2006/relationships/slideLayout" Target="../slideLayouts/slideLayout6.xml"/></Relationships>
</file>

<file path=ppt/slides/_rels/slide10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4.xml"/><Relationship Id="rId1" Type="http://schemas.openxmlformats.org/officeDocument/2006/relationships/slideLayout" Target="../slideLayouts/slideLayout6.xml"/></Relationships>
</file>

<file path=ppt/slides/_rels/slide10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5.xml"/><Relationship Id="rId1" Type="http://schemas.openxmlformats.org/officeDocument/2006/relationships/slideLayout" Target="../slideLayouts/slideLayout6.xml"/></Relationships>
</file>

<file path=ppt/slides/_rels/slide10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6.xml"/><Relationship Id="rId1" Type="http://schemas.openxmlformats.org/officeDocument/2006/relationships/slideLayout" Target="../slideLayouts/slideLayout6.xml"/></Relationships>
</file>

<file path=ppt/slides/_rels/slide10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7.xml"/><Relationship Id="rId1" Type="http://schemas.openxmlformats.org/officeDocument/2006/relationships/slideLayout" Target="../slideLayouts/slideLayout6.xml"/></Relationships>
</file>

<file path=ppt/slides/_rels/slide10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8.xml"/><Relationship Id="rId1" Type="http://schemas.openxmlformats.org/officeDocument/2006/relationships/slideLayout" Target="../slideLayouts/slideLayout6.xml"/></Relationships>
</file>

<file path=ppt/slides/_rels/slide10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89.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0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9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3.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1.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3.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5.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6.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7.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8.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0.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1.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2.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4.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5.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6.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7.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8.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3.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4.xml"/><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5.xml"/><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6.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7.xml"/><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8.xml"/><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0.xml"/><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1.xml"/><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2.xml"/><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3.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4.xml"/><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5.xml"/><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6.xml"/><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7.xml"/><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8.xml"/><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0.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1.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2.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3.xml"/><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4.xml"/><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5.xml"/><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6.xml"/><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7.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0.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1.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2.xml"/><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3.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4.xml"/><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5.xml"/><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6.xml"/><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7.xml"/><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8.xml"/><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0.xml"/><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1.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2.xml"/><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3.xml"/><Relationship Id="rId1" Type="http://schemas.openxmlformats.org/officeDocument/2006/relationships/slideLayout" Target="../slideLayouts/slideLayout6.xml"/></Relationships>
</file>

<file path=ppt/slides/_rels/slide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4.xml"/><Relationship Id="rId1" Type="http://schemas.openxmlformats.org/officeDocument/2006/relationships/slideLayout" Target="../slideLayouts/slideLayout6.xml"/></Relationships>
</file>

<file path=ppt/slides/_rels/slide2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5.xml"/><Relationship Id="rId1" Type="http://schemas.openxmlformats.org/officeDocument/2006/relationships/slideLayout" Target="../slideLayouts/slideLayout6.xml"/></Relationships>
</file>

<file path=ppt/slides/_rels/slide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6.xml"/><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7.xml"/><Relationship Id="rId1" Type="http://schemas.openxmlformats.org/officeDocument/2006/relationships/slideLayout" Target="../slideLayouts/slideLayout6.xml"/></Relationships>
</file>

<file path=ppt/slides/_rels/slide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8.xml"/><Relationship Id="rId1" Type="http://schemas.openxmlformats.org/officeDocument/2006/relationships/slideLayout" Target="../slideLayouts/slideLayout6.xml"/></Relationships>
</file>

<file path=ppt/slides/_rels/slide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0.xml"/><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1.xml"/><Relationship Id="rId1" Type="http://schemas.openxmlformats.org/officeDocument/2006/relationships/slideLayout" Target="../slideLayouts/slideLayout6.xml"/></Relationships>
</file>

<file path=ppt/slides/_rels/slide2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2.xml"/><Relationship Id="rId1" Type="http://schemas.openxmlformats.org/officeDocument/2006/relationships/slideLayout" Target="../slideLayouts/slideLayout6.xml"/></Relationships>
</file>

<file path=ppt/slides/_rels/slide2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3.xml"/><Relationship Id="rId1" Type="http://schemas.openxmlformats.org/officeDocument/2006/relationships/slideLayout" Target="../slideLayouts/slideLayout6.xml"/></Relationships>
</file>

<file path=ppt/slides/_rels/slide2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4.xml"/><Relationship Id="rId1" Type="http://schemas.openxmlformats.org/officeDocument/2006/relationships/slideLayout" Target="../slideLayouts/slideLayout6.xml"/></Relationships>
</file>

<file path=ppt/slides/_rels/slide2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5.xml"/><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6.xml"/><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7.xml"/><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8.xml"/><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0.xml"/><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1.xml"/><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2.xml"/><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3.xml"/><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4.xml"/><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5.xml"/><Relationship Id="rId1" Type="http://schemas.openxmlformats.org/officeDocument/2006/relationships/slideLayout" Target="../slideLayouts/slideLayout6.xml"/></Relationships>
</file>

<file path=ppt/slides/_rels/slide2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6.xml"/><Relationship Id="rId1" Type="http://schemas.openxmlformats.org/officeDocument/2006/relationships/slideLayout" Target="../slideLayouts/slideLayout6.xml"/></Relationships>
</file>

<file path=ppt/slides/_rels/slide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7.xml"/><Relationship Id="rId1" Type="http://schemas.openxmlformats.org/officeDocument/2006/relationships/slideLayout" Target="../slideLayouts/slideLayout6.xml"/></Relationships>
</file>

<file path=ppt/slides/_rels/slide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8.xml"/><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0.xml"/><Relationship Id="rId1" Type="http://schemas.openxmlformats.org/officeDocument/2006/relationships/slideLayout" Target="../slideLayouts/slideLayout6.xml"/></Relationships>
</file>

<file path=ppt/slides/_rels/slide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1.xml"/><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2.xml"/><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3.xml"/><Relationship Id="rId1" Type="http://schemas.openxmlformats.org/officeDocument/2006/relationships/slideLayout" Target="../slideLayouts/slideLayout6.xml"/></Relationships>
</file>

<file path=ppt/slides/_rels/slide2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4.xml"/><Relationship Id="rId1" Type="http://schemas.openxmlformats.org/officeDocument/2006/relationships/slideLayout" Target="../slideLayouts/slideLayout6.xml"/></Relationships>
</file>

<file path=ppt/slides/_rels/slide2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5.xml"/><Relationship Id="rId1" Type="http://schemas.openxmlformats.org/officeDocument/2006/relationships/slideLayout" Target="../slideLayouts/slideLayout6.xml"/></Relationships>
</file>

<file path=ppt/slides/_rels/slide2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6.xml"/><Relationship Id="rId1" Type="http://schemas.openxmlformats.org/officeDocument/2006/relationships/slideLayout" Target="../slideLayouts/slideLayout6.xml"/></Relationships>
</file>

<file path=ppt/slides/_rels/slide2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7.xml"/><Relationship Id="rId1" Type="http://schemas.openxmlformats.org/officeDocument/2006/relationships/slideLayout" Target="../slideLayouts/slideLayout6.xml"/></Relationships>
</file>

<file path=ppt/slides/_rels/slide2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8.xml"/><Relationship Id="rId1" Type="http://schemas.openxmlformats.org/officeDocument/2006/relationships/slideLayout" Target="../slideLayouts/slideLayout6.xml"/></Relationships>
</file>

<file path=ppt/slides/_rels/slide2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0.xml"/><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1.xml"/><Relationship Id="rId1" Type="http://schemas.openxmlformats.org/officeDocument/2006/relationships/slideLayout" Target="../slideLayouts/slideLayout6.xml"/></Relationships>
</file>

<file path=ppt/slides/_rels/slide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2.xml"/><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3.xml"/><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4.xml"/><Relationship Id="rId1" Type="http://schemas.openxmlformats.org/officeDocument/2006/relationships/slideLayout" Target="../slideLayouts/slideLayout6.xml"/></Relationships>
</file>

<file path=ppt/slides/_rels/slide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5.xml"/><Relationship Id="rId1" Type="http://schemas.openxmlformats.org/officeDocument/2006/relationships/slideLayout" Target="../slideLayouts/slideLayout6.xml"/></Relationships>
</file>

<file path=ppt/slides/_rels/slide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6.xml"/><Relationship Id="rId1" Type="http://schemas.openxmlformats.org/officeDocument/2006/relationships/slideLayout" Target="../slideLayouts/slideLayout6.xml"/></Relationships>
</file>

<file path=ppt/slides/_rels/slide2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7.xml"/><Relationship Id="rId1" Type="http://schemas.openxmlformats.org/officeDocument/2006/relationships/slideLayout" Target="../slideLayouts/slideLayout6.xml"/></Relationships>
</file>

<file path=ppt/slides/_rels/slide2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8.xml"/><Relationship Id="rId1" Type="http://schemas.openxmlformats.org/officeDocument/2006/relationships/slideLayout" Target="../slideLayouts/slideLayout6.xml"/></Relationships>
</file>

<file path=ppt/slides/_rels/slide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0.xml"/><Relationship Id="rId1" Type="http://schemas.openxmlformats.org/officeDocument/2006/relationships/slideLayout" Target="../slideLayouts/slideLayout6.xml"/></Relationships>
</file>

<file path=ppt/slides/_rels/slide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1.xml"/><Relationship Id="rId1" Type="http://schemas.openxmlformats.org/officeDocument/2006/relationships/slideLayout" Target="../slideLayouts/slideLayout6.xml"/></Relationships>
</file>

<file path=ppt/slides/_rels/slide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2.xml"/><Relationship Id="rId1" Type="http://schemas.openxmlformats.org/officeDocument/2006/relationships/slideLayout" Target="../slideLayouts/slideLayout6.xml"/></Relationships>
</file>

<file path=ppt/slides/_rels/slide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3.xml"/><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4.xml"/><Relationship Id="rId1" Type="http://schemas.openxmlformats.org/officeDocument/2006/relationships/slideLayout" Target="../slideLayouts/slideLayout6.xml"/></Relationships>
</file>

<file path=ppt/slides/_rels/slide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5.xml"/><Relationship Id="rId1" Type="http://schemas.openxmlformats.org/officeDocument/2006/relationships/slideLayout" Target="../slideLayouts/slideLayout6.xml"/></Relationships>
</file>

<file path=ppt/slides/_rels/slide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6.xml"/><Relationship Id="rId1" Type="http://schemas.openxmlformats.org/officeDocument/2006/relationships/slideLayout" Target="../slideLayouts/slideLayout6.xml"/></Relationships>
</file>

<file path=ppt/slides/_rels/slide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7.xml"/><Relationship Id="rId1" Type="http://schemas.openxmlformats.org/officeDocument/2006/relationships/slideLayout" Target="../slideLayouts/slideLayout6.xml"/></Relationships>
</file>

<file path=ppt/slides/_rels/slide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8.xml"/><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0.xml"/><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1.xml"/><Relationship Id="rId1" Type="http://schemas.openxmlformats.org/officeDocument/2006/relationships/slideLayout" Target="../slideLayouts/slideLayout6.xml"/></Relationships>
</file>

<file path=ppt/slides/_rels/slide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2.xml"/><Relationship Id="rId1" Type="http://schemas.openxmlformats.org/officeDocument/2006/relationships/slideLayout" Target="../slideLayouts/slideLayout6.xml"/></Relationships>
</file>

<file path=ppt/slides/_rels/slide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3.xml"/><Relationship Id="rId1" Type="http://schemas.openxmlformats.org/officeDocument/2006/relationships/slideLayout" Target="../slideLayouts/slideLayout6.xml"/></Relationships>
</file>

<file path=ppt/slides/_rels/slide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4.xml"/><Relationship Id="rId1" Type="http://schemas.openxmlformats.org/officeDocument/2006/relationships/slideLayout" Target="../slideLayouts/slideLayout6.xml"/></Relationships>
</file>

<file path=ppt/slides/_rels/slide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5.xml"/><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6.xml"/><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7.xml"/><Relationship Id="rId1" Type="http://schemas.openxmlformats.org/officeDocument/2006/relationships/slideLayout" Target="../slideLayouts/slideLayout6.xml"/></Relationships>
</file>

<file path=ppt/slides/_rels/slide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8.xml"/><Relationship Id="rId1" Type="http://schemas.openxmlformats.org/officeDocument/2006/relationships/slideLayout" Target="../slideLayouts/slideLayout6.xml"/></Relationships>
</file>

<file path=ppt/slides/_rels/slide3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0.xml"/><Relationship Id="rId1" Type="http://schemas.openxmlformats.org/officeDocument/2006/relationships/slideLayout" Target="../slideLayouts/slideLayout6.xml"/></Relationships>
</file>

<file path=ppt/slides/_rels/slide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1.xml"/><Relationship Id="rId1" Type="http://schemas.openxmlformats.org/officeDocument/2006/relationships/slideLayout" Target="../slideLayouts/slideLayout6.xml"/></Relationships>
</file>

<file path=ppt/slides/_rels/slide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2.xml"/><Relationship Id="rId1" Type="http://schemas.openxmlformats.org/officeDocument/2006/relationships/slideLayout" Target="../slideLayouts/slideLayout6.xml"/></Relationships>
</file>

<file path=ppt/slides/_rels/slide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3.xml"/><Relationship Id="rId1" Type="http://schemas.openxmlformats.org/officeDocument/2006/relationships/slideLayout" Target="../slideLayouts/slideLayout6.xml"/></Relationships>
</file>

<file path=ppt/slides/_rels/slide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4.xml"/><Relationship Id="rId1" Type="http://schemas.openxmlformats.org/officeDocument/2006/relationships/slideLayout" Target="../slideLayouts/slideLayout6.xml"/></Relationships>
</file>

<file path=ppt/slides/_rels/slide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5.xml"/><Relationship Id="rId1" Type="http://schemas.openxmlformats.org/officeDocument/2006/relationships/slideLayout" Target="../slideLayouts/slideLayout6.xml"/></Relationships>
</file>

<file path=ppt/slides/_rels/slide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6.xml"/><Relationship Id="rId1" Type="http://schemas.openxmlformats.org/officeDocument/2006/relationships/slideLayout" Target="../slideLayouts/slideLayout6.xml"/></Relationships>
</file>

<file path=ppt/slides/_rels/slide3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7.xml"/><Relationship Id="rId1" Type="http://schemas.openxmlformats.org/officeDocument/2006/relationships/slideLayout" Target="../slideLayouts/slideLayout6.xml"/></Relationships>
</file>

<file path=ppt/slides/_rels/slide3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8.xml"/><Relationship Id="rId1" Type="http://schemas.openxmlformats.org/officeDocument/2006/relationships/slideLayout" Target="../slideLayouts/slideLayout6.xml"/></Relationships>
</file>

<file path=ppt/slides/_rels/slide3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0.xml"/><Relationship Id="rId1" Type="http://schemas.openxmlformats.org/officeDocument/2006/relationships/slideLayout" Target="../slideLayouts/slideLayout6.xml"/></Relationships>
</file>

<file path=ppt/slides/_rels/slide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1.xml"/><Relationship Id="rId1" Type="http://schemas.openxmlformats.org/officeDocument/2006/relationships/slideLayout" Target="../slideLayouts/slideLayout6.xml"/></Relationships>
</file>

<file path=ppt/slides/_rels/slide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2.xml"/><Relationship Id="rId1" Type="http://schemas.openxmlformats.org/officeDocument/2006/relationships/slideLayout" Target="../slideLayouts/slideLayout6.xml"/></Relationships>
</file>

<file path=ppt/slides/_rels/slide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3.xml"/><Relationship Id="rId1" Type="http://schemas.openxmlformats.org/officeDocument/2006/relationships/slideLayout" Target="../slideLayouts/slideLayout6.xml"/></Relationships>
</file>

<file path=ppt/slides/_rels/slide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4.xml"/><Relationship Id="rId1" Type="http://schemas.openxmlformats.org/officeDocument/2006/relationships/slideLayout" Target="../slideLayouts/slideLayout6.xml"/></Relationships>
</file>

<file path=ppt/slides/_rels/slide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5.xml"/><Relationship Id="rId1" Type="http://schemas.openxmlformats.org/officeDocument/2006/relationships/slideLayout" Target="../slideLayouts/slideLayout6.xml"/></Relationships>
</file>

<file path=ppt/slides/_rels/slide3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6.xml"/><Relationship Id="rId1" Type="http://schemas.openxmlformats.org/officeDocument/2006/relationships/slideLayout" Target="../slideLayouts/slideLayout6.xml"/></Relationships>
</file>

<file path=ppt/slides/_rels/slide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7.xml"/><Relationship Id="rId1" Type="http://schemas.openxmlformats.org/officeDocument/2006/relationships/slideLayout" Target="../slideLayouts/slideLayout6.xml"/></Relationships>
</file>

<file path=ppt/slides/_rels/slide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8.xml"/><Relationship Id="rId1" Type="http://schemas.openxmlformats.org/officeDocument/2006/relationships/slideLayout" Target="../slideLayouts/slideLayout6.xml"/></Relationships>
</file>

<file path=ppt/slides/_rels/slide3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0.xml"/><Relationship Id="rId1" Type="http://schemas.openxmlformats.org/officeDocument/2006/relationships/slideLayout" Target="../slideLayouts/slideLayout6.xml"/></Relationships>
</file>

<file path=ppt/slides/_rels/slide3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1.xml"/><Relationship Id="rId1" Type="http://schemas.openxmlformats.org/officeDocument/2006/relationships/slideLayout" Target="../slideLayouts/slideLayout6.xml"/></Relationships>
</file>

<file path=ppt/slides/_rels/slide3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2.xml"/><Relationship Id="rId1" Type="http://schemas.openxmlformats.org/officeDocument/2006/relationships/slideLayout" Target="../slideLayouts/slideLayout6.xml"/></Relationships>
</file>

<file path=ppt/slides/_rels/slide3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3.xml"/><Relationship Id="rId1" Type="http://schemas.openxmlformats.org/officeDocument/2006/relationships/slideLayout" Target="../slideLayouts/slideLayout6.xml"/></Relationships>
</file>

<file path=ppt/slides/_rels/slide3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4.xml"/><Relationship Id="rId1" Type="http://schemas.openxmlformats.org/officeDocument/2006/relationships/slideLayout" Target="../slideLayouts/slideLayout6.xml"/></Relationships>
</file>

<file path=ppt/slides/_rels/slide3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5.xml"/><Relationship Id="rId1" Type="http://schemas.openxmlformats.org/officeDocument/2006/relationships/slideLayout" Target="../slideLayouts/slideLayout6.xml"/></Relationships>
</file>

<file path=ppt/slides/_rels/slide3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6.xml"/><Relationship Id="rId1" Type="http://schemas.openxmlformats.org/officeDocument/2006/relationships/slideLayout" Target="../slideLayouts/slideLayout6.xml"/></Relationships>
</file>

<file path=ppt/slides/_rels/slide3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7.xml"/><Relationship Id="rId1" Type="http://schemas.openxmlformats.org/officeDocument/2006/relationships/slideLayout" Target="../slideLayouts/slideLayout6.xml"/></Relationships>
</file>

<file path=ppt/slides/_rels/slide3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8.xml"/><Relationship Id="rId1" Type="http://schemas.openxmlformats.org/officeDocument/2006/relationships/slideLayout" Target="../slideLayouts/slideLayout6.xml"/></Relationships>
</file>

<file path=ppt/slides/_rels/slide3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0.xml"/><Relationship Id="rId1" Type="http://schemas.openxmlformats.org/officeDocument/2006/relationships/slideLayout" Target="../slideLayouts/slideLayout6.xml"/></Relationships>
</file>

<file path=ppt/slides/_rels/slide3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1.xml"/><Relationship Id="rId1" Type="http://schemas.openxmlformats.org/officeDocument/2006/relationships/slideLayout" Target="../slideLayouts/slideLayout6.xml"/></Relationships>
</file>

<file path=ppt/slides/_rels/slide3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2.xml"/><Relationship Id="rId1" Type="http://schemas.openxmlformats.org/officeDocument/2006/relationships/slideLayout" Target="../slideLayouts/slideLayout6.xml"/></Relationships>
</file>

<file path=ppt/slides/_rels/slide3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3.xml"/><Relationship Id="rId1" Type="http://schemas.openxmlformats.org/officeDocument/2006/relationships/slideLayout" Target="../slideLayouts/slideLayout6.xml"/></Relationships>
</file>

<file path=ppt/slides/_rels/slide3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4.xml"/><Relationship Id="rId1" Type="http://schemas.openxmlformats.org/officeDocument/2006/relationships/slideLayout" Target="../slideLayouts/slideLayout6.xml"/></Relationships>
</file>

<file path=ppt/slides/_rels/slide3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5.xml"/><Relationship Id="rId1" Type="http://schemas.openxmlformats.org/officeDocument/2006/relationships/slideLayout" Target="../slideLayouts/slideLayout6.xml"/></Relationships>
</file>

<file path=ppt/slides/_rels/slide3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6.xml"/><Relationship Id="rId1" Type="http://schemas.openxmlformats.org/officeDocument/2006/relationships/slideLayout" Target="../slideLayouts/slideLayout6.xml"/></Relationships>
</file>

<file path=ppt/slides/_rels/slide3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7.xml"/><Relationship Id="rId1" Type="http://schemas.openxmlformats.org/officeDocument/2006/relationships/slideLayout" Target="../slideLayouts/slideLayout6.xml"/></Relationships>
</file>

<file path=ppt/slides/_rels/slide3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8.xml"/><Relationship Id="rId1" Type="http://schemas.openxmlformats.org/officeDocument/2006/relationships/slideLayout" Target="../slideLayouts/slideLayout6.xml"/></Relationships>
</file>

<file path=ppt/slides/_rels/slide3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0.xml"/><Relationship Id="rId1" Type="http://schemas.openxmlformats.org/officeDocument/2006/relationships/slideLayout" Target="../slideLayouts/slideLayout6.xml"/></Relationships>
</file>

<file path=ppt/slides/_rels/slide3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1.xml"/><Relationship Id="rId1" Type="http://schemas.openxmlformats.org/officeDocument/2006/relationships/slideLayout" Target="../slideLayouts/slideLayout6.xml"/></Relationships>
</file>

<file path=ppt/slides/_rels/slide3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2.xml"/><Relationship Id="rId1" Type="http://schemas.openxmlformats.org/officeDocument/2006/relationships/slideLayout" Target="../slideLayouts/slideLayout6.xml"/></Relationships>
</file>

<file path=ppt/slides/_rels/slide3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3.xml"/><Relationship Id="rId1" Type="http://schemas.openxmlformats.org/officeDocument/2006/relationships/slideLayout" Target="../slideLayouts/slideLayout6.xml"/></Relationships>
</file>

<file path=ppt/slides/_rels/slide3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4.xml"/><Relationship Id="rId1" Type="http://schemas.openxmlformats.org/officeDocument/2006/relationships/slideLayout" Target="../slideLayouts/slideLayout6.xml"/></Relationships>
</file>

<file path=ppt/slides/_rels/slide3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5.xml"/><Relationship Id="rId1" Type="http://schemas.openxmlformats.org/officeDocument/2006/relationships/slideLayout" Target="../slideLayouts/slideLayout6.xml"/></Relationships>
</file>

<file path=ppt/slides/_rels/slide3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6.xml"/><Relationship Id="rId1" Type="http://schemas.openxmlformats.org/officeDocument/2006/relationships/slideLayout" Target="../slideLayouts/slideLayout6.xml"/></Relationships>
</file>

<file path=ppt/slides/_rels/slide3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7.xml"/><Relationship Id="rId1" Type="http://schemas.openxmlformats.org/officeDocument/2006/relationships/slideLayout" Target="../slideLayouts/slideLayout6.xml"/></Relationships>
</file>

<file path=ppt/slides/_rels/slide3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8.xml"/><Relationship Id="rId1" Type="http://schemas.openxmlformats.org/officeDocument/2006/relationships/slideLayout" Target="../slideLayouts/slideLayout6.xml"/></Relationships>
</file>

<file path=ppt/slides/_rels/slide3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0.xml"/><Relationship Id="rId1" Type="http://schemas.openxmlformats.org/officeDocument/2006/relationships/slideLayout" Target="../slideLayouts/slideLayout6.xml"/></Relationships>
</file>

<file path=ppt/slides/_rels/slide3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1.xml"/><Relationship Id="rId1" Type="http://schemas.openxmlformats.org/officeDocument/2006/relationships/slideLayout" Target="../slideLayouts/slideLayout6.xml"/></Relationships>
</file>

<file path=ppt/slides/_rels/slide3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2.xml"/><Relationship Id="rId1" Type="http://schemas.openxmlformats.org/officeDocument/2006/relationships/slideLayout" Target="../slideLayouts/slideLayout6.xml"/></Relationships>
</file>

<file path=ppt/slides/_rels/slide3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3.xml"/><Relationship Id="rId1" Type="http://schemas.openxmlformats.org/officeDocument/2006/relationships/slideLayout" Target="../slideLayouts/slideLayout6.xml"/></Relationships>
</file>

<file path=ppt/slides/_rels/slide3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4.xml"/><Relationship Id="rId1" Type="http://schemas.openxmlformats.org/officeDocument/2006/relationships/slideLayout" Target="../slideLayouts/slideLayout6.xml"/></Relationships>
</file>

<file path=ppt/slides/_rels/slide3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5.xml"/><Relationship Id="rId1" Type="http://schemas.openxmlformats.org/officeDocument/2006/relationships/slideLayout" Target="../slideLayouts/slideLayout6.xml"/></Relationships>
</file>

<file path=ppt/slides/_rels/slide3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6.xml"/><Relationship Id="rId1" Type="http://schemas.openxmlformats.org/officeDocument/2006/relationships/slideLayout" Target="../slideLayouts/slideLayout6.xml"/></Relationships>
</file>

<file path=ppt/slides/_rels/slide3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7.xml"/><Relationship Id="rId1" Type="http://schemas.openxmlformats.org/officeDocument/2006/relationships/slideLayout" Target="../slideLayouts/slideLayout6.xml"/></Relationships>
</file>

<file path=ppt/slides/_rels/slide3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8.xml"/><Relationship Id="rId1" Type="http://schemas.openxmlformats.org/officeDocument/2006/relationships/slideLayout" Target="../slideLayouts/slideLayout6.xml"/></Relationships>
</file>

<file path=ppt/slides/_rels/slide3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0.xml"/><Relationship Id="rId1" Type="http://schemas.openxmlformats.org/officeDocument/2006/relationships/slideLayout" Target="../slideLayouts/slideLayout6.xml"/></Relationships>
</file>

<file path=ppt/slides/_rels/slide3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1.xml"/><Relationship Id="rId1" Type="http://schemas.openxmlformats.org/officeDocument/2006/relationships/slideLayout" Target="../slideLayouts/slideLayout6.xml"/></Relationships>
</file>

<file path=ppt/slides/_rels/slide3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2.xml"/><Relationship Id="rId1" Type="http://schemas.openxmlformats.org/officeDocument/2006/relationships/slideLayout" Target="../slideLayouts/slideLayout6.xml"/></Relationships>
</file>

<file path=ppt/slides/_rels/slide3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3.xml"/><Relationship Id="rId1" Type="http://schemas.openxmlformats.org/officeDocument/2006/relationships/slideLayout" Target="../slideLayouts/slideLayout6.xml"/></Relationships>
</file>

<file path=ppt/slides/_rels/slide3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4.xml"/><Relationship Id="rId1" Type="http://schemas.openxmlformats.org/officeDocument/2006/relationships/slideLayout" Target="../slideLayouts/slideLayout6.xml"/></Relationships>
</file>

<file path=ppt/slides/_rels/slide3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5.xml"/><Relationship Id="rId1" Type="http://schemas.openxmlformats.org/officeDocument/2006/relationships/slideLayout" Target="../slideLayouts/slideLayout6.xml"/></Relationships>
</file>

<file path=ppt/slides/_rels/slide3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6.xml"/><Relationship Id="rId1" Type="http://schemas.openxmlformats.org/officeDocument/2006/relationships/slideLayout" Target="../slideLayouts/slideLayout6.xml"/></Relationships>
</file>

<file path=ppt/slides/_rels/slide3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7.xml"/><Relationship Id="rId1" Type="http://schemas.openxmlformats.org/officeDocument/2006/relationships/slideLayout" Target="../slideLayouts/slideLayout6.xml"/></Relationships>
</file>

<file path=ppt/slides/_rels/slide3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8.xml"/><Relationship Id="rId1" Type="http://schemas.openxmlformats.org/officeDocument/2006/relationships/slideLayout" Target="../slideLayouts/slideLayout6.xml"/></Relationships>
</file>

<file path=ppt/slides/_rels/slide3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3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0.xml"/><Relationship Id="rId1" Type="http://schemas.openxmlformats.org/officeDocument/2006/relationships/slideLayout" Target="../slideLayouts/slideLayout6.xml"/></Relationships>
</file>

<file path=ppt/slides/_rels/slide3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1.xml"/><Relationship Id="rId1" Type="http://schemas.openxmlformats.org/officeDocument/2006/relationships/slideLayout" Target="../slideLayouts/slideLayout6.xml"/></Relationships>
</file>

<file path=ppt/slides/_rels/slide3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2.xml"/><Relationship Id="rId1" Type="http://schemas.openxmlformats.org/officeDocument/2006/relationships/slideLayout" Target="../slideLayouts/slideLayout6.xml"/></Relationships>
</file>

<file path=ppt/slides/_rels/slide3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3.xml"/><Relationship Id="rId1" Type="http://schemas.openxmlformats.org/officeDocument/2006/relationships/slideLayout" Target="../slideLayouts/slideLayout6.xml"/></Relationships>
</file>

<file path=ppt/slides/_rels/slide3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4.xml"/><Relationship Id="rId1" Type="http://schemas.openxmlformats.org/officeDocument/2006/relationships/slideLayout" Target="../slideLayouts/slideLayout6.xml"/></Relationships>
</file>

<file path=ppt/slides/_rels/slide3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5.xml"/><Relationship Id="rId1" Type="http://schemas.openxmlformats.org/officeDocument/2006/relationships/slideLayout" Target="../slideLayouts/slideLayout6.xml"/></Relationships>
</file>

<file path=ppt/slides/_rels/slide3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6.xml"/><Relationship Id="rId1" Type="http://schemas.openxmlformats.org/officeDocument/2006/relationships/slideLayout" Target="../slideLayouts/slideLayout6.xml"/></Relationships>
</file>

<file path=ppt/slides/_rels/slide3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7.xml"/><Relationship Id="rId1" Type="http://schemas.openxmlformats.org/officeDocument/2006/relationships/slideLayout" Target="../slideLayouts/slideLayout6.xml"/></Relationships>
</file>

<file path=ppt/slides/_rels/slide3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8.xml"/><Relationship Id="rId1" Type="http://schemas.openxmlformats.org/officeDocument/2006/relationships/slideLayout" Target="../slideLayouts/slideLayout6.xml"/></Relationships>
</file>

<file path=ppt/slides/_rels/slide3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0.xml"/><Relationship Id="rId1" Type="http://schemas.openxmlformats.org/officeDocument/2006/relationships/slideLayout" Target="../slideLayouts/slideLayout6.xml"/></Relationships>
</file>

<file path=ppt/slides/_rels/slide4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1.xml"/><Relationship Id="rId1" Type="http://schemas.openxmlformats.org/officeDocument/2006/relationships/slideLayout" Target="../slideLayouts/slideLayout6.xml"/></Relationships>
</file>

<file path=ppt/slides/_rels/slide4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2.xml"/><Relationship Id="rId1" Type="http://schemas.openxmlformats.org/officeDocument/2006/relationships/slideLayout" Target="../slideLayouts/slideLayout6.xml"/></Relationships>
</file>

<file path=ppt/slides/_rels/slide4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3.xml"/><Relationship Id="rId1" Type="http://schemas.openxmlformats.org/officeDocument/2006/relationships/slideLayout" Target="../slideLayouts/slideLayout6.xml"/></Relationships>
</file>

<file path=ppt/slides/_rels/slide4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4.xml"/><Relationship Id="rId1" Type="http://schemas.openxmlformats.org/officeDocument/2006/relationships/slideLayout" Target="../slideLayouts/slideLayout6.xml"/></Relationships>
</file>

<file path=ppt/slides/_rels/slide4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5.xml"/><Relationship Id="rId1" Type="http://schemas.openxmlformats.org/officeDocument/2006/relationships/slideLayout" Target="../slideLayouts/slideLayout6.xml"/></Relationships>
</file>

<file path=ppt/slides/_rels/slide4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6.xml"/><Relationship Id="rId1" Type="http://schemas.openxmlformats.org/officeDocument/2006/relationships/slideLayout" Target="../slideLayouts/slideLayout6.xml"/></Relationships>
</file>

<file path=ppt/slides/_rels/slide4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7.xml"/><Relationship Id="rId1" Type="http://schemas.openxmlformats.org/officeDocument/2006/relationships/slideLayout" Target="../slideLayouts/slideLayout6.xml"/></Relationships>
</file>

<file path=ppt/slides/_rels/slide4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8.xml"/><Relationship Id="rId1" Type="http://schemas.openxmlformats.org/officeDocument/2006/relationships/slideLayout" Target="../slideLayouts/slideLayout6.xml"/></Relationships>
</file>

<file path=ppt/slides/_rels/slide4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0.xml"/><Relationship Id="rId1" Type="http://schemas.openxmlformats.org/officeDocument/2006/relationships/slideLayout" Target="../slideLayouts/slideLayout6.xml"/></Relationships>
</file>

<file path=ppt/slides/_rels/slide4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1.xml"/><Relationship Id="rId1" Type="http://schemas.openxmlformats.org/officeDocument/2006/relationships/slideLayout" Target="../slideLayouts/slideLayout6.xml"/></Relationships>
</file>

<file path=ppt/slides/_rels/slide4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2.xml"/><Relationship Id="rId1" Type="http://schemas.openxmlformats.org/officeDocument/2006/relationships/slideLayout" Target="../slideLayouts/slideLayout6.xml"/></Relationships>
</file>

<file path=ppt/slides/_rels/slide4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3.xml"/><Relationship Id="rId1" Type="http://schemas.openxmlformats.org/officeDocument/2006/relationships/slideLayout" Target="../slideLayouts/slideLayout6.xml"/></Relationships>
</file>

<file path=ppt/slides/_rels/slide4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4.xml"/><Relationship Id="rId1" Type="http://schemas.openxmlformats.org/officeDocument/2006/relationships/slideLayout" Target="../slideLayouts/slideLayout6.xml"/></Relationships>
</file>

<file path=ppt/slides/_rels/slide4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5.xml"/><Relationship Id="rId1" Type="http://schemas.openxmlformats.org/officeDocument/2006/relationships/slideLayout" Target="../slideLayouts/slideLayout6.xml"/></Relationships>
</file>

<file path=ppt/slides/_rels/slide4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6.xml"/><Relationship Id="rId1" Type="http://schemas.openxmlformats.org/officeDocument/2006/relationships/slideLayout" Target="../slideLayouts/slideLayout6.xml"/></Relationships>
</file>

<file path=ppt/slides/_rels/slide4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7.xml"/><Relationship Id="rId1" Type="http://schemas.openxmlformats.org/officeDocument/2006/relationships/slideLayout" Target="../slideLayouts/slideLayout6.xml"/></Relationships>
</file>

<file path=ppt/slides/_rels/slide4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8.xml"/><Relationship Id="rId1" Type="http://schemas.openxmlformats.org/officeDocument/2006/relationships/slideLayout" Target="../slideLayouts/slideLayout6.xml"/></Relationships>
</file>

<file path=ppt/slides/_rels/slide4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0.xml"/><Relationship Id="rId1" Type="http://schemas.openxmlformats.org/officeDocument/2006/relationships/slideLayout" Target="../slideLayouts/slideLayout6.xml"/></Relationships>
</file>

<file path=ppt/slides/_rels/slide4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1.xml"/><Relationship Id="rId1" Type="http://schemas.openxmlformats.org/officeDocument/2006/relationships/slideLayout" Target="../slideLayouts/slideLayout6.xml"/></Relationships>
</file>

<file path=ppt/slides/_rels/slide4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2.xml"/><Relationship Id="rId1" Type="http://schemas.openxmlformats.org/officeDocument/2006/relationships/slideLayout" Target="../slideLayouts/slideLayout6.xml"/></Relationships>
</file>

<file path=ppt/slides/_rels/slide4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3.xml"/><Relationship Id="rId1" Type="http://schemas.openxmlformats.org/officeDocument/2006/relationships/slideLayout" Target="../slideLayouts/slideLayout6.xml"/></Relationships>
</file>

<file path=ppt/slides/_rels/slide4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4.xml"/><Relationship Id="rId1" Type="http://schemas.openxmlformats.org/officeDocument/2006/relationships/slideLayout" Target="../slideLayouts/slideLayout6.xml"/></Relationships>
</file>

<file path=ppt/slides/_rels/slide4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5.xml"/><Relationship Id="rId1" Type="http://schemas.openxmlformats.org/officeDocument/2006/relationships/slideLayout" Target="../slideLayouts/slideLayout6.xml"/></Relationships>
</file>

<file path=ppt/slides/_rels/slide4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6.xml"/><Relationship Id="rId1" Type="http://schemas.openxmlformats.org/officeDocument/2006/relationships/slideLayout" Target="../slideLayouts/slideLayout6.xml"/></Relationships>
</file>

<file path=ppt/slides/_rels/slide4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7.xml"/><Relationship Id="rId1" Type="http://schemas.openxmlformats.org/officeDocument/2006/relationships/slideLayout" Target="../slideLayouts/slideLayout6.xml"/></Relationships>
</file>

<file path=ppt/slides/_rels/slide4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8.xml"/><Relationship Id="rId1" Type="http://schemas.openxmlformats.org/officeDocument/2006/relationships/slideLayout" Target="../slideLayouts/slideLayout6.xml"/></Relationships>
</file>

<file path=ppt/slides/_rels/slide4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0.xml"/><Relationship Id="rId1" Type="http://schemas.openxmlformats.org/officeDocument/2006/relationships/slideLayout" Target="../slideLayouts/slideLayout6.xml"/></Relationships>
</file>

<file path=ppt/slides/_rels/slide4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1.xml"/><Relationship Id="rId1" Type="http://schemas.openxmlformats.org/officeDocument/2006/relationships/slideLayout" Target="../slideLayouts/slideLayout6.xml"/></Relationships>
</file>

<file path=ppt/slides/_rels/slide4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2.xml"/><Relationship Id="rId1" Type="http://schemas.openxmlformats.org/officeDocument/2006/relationships/slideLayout" Target="../slideLayouts/slideLayout6.xml"/></Relationships>
</file>

<file path=ppt/slides/_rels/slide4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3.xml"/><Relationship Id="rId1" Type="http://schemas.openxmlformats.org/officeDocument/2006/relationships/slideLayout" Target="../slideLayouts/slideLayout6.xml"/></Relationships>
</file>

<file path=ppt/slides/_rels/slide4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4.xml"/><Relationship Id="rId1" Type="http://schemas.openxmlformats.org/officeDocument/2006/relationships/slideLayout" Target="../slideLayouts/slideLayout6.xml"/></Relationships>
</file>

<file path=ppt/slides/_rels/slide4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5.xml"/><Relationship Id="rId1" Type="http://schemas.openxmlformats.org/officeDocument/2006/relationships/slideLayout" Target="../slideLayouts/slideLayout6.xml"/></Relationships>
</file>

<file path=ppt/slides/_rels/slide4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6.xml"/><Relationship Id="rId1" Type="http://schemas.openxmlformats.org/officeDocument/2006/relationships/slideLayout" Target="../slideLayouts/slideLayout6.xml"/></Relationships>
</file>

<file path=ppt/slides/_rels/slide4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7.xml"/><Relationship Id="rId1" Type="http://schemas.openxmlformats.org/officeDocument/2006/relationships/slideLayout" Target="../slideLayouts/slideLayout6.xml"/></Relationships>
</file>

<file path=ppt/slides/_rels/slide4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8.xml"/><Relationship Id="rId1" Type="http://schemas.openxmlformats.org/officeDocument/2006/relationships/slideLayout" Target="../slideLayouts/slideLayout6.xml"/></Relationships>
</file>

<file path=ppt/slides/_rels/slide4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0.xml"/><Relationship Id="rId1" Type="http://schemas.openxmlformats.org/officeDocument/2006/relationships/slideLayout" Target="../slideLayouts/slideLayout6.xml"/></Relationships>
</file>

<file path=ppt/slides/_rels/slide4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1.xml"/><Relationship Id="rId1" Type="http://schemas.openxmlformats.org/officeDocument/2006/relationships/slideLayout" Target="../slideLayouts/slideLayout6.xml"/></Relationships>
</file>

<file path=ppt/slides/_rels/slide4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2.xml"/><Relationship Id="rId1" Type="http://schemas.openxmlformats.org/officeDocument/2006/relationships/slideLayout" Target="../slideLayouts/slideLayout6.xml"/></Relationships>
</file>

<file path=ppt/slides/_rels/slide4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3.xml"/><Relationship Id="rId1" Type="http://schemas.openxmlformats.org/officeDocument/2006/relationships/slideLayout" Target="../slideLayouts/slideLayout6.xml"/></Relationships>
</file>

<file path=ppt/slides/_rels/slide4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4.xml"/><Relationship Id="rId1" Type="http://schemas.openxmlformats.org/officeDocument/2006/relationships/slideLayout" Target="../slideLayouts/slideLayout6.xml"/></Relationships>
</file>

<file path=ppt/slides/_rels/slide4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5.xml"/><Relationship Id="rId1" Type="http://schemas.openxmlformats.org/officeDocument/2006/relationships/slideLayout" Target="../slideLayouts/slideLayout6.xml"/></Relationships>
</file>

<file path=ppt/slides/_rels/slide4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6.xml"/><Relationship Id="rId1" Type="http://schemas.openxmlformats.org/officeDocument/2006/relationships/slideLayout" Target="../slideLayouts/slideLayout6.xml"/></Relationships>
</file>

<file path=ppt/slides/_rels/slide4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7.xml"/><Relationship Id="rId1" Type="http://schemas.openxmlformats.org/officeDocument/2006/relationships/slideLayout" Target="../slideLayouts/slideLayout6.xml"/></Relationships>
</file>

<file path=ppt/slides/_rels/slide4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8.xml"/><Relationship Id="rId1" Type="http://schemas.openxmlformats.org/officeDocument/2006/relationships/slideLayout" Target="../slideLayouts/slideLayout6.xml"/></Relationships>
</file>

<file path=ppt/slides/_rels/slide4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0.xml"/><Relationship Id="rId1" Type="http://schemas.openxmlformats.org/officeDocument/2006/relationships/slideLayout" Target="../slideLayouts/slideLayout6.xml"/></Relationships>
</file>

<file path=ppt/slides/_rels/slide4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1.xml"/><Relationship Id="rId1" Type="http://schemas.openxmlformats.org/officeDocument/2006/relationships/slideLayout" Target="../slideLayouts/slideLayout6.xml"/></Relationships>
</file>

<file path=ppt/slides/_rels/slide4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2.xml"/><Relationship Id="rId1" Type="http://schemas.openxmlformats.org/officeDocument/2006/relationships/slideLayout" Target="../slideLayouts/slideLayout6.xml"/></Relationships>
</file>

<file path=ppt/slides/_rels/slide4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3.xml"/><Relationship Id="rId1" Type="http://schemas.openxmlformats.org/officeDocument/2006/relationships/slideLayout" Target="../slideLayouts/slideLayout6.xml"/></Relationships>
</file>

<file path=ppt/slides/_rels/slide4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4.xml"/><Relationship Id="rId1" Type="http://schemas.openxmlformats.org/officeDocument/2006/relationships/slideLayout" Target="../slideLayouts/slideLayout6.xml"/></Relationships>
</file>

<file path=ppt/slides/_rels/slide4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5.xml"/><Relationship Id="rId1" Type="http://schemas.openxmlformats.org/officeDocument/2006/relationships/slideLayout" Target="../slideLayouts/slideLayout6.xml"/></Relationships>
</file>

<file path=ppt/slides/_rels/slide4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6.xml"/><Relationship Id="rId1" Type="http://schemas.openxmlformats.org/officeDocument/2006/relationships/slideLayout" Target="../slideLayouts/slideLayout6.xml"/></Relationships>
</file>

<file path=ppt/slides/_rels/slide4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7.xml"/><Relationship Id="rId1" Type="http://schemas.openxmlformats.org/officeDocument/2006/relationships/slideLayout" Target="../slideLayouts/slideLayout6.xml"/></Relationships>
</file>

<file path=ppt/slides/_rels/slide4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8.xml"/><Relationship Id="rId1" Type="http://schemas.openxmlformats.org/officeDocument/2006/relationships/slideLayout" Target="../slideLayouts/slideLayout6.xml"/></Relationships>
</file>

<file path=ppt/slides/_rels/slide4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0.xml"/><Relationship Id="rId1" Type="http://schemas.openxmlformats.org/officeDocument/2006/relationships/slideLayout" Target="../slideLayouts/slideLayout6.xml"/></Relationships>
</file>

<file path=ppt/slides/_rels/slide4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1.xml"/><Relationship Id="rId1" Type="http://schemas.openxmlformats.org/officeDocument/2006/relationships/slideLayout" Target="../slideLayouts/slideLayout6.xml"/></Relationships>
</file>

<file path=ppt/slides/_rels/slide4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2.xml"/><Relationship Id="rId1" Type="http://schemas.openxmlformats.org/officeDocument/2006/relationships/slideLayout" Target="../slideLayouts/slideLayout6.xml"/></Relationships>
</file>

<file path=ppt/slides/_rels/slide4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3.xml"/><Relationship Id="rId1" Type="http://schemas.openxmlformats.org/officeDocument/2006/relationships/slideLayout" Target="../slideLayouts/slideLayout6.xml"/></Relationships>
</file>

<file path=ppt/slides/_rels/slide4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4.xml"/><Relationship Id="rId1" Type="http://schemas.openxmlformats.org/officeDocument/2006/relationships/slideLayout" Target="../slideLayouts/slideLayout6.xml"/></Relationships>
</file>

<file path=ppt/slides/_rels/slide4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5.xml"/><Relationship Id="rId1" Type="http://schemas.openxmlformats.org/officeDocument/2006/relationships/slideLayout" Target="../slideLayouts/slideLayout6.xml"/></Relationships>
</file>

<file path=ppt/slides/_rels/slide4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6.xml"/><Relationship Id="rId1" Type="http://schemas.openxmlformats.org/officeDocument/2006/relationships/slideLayout" Target="../slideLayouts/slideLayout6.xml"/></Relationships>
</file>

<file path=ppt/slides/_rels/slide4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7.xml"/><Relationship Id="rId1" Type="http://schemas.openxmlformats.org/officeDocument/2006/relationships/slideLayout" Target="../slideLayouts/slideLayout6.xml"/></Relationships>
</file>

<file path=ppt/slides/_rels/slide4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8.xml"/><Relationship Id="rId1" Type="http://schemas.openxmlformats.org/officeDocument/2006/relationships/slideLayout" Target="../slideLayouts/slideLayout6.xml"/></Relationships>
</file>

<file path=ppt/slides/_rels/slide4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0.xml"/><Relationship Id="rId1" Type="http://schemas.openxmlformats.org/officeDocument/2006/relationships/slideLayout" Target="../slideLayouts/slideLayout6.xml"/></Relationships>
</file>

<file path=ppt/slides/_rels/slide4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1.xml"/><Relationship Id="rId1" Type="http://schemas.openxmlformats.org/officeDocument/2006/relationships/slideLayout" Target="../slideLayouts/slideLayout6.xml"/></Relationships>
</file>

<file path=ppt/slides/_rels/slide4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2.xml"/><Relationship Id="rId1" Type="http://schemas.openxmlformats.org/officeDocument/2006/relationships/slideLayout" Target="../slideLayouts/slideLayout6.xml"/></Relationships>
</file>

<file path=ppt/slides/_rels/slide4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3.xml"/><Relationship Id="rId1" Type="http://schemas.openxmlformats.org/officeDocument/2006/relationships/slideLayout" Target="../slideLayouts/slideLayout6.xml"/></Relationships>
</file>

<file path=ppt/slides/_rels/slide4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4.xml"/><Relationship Id="rId1" Type="http://schemas.openxmlformats.org/officeDocument/2006/relationships/slideLayout" Target="../slideLayouts/slideLayout6.xml"/></Relationships>
</file>

<file path=ppt/slides/_rels/slide4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5.xml"/><Relationship Id="rId1" Type="http://schemas.openxmlformats.org/officeDocument/2006/relationships/slideLayout" Target="../slideLayouts/slideLayout6.xml"/></Relationships>
</file>

<file path=ppt/slides/_rels/slide4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6.xml"/><Relationship Id="rId1" Type="http://schemas.openxmlformats.org/officeDocument/2006/relationships/slideLayout" Target="../slideLayouts/slideLayout6.xml"/></Relationships>
</file>

<file path=ppt/slides/_rels/slide4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7.xml"/><Relationship Id="rId1" Type="http://schemas.openxmlformats.org/officeDocument/2006/relationships/slideLayout" Target="../slideLayouts/slideLayout6.xml"/></Relationships>
</file>

<file path=ppt/slides/_rels/slide4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8.xml"/><Relationship Id="rId1" Type="http://schemas.openxmlformats.org/officeDocument/2006/relationships/slideLayout" Target="../slideLayouts/slideLayout6.xml"/></Relationships>
</file>

<file path=ppt/slides/_rels/slide4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0.xml"/><Relationship Id="rId1" Type="http://schemas.openxmlformats.org/officeDocument/2006/relationships/slideLayout" Target="../slideLayouts/slideLayout6.xml"/></Relationships>
</file>

<file path=ppt/slides/_rels/slide4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1.xml"/><Relationship Id="rId1" Type="http://schemas.openxmlformats.org/officeDocument/2006/relationships/slideLayout" Target="../slideLayouts/slideLayout6.xml"/></Relationships>
</file>

<file path=ppt/slides/_rels/slide4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2.xml"/><Relationship Id="rId1" Type="http://schemas.openxmlformats.org/officeDocument/2006/relationships/slideLayout" Target="../slideLayouts/slideLayout6.xml"/></Relationships>
</file>

<file path=ppt/slides/_rels/slide4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3.xml"/><Relationship Id="rId1" Type="http://schemas.openxmlformats.org/officeDocument/2006/relationships/slideLayout" Target="../slideLayouts/slideLayout6.xml"/></Relationships>
</file>

<file path=ppt/slides/_rels/slide4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4.xml"/><Relationship Id="rId1" Type="http://schemas.openxmlformats.org/officeDocument/2006/relationships/slideLayout" Target="../slideLayouts/slideLayout6.xml"/></Relationships>
</file>

<file path=ppt/slides/_rels/slide4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5.xml"/><Relationship Id="rId1" Type="http://schemas.openxmlformats.org/officeDocument/2006/relationships/slideLayout" Target="../slideLayouts/slideLayout6.xml"/></Relationships>
</file>

<file path=ppt/slides/_rels/slide4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6.xml"/><Relationship Id="rId1" Type="http://schemas.openxmlformats.org/officeDocument/2006/relationships/slideLayout" Target="../slideLayouts/slideLayout6.xml"/></Relationships>
</file>

<file path=ppt/slides/_rels/slide4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7.xml"/><Relationship Id="rId1" Type="http://schemas.openxmlformats.org/officeDocument/2006/relationships/slideLayout" Target="../slideLayouts/slideLayout6.xml"/></Relationships>
</file>

<file path=ppt/slides/_rels/slide4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8.xml"/><Relationship Id="rId1" Type="http://schemas.openxmlformats.org/officeDocument/2006/relationships/slideLayout" Target="../slideLayouts/slideLayout6.xml"/></Relationships>
</file>

<file path=ppt/slides/_rels/slide4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4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0.xml"/><Relationship Id="rId1" Type="http://schemas.openxmlformats.org/officeDocument/2006/relationships/slideLayout" Target="../slideLayouts/slideLayout6.xml"/></Relationships>
</file>

<file path=ppt/slides/_rels/slide4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1.xml"/><Relationship Id="rId1" Type="http://schemas.openxmlformats.org/officeDocument/2006/relationships/slideLayout" Target="../slideLayouts/slideLayout6.xml"/></Relationships>
</file>

<file path=ppt/slides/_rels/slide4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2.xml"/><Relationship Id="rId1" Type="http://schemas.openxmlformats.org/officeDocument/2006/relationships/slideLayout" Target="../slideLayouts/slideLayout6.xml"/></Relationships>
</file>

<file path=ppt/slides/_rels/slide4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3.xml"/><Relationship Id="rId1" Type="http://schemas.openxmlformats.org/officeDocument/2006/relationships/slideLayout" Target="../slideLayouts/slideLayout6.xml"/></Relationships>
</file>

<file path=ppt/slides/_rels/slide4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4.xml"/><Relationship Id="rId1" Type="http://schemas.openxmlformats.org/officeDocument/2006/relationships/slideLayout" Target="../slideLayouts/slideLayout6.xml"/></Relationships>
</file>

<file path=ppt/slides/_rels/slide49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5.xml"/><Relationship Id="rId1" Type="http://schemas.openxmlformats.org/officeDocument/2006/relationships/slideLayout" Target="../slideLayouts/slideLayout6.xml"/></Relationships>
</file>

<file path=ppt/slides/_rels/slide4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6.xml"/><Relationship Id="rId1" Type="http://schemas.openxmlformats.org/officeDocument/2006/relationships/slideLayout" Target="../slideLayouts/slideLayout6.xml"/></Relationships>
</file>

<file path=ppt/slides/_rels/slide4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7.xml"/><Relationship Id="rId1" Type="http://schemas.openxmlformats.org/officeDocument/2006/relationships/slideLayout" Target="../slideLayouts/slideLayout6.xml"/></Relationships>
</file>

<file path=ppt/slides/_rels/slide49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8.xml"/><Relationship Id="rId1" Type="http://schemas.openxmlformats.org/officeDocument/2006/relationships/slideLayout" Target="../slideLayouts/slideLayout6.xml"/></Relationships>
</file>

<file path=ppt/slides/_rels/slide49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0.xml"/><Relationship Id="rId1" Type="http://schemas.openxmlformats.org/officeDocument/2006/relationships/slideLayout" Target="../slideLayouts/slideLayout6.xml"/></Relationships>
</file>

<file path=ppt/slides/_rels/slide50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1.xml"/><Relationship Id="rId1" Type="http://schemas.openxmlformats.org/officeDocument/2006/relationships/slideLayout" Target="../slideLayouts/slideLayout6.xml"/></Relationships>
</file>

<file path=ppt/slides/_rels/slide5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2.xml"/><Relationship Id="rId1" Type="http://schemas.openxmlformats.org/officeDocument/2006/relationships/slideLayout" Target="../slideLayouts/slideLayout6.xml"/></Relationships>
</file>

<file path=ppt/slides/_rels/slide5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3.xml"/><Relationship Id="rId1" Type="http://schemas.openxmlformats.org/officeDocument/2006/relationships/slideLayout" Target="../slideLayouts/slideLayout6.xml"/></Relationships>
</file>

<file path=ppt/slides/_rels/slide50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4.xml"/><Relationship Id="rId1" Type="http://schemas.openxmlformats.org/officeDocument/2006/relationships/slideLayout" Target="../slideLayouts/slideLayout6.xml"/></Relationships>
</file>

<file path=ppt/slides/_rels/slide50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5.xml"/><Relationship Id="rId1" Type="http://schemas.openxmlformats.org/officeDocument/2006/relationships/slideLayout" Target="../slideLayouts/slideLayout6.xml"/></Relationships>
</file>

<file path=ppt/slides/_rels/slide50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6.xml"/><Relationship Id="rId1" Type="http://schemas.openxmlformats.org/officeDocument/2006/relationships/slideLayout" Target="../slideLayouts/slideLayout6.xml"/></Relationships>
</file>

<file path=ppt/slides/_rels/slide5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7.xml"/><Relationship Id="rId1" Type="http://schemas.openxmlformats.org/officeDocument/2006/relationships/slideLayout" Target="../slideLayouts/slideLayout6.xml"/></Relationships>
</file>

<file path=ppt/slides/_rels/slide50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8.xml"/><Relationship Id="rId1" Type="http://schemas.openxmlformats.org/officeDocument/2006/relationships/slideLayout" Target="../slideLayouts/slideLayout6.xml"/></Relationships>
</file>

<file path=ppt/slides/_rels/slide5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0.xml"/><Relationship Id="rId1" Type="http://schemas.openxmlformats.org/officeDocument/2006/relationships/slideLayout" Target="../slideLayouts/slideLayout6.xml"/></Relationships>
</file>

<file path=ppt/slides/_rels/slide5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1.xml"/><Relationship Id="rId1" Type="http://schemas.openxmlformats.org/officeDocument/2006/relationships/slideLayout" Target="../slideLayouts/slideLayout6.xml"/></Relationships>
</file>

<file path=ppt/slides/_rels/slide5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2.xml"/><Relationship Id="rId1" Type="http://schemas.openxmlformats.org/officeDocument/2006/relationships/slideLayout" Target="../slideLayouts/slideLayout6.xml"/></Relationships>
</file>

<file path=ppt/slides/_rels/slide5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3.xml"/><Relationship Id="rId1" Type="http://schemas.openxmlformats.org/officeDocument/2006/relationships/slideLayout" Target="../slideLayouts/slideLayout6.xml"/></Relationships>
</file>

<file path=ppt/slides/_rels/slide5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4.xml"/><Relationship Id="rId1" Type="http://schemas.openxmlformats.org/officeDocument/2006/relationships/slideLayout" Target="../slideLayouts/slideLayout6.xml"/></Relationships>
</file>

<file path=ppt/slides/_rels/slide5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5.xml"/><Relationship Id="rId1" Type="http://schemas.openxmlformats.org/officeDocument/2006/relationships/slideLayout" Target="../slideLayouts/slideLayout6.xml"/></Relationships>
</file>

<file path=ppt/slides/_rels/slide5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6.xml"/><Relationship Id="rId1" Type="http://schemas.openxmlformats.org/officeDocument/2006/relationships/slideLayout" Target="../slideLayouts/slideLayout6.xml"/></Relationships>
</file>

<file path=ppt/slides/_rels/slide5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7.xml"/><Relationship Id="rId1" Type="http://schemas.openxmlformats.org/officeDocument/2006/relationships/slideLayout" Target="../slideLayouts/slideLayout6.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6.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0.xml"/><Relationship Id="rId1" Type="http://schemas.openxmlformats.org/officeDocument/2006/relationships/slideLayout" Target="../slideLayouts/slideLayout6.xml"/></Relationships>
</file>

<file path=ppt/slides/_rels/slide5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1.xml"/><Relationship Id="rId1" Type="http://schemas.openxmlformats.org/officeDocument/2006/relationships/slideLayout" Target="../slideLayouts/slideLayout6.xml"/></Relationships>
</file>

<file path=ppt/slides/_rels/slide5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2.xml"/><Relationship Id="rId1" Type="http://schemas.openxmlformats.org/officeDocument/2006/relationships/slideLayout" Target="../slideLayouts/slideLayout6.xml"/></Relationships>
</file>

<file path=ppt/slides/_rels/slide5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3.xml"/><Relationship Id="rId1" Type="http://schemas.openxmlformats.org/officeDocument/2006/relationships/slideLayout" Target="../slideLayouts/slideLayout6.xml"/></Relationships>
</file>

<file path=ppt/slides/_rels/slide5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4.xml"/><Relationship Id="rId1" Type="http://schemas.openxmlformats.org/officeDocument/2006/relationships/slideLayout" Target="../slideLayouts/slideLayout6.xml"/></Relationships>
</file>

<file path=ppt/slides/_rels/slide5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5.xml"/><Relationship Id="rId1" Type="http://schemas.openxmlformats.org/officeDocument/2006/relationships/slideLayout" Target="../slideLayouts/slideLayout6.xml"/></Relationships>
</file>

<file path=ppt/slides/_rels/slide5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6.xml"/><Relationship Id="rId1" Type="http://schemas.openxmlformats.org/officeDocument/2006/relationships/slideLayout" Target="../slideLayouts/slideLayout6.xml"/></Relationships>
</file>

<file path=ppt/slides/_rels/slide5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7.xml"/><Relationship Id="rId1" Type="http://schemas.openxmlformats.org/officeDocument/2006/relationships/slideLayout" Target="../slideLayouts/slideLayout6.xml"/></Relationships>
</file>

<file path=ppt/slides/_rels/slide5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8.xml"/><Relationship Id="rId1" Type="http://schemas.openxmlformats.org/officeDocument/2006/relationships/slideLayout" Target="../slideLayouts/slideLayout6.xml"/></Relationships>
</file>

<file path=ppt/slides/_rels/slide5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0.xml"/><Relationship Id="rId1" Type="http://schemas.openxmlformats.org/officeDocument/2006/relationships/slideLayout" Target="../slideLayouts/slideLayout6.xml"/></Relationships>
</file>

<file path=ppt/slides/_rels/slide5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1.xml"/><Relationship Id="rId1" Type="http://schemas.openxmlformats.org/officeDocument/2006/relationships/slideLayout" Target="../slideLayouts/slideLayout6.xml"/></Relationships>
</file>

<file path=ppt/slides/_rels/slide5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2.xml"/><Relationship Id="rId1" Type="http://schemas.openxmlformats.org/officeDocument/2006/relationships/slideLayout" Target="../slideLayouts/slideLayout6.xml"/></Relationships>
</file>

<file path=ppt/slides/_rels/slide5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3.xml"/><Relationship Id="rId1" Type="http://schemas.openxmlformats.org/officeDocument/2006/relationships/slideLayout" Target="../slideLayouts/slideLayout6.xml"/></Relationships>
</file>

<file path=ppt/slides/_rels/slide5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4.xml"/><Relationship Id="rId1" Type="http://schemas.openxmlformats.org/officeDocument/2006/relationships/slideLayout" Target="../slideLayouts/slideLayout6.xml"/></Relationships>
</file>

<file path=ppt/slides/_rels/slide5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5.xml"/><Relationship Id="rId1" Type="http://schemas.openxmlformats.org/officeDocument/2006/relationships/slideLayout" Target="../slideLayouts/slideLayout6.xml"/></Relationships>
</file>

<file path=ppt/slides/_rels/slide5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6.xml"/><Relationship Id="rId1" Type="http://schemas.openxmlformats.org/officeDocument/2006/relationships/slideLayout" Target="../slideLayouts/slideLayout6.xml"/></Relationships>
</file>

<file path=ppt/slides/_rels/slide5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7.xml"/><Relationship Id="rId1" Type="http://schemas.openxmlformats.org/officeDocument/2006/relationships/slideLayout" Target="../slideLayouts/slideLayout6.xml"/></Relationships>
</file>

<file path=ppt/slides/_rels/slide5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8.xml"/><Relationship Id="rId1" Type="http://schemas.openxmlformats.org/officeDocument/2006/relationships/slideLayout" Target="../slideLayouts/slideLayout6.xml"/></Relationships>
</file>

<file path=ppt/slides/_rels/slide5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0.xml"/><Relationship Id="rId1" Type="http://schemas.openxmlformats.org/officeDocument/2006/relationships/slideLayout" Target="../slideLayouts/slideLayout6.xml"/></Relationships>
</file>

<file path=ppt/slides/_rels/slide5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1.xml"/><Relationship Id="rId1" Type="http://schemas.openxmlformats.org/officeDocument/2006/relationships/slideLayout" Target="../slideLayouts/slideLayout6.xml"/></Relationships>
</file>

<file path=ppt/slides/_rels/slide5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2.xml"/><Relationship Id="rId1" Type="http://schemas.openxmlformats.org/officeDocument/2006/relationships/slideLayout" Target="../slideLayouts/slideLayout6.xml"/></Relationships>
</file>

<file path=ppt/slides/_rels/slide5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3.xml"/><Relationship Id="rId1" Type="http://schemas.openxmlformats.org/officeDocument/2006/relationships/slideLayout" Target="../slideLayouts/slideLayout6.xml"/></Relationships>
</file>

<file path=ppt/slides/_rels/slide5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4.xml"/><Relationship Id="rId1" Type="http://schemas.openxmlformats.org/officeDocument/2006/relationships/slideLayout" Target="../slideLayouts/slideLayout6.xml"/></Relationships>
</file>

<file path=ppt/slides/_rels/slide5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5.xml"/><Relationship Id="rId1" Type="http://schemas.openxmlformats.org/officeDocument/2006/relationships/slideLayout" Target="../slideLayouts/slideLayout6.xml"/></Relationships>
</file>

<file path=ppt/slides/_rels/slide5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6.xml"/><Relationship Id="rId1" Type="http://schemas.openxmlformats.org/officeDocument/2006/relationships/slideLayout" Target="../slideLayouts/slideLayout6.xml"/></Relationships>
</file>

<file path=ppt/slides/_rels/slide5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7.xml"/><Relationship Id="rId1" Type="http://schemas.openxmlformats.org/officeDocument/2006/relationships/slideLayout" Target="../slideLayouts/slideLayout6.xml"/></Relationships>
</file>

<file path=ppt/slides/_rels/slide5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8.xml"/><Relationship Id="rId1" Type="http://schemas.openxmlformats.org/officeDocument/2006/relationships/slideLayout" Target="../slideLayouts/slideLayout6.xml"/></Relationships>
</file>

<file path=ppt/slides/_rels/slide5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0.xml"/><Relationship Id="rId1" Type="http://schemas.openxmlformats.org/officeDocument/2006/relationships/slideLayout" Target="../slideLayouts/slideLayout6.xml"/></Relationships>
</file>

<file path=ppt/slides/_rels/slide5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1.xml"/><Relationship Id="rId1" Type="http://schemas.openxmlformats.org/officeDocument/2006/relationships/slideLayout" Target="../slideLayouts/slideLayout6.xml"/></Relationships>
</file>

<file path=ppt/slides/_rels/slide5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2.xml"/><Relationship Id="rId1" Type="http://schemas.openxmlformats.org/officeDocument/2006/relationships/slideLayout" Target="../slideLayouts/slideLayout6.xml"/></Relationships>
</file>

<file path=ppt/slides/_rels/slide5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3.xml"/><Relationship Id="rId1" Type="http://schemas.openxmlformats.org/officeDocument/2006/relationships/slideLayout" Target="../slideLayouts/slideLayout6.xml"/></Relationships>
</file>

<file path=ppt/slides/_rels/slide5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4.xml"/><Relationship Id="rId1" Type="http://schemas.openxmlformats.org/officeDocument/2006/relationships/slideLayout" Target="../slideLayouts/slideLayout6.xml"/></Relationships>
</file>

<file path=ppt/slides/_rels/slide5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5.xml"/><Relationship Id="rId1" Type="http://schemas.openxmlformats.org/officeDocument/2006/relationships/slideLayout" Target="../slideLayouts/slideLayout6.xml"/></Relationships>
</file>

<file path=ppt/slides/_rels/slide5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6.xml"/><Relationship Id="rId1" Type="http://schemas.openxmlformats.org/officeDocument/2006/relationships/slideLayout" Target="../slideLayouts/slideLayout6.xml"/></Relationships>
</file>

<file path=ppt/slides/_rels/slide5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7.xml"/><Relationship Id="rId1" Type="http://schemas.openxmlformats.org/officeDocument/2006/relationships/slideLayout" Target="../slideLayouts/slideLayout6.xml"/></Relationships>
</file>

<file path=ppt/slides/_rels/slide5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8.xml"/><Relationship Id="rId1" Type="http://schemas.openxmlformats.org/officeDocument/2006/relationships/slideLayout" Target="../slideLayouts/slideLayout6.xml"/></Relationships>
</file>

<file path=ppt/slides/_rels/slide5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0.xml"/><Relationship Id="rId1" Type="http://schemas.openxmlformats.org/officeDocument/2006/relationships/slideLayout" Target="../slideLayouts/slideLayout6.xml"/></Relationships>
</file>

<file path=ppt/slides/_rels/slide5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1.xml"/><Relationship Id="rId1" Type="http://schemas.openxmlformats.org/officeDocument/2006/relationships/slideLayout" Target="../slideLayouts/slideLayout6.xml"/></Relationships>
</file>

<file path=ppt/slides/_rels/slide5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2.xml"/><Relationship Id="rId1" Type="http://schemas.openxmlformats.org/officeDocument/2006/relationships/slideLayout" Target="../slideLayouts/slideLayout6.xml"/></Relationships>
</file>

<file path=ppt/slides/_rels/slide5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3.xml"/><Relationship Id="rId1" Type="http://schemas.openxmlformats.org/officeDocument/2006/relationships/slideLayout" Target="../slideLayouts/slideLayout6.xml"/></Relationships>
</file>

<file path=ppt/slides/_rels/slide5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4.xml"/><Relationship Id="rId1" Type="http://schemas.openxmlformats.org/officeDocument/2006/relationships/slideLayout" Target="../slideLayouts/slideLayout6.xml"/></Relationships>
</file>

<file path=ppt/slides/_rels/slide5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5.xml"/><Relationship Id="rId1" Type="http://schemas.openxmlformats.org/officeDocument/2006/relationships/slideLayout" Target="../slideLayouts/slideLayout6.xml"/></Relationships>
</file>

<file path=ppt/slides/_rels/slide5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6.xml"/><Relationship Id="rId1" Type="http://schemas.openxmlformats.org/officeDocument/2006/relationships/slideLayout" Target="../slideLayouts/slideLayout6.xml"/></Relationships>
</file>

<file path=ppt/slides/_rels/slide5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7.xml"/><Relationship Id="rId1" Type="http://schemas.openxmlformats.org/officeDocument/2006/relationships/slideLayout" Target="../slideLayouts/slideLayout6.xml"/></Relationships>
</file>

<file path=ppt/slides/_rels/slide5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8.xml"/><Relationship Id="rId1" Type="http://schemas.openxmlformats.org/officeDocument/2006/relationships/slideLayout" Target="../slideLayouts/slideLayout6.xml"/></Relationships>
</file>

<file path=ppt/slides/_rels/slide5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6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0.xml"/><Relationship Id="rId1" Type="http://schemas.openxmlformats.org/officeDocument/2006/relationships/slideLayout" Target="../slideLayouts/slideLayout6.xml"/></Relationships>
</file>

<file path=ppt/slides/_rels/slide5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1.xml"/><Relationship Id="rId1" Type="http://schemas.openxmlformats.org/officeDocument/2006/relationships/slideLayout" Target="../slideLayouts/slideLayout6.xml"/></Relationships>
</file>

<file path=ppt/slides/_rels/slide5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2.xml"/><Relationship Id="rId1" Type="http://schemas.openxmlformats.org/officeDocument/2006/relationships/slideLayout" Target="../slideLayouts/slideLayout6.xml"/></Relationships>
</file>

<file path=ppt/slides/_rels/slide5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3.xml"/><Relationship Id="rId1" Type="http://schemas.openxmlformats.org/officeDocument/2006/relationships/slideLayout" Target="../slideLayouts/slideLayout6.xml"/></Relationships>
</file>

<file path=ppt/slides/_rels/slide5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4.xml"/><Relationship Id="rId1" Type="http://schemas.openxmlformats.org/officeDocument/2006/relationships/slideLayout" Target="../slideLayouts/slideLayout6.xml"/></Relationships>
</file>

<file path=ppt/slides/_rels/slide5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5.xml"/><Relationship Id="rId1" Type="http://schemas.openxmlformats.org/officeDocument/2006/relationships/slideLayout" Target="../slideLayouts/slideLayout6.xml"/></Relationships>
</file>

<file path=ppt/slides/_rels/slide5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6.xml"/><Relationship Id="rId1" Type="http://schemas.openxmlformats.org/officeDocument/2006/relationships/slideLayout" Target="../slideLayouts/slideLayout6.xml"/></Relationships>
</file>

<file path=ppt/slides/_rels/slide5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7.xml"/><Relationship Id="rId1" Type="http://schemas.openxmlformats.org/officeDocument/2006/relationships/slideLayout" Target="../slideLayouts/slideLayout6.xml"/></Relationships>
</file>

<file path=ppt/slides/_rels/slide5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8.xml"/><Relationship Id="rId1" Type="http://schemas.openxmlformats.org/officeDocument/2006/relationships/slideLayout" Target="../slideLayouts/slideLayout6.xml"/></Relationships>
</file>

<file path=ppt/slides/_rels/slide5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0.xml"/><Relationship Id="rId1" Type="http://schemas.openxmlformats.org/officeDocument/2006/relationships/slideLayout" Target="../slideLayouts/slideLayout6.xml"/></Relationships>
</file>

<file path=ppt/slides/_rels/slide5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1.xml"/><Relationship Id="rId1" Type="http://schemas.openxmlformats.org/officeDocument/2006/relationships/slideLayout" Target="../slideLayouts/slideLayout6.xml"/></Relationships>
</file>

<file path=ppt/slides/_rels/slide5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2.xml"/><Relationship Id="rId1" Type="http://schemas.openxmlformats.org/officeDocument/2006/relationships/slideLayout" Target="../slideLayouts/slideLayout6.xml"/></Relationships>
</file>

<file path=ppt/slides/_rels/slide5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3.xml"/><Relationship Id="rId1" Type="http://schemas.openxmlformats.org/officeDocument/2006/relationships/slideLayout" Target="../slideLayouts/slideLayout6.xml"/></Relationships>
</file>

<file path=ppt/slides/_rels/slide5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4.xml"/><Relationship Id="rId1" Type="http://schemas.openxmlformats.org/officeDocument/2006/relationships/slideLayout" Target="../slideLayouts/slideLayout6.xml"/></Relationships>
</file>

<file path=ppt/slides/_rels/slide5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5.xml"/><Relationship Id="rId1" Type="http://schemas.openxmlformats.org/officeDocument/2006/relationships/slideLayout" Target="../slideLayouts/slideLayout6.xml"/></Relationships>
</file>

<file path=ppt/slides/_rels/slide5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6.xml"/><Relationship Id="rId1" Type="http://schemas.openxmlformats.org/officeDocument/2006/relationships/slideLayout" Target="../slideLayouts/slideLayout6.xml"/></Relationships>
</file>

<file path=ppt/slides/_rels/slide5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7.xml"/><Relationship Id="rId1" Type="http://schemas.openxmlformats.org/officeDocument/2006/relationships/slideLayout" Target="../slideLayouts/slideLayout6.xml"/></Relationships>
</file>

<file path=ppt/slides/_rels/slide5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8.xml"/><Relationship Id="rId1" Type="http://schemas.openxmlformats.org/officeDocument/2006/relationships/slideLayout" Target="../slideLayouts/slideLayout6.xml"/></Relationships>
</file>

<file path=ppt/slides/_rels/slide5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5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0.xml"/><Relationship Id="rId1" Type="http://schemas.openxmlformats.org/officeDocument/2006/relationships/slideLayout" Target="../slideLayouts/slideLayout6.xml"/></Relationships>
</file>

<file path=ppt/slides/_rels/slide5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1.xml"/><Relationship Id="rId1" Type="http://schemas.openxmlformats.org/officeDocument/2006/relationships/slideLayout" Target="../slideLayouts/slideLayout6.xml"/></Relationships>
</file>

<file path=ppt/slides/_rels/slide5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2.xml"/><Relationship Id="rId1" Type="http://schemas.openxmlformats.org/officeDocument/2006/relationships/slideLayout" Target="../slideLayouts/slideLayout6.xml"/></Relationships>
</file>

<file path=ppt/slides/_rels/slide5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3.xml"/><Relationship Id="rId1" Type="http://schemas.openxmlformats.org/officeDocument/2006/relationships/slideLayout" Target="../slideLayouts/slideLayout6.xml"/></Relationships>
</file>

<file path=ppt/slides/_rels/slide5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4.xml"/><Relationship Id="rId1" Type="http://schemas.openxmlformats.org/officeDocument/2006/relationships/slideLayout" Target="../slideLayouts/slideLayout6.xml"/></Relationships>
</file>

<file path=ppt/slides/_rels/slide5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5.xml"/><Relationship Id="rId1" Type="http://schemas.openxmlformats.org/officeDocument/2006/relationships/slideLayout" Target="../slideLayouts/slideLayout6.xml"/></Relationships>
</file>

<file path=ppt/slides/_rels/slide5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6.xml"/><Relationship Id="rId1" Type="http://schemas.openxmlformats.org/officeDocument/2006/relationships/slideLayout" Target="../slideLayouts/slideLayout6.xml"/></Relationships>
</file>

<file path=ppt/slides/_rels/slide5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7.xml"/><Relationship Id="rId1" Type="http://schemas.openxmlformats.org/officeDocument/2006/relationships/slideLayout" Target="../slideLayouts/slideLayout6.xml"/></Relationships>
</file>

<file path=ppt/slides/_rels/slide5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8.xml"/><Relationship Id="rId1" Type="http://schemas.openxmlformats.org/officeDocument/2006/relationships/slideLayout" Target="../slideLayouts/slideLayout6.xml"/></Relationships>
</file>

<file path=ppt/slides/_rels/slide5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9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0.xml"/><Relationship Id="rId1" Type="http://schemas.openxmlformats.org/officeDocument/2006/relationships/slideLayout" Target="../slideLayouts/slideLayout6.xml"/></Relationships>
</file>

<file path=ppt/slides/_rels/slide6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1.xml"/><Relationship Id="rId1" Type="http://schemas.openxmlformats.org/officeDocument/2006/relationships/slideLayout" Target="../slideLayouts/slideLayout6.xml"/></Relationships>
</file>

<file path=ppt/slides/_rels/slide6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2.xml"/><Relationship Id="rId1" Type="http://schemas.openxmlformats.org/officeDocument/2006/relationships/slideLayout" Target="../slideLayouts/slideLayout6.xml"/></Relationships>
</file>

<file path=ppt/slides/_rels/slide6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3.xml"/><Relationship Id="rId1" Type="http://schemas.openxmlformats.org/officeDocument/2006/relationships/slideLayout" Target="../slideLayouts/slideLayout6.xml"/></Relationships>
</file>

<file path=ppt/slides/_rels/slide6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4.xml"/><Relationship Id="rId1" Type="http://schemas.openxmlformats.org/officeDocument/2006/relationships/slideLayout" Target="../slideLayouts/slideLayout6.xml"/></Relationships>
</file>

<file path=ppt/slides/_rels/slide6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5.xml"/><Relationship Id="rId1" Type="http://schemas.openxmlformats.org/officeDocument/2006/relationships/slideLayout" Target="../slideLayouts/slideLayout6.xml"/></Relationships>
</file>

<file path=ppt/slides/_rels/slide6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6.xml"/><Relationship Id="rId1" Type="http://schemas.openxmlformats.org/officeDocument/2006/relationships/slideLayout" Target="../slideLayouts/slideLayout6.xml"/></Relationships>
</file>

<file path=ppt/slides/_rels/slide6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7.xml"/><Relationship Id="rId1" Type="http://schemas.openxmlformats.org/officeDocument/2006/relationships/slideLayout" Target="../slideLayouts/slideLayout6.xml"/></Relationships>
</file>

<file path=ppt/slides/_rels/slide6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8.xml"/><Relationship Id="rId1" Type="http://schemas.openxmlformats.org/officeDocument/2006/relationships/slideLayout" Target="../slideLayouts/slideLayout6.xml"/></Relationships>
</file>

<file path=ppt/slides/_rels/slide6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0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0.xml"/><Relationship Id="rId1" Type="http://schemas.openxmlformats.org/officeDocument/2006/relationships/slideLayout" Target="../slideLayouts/slideLayout6.xml"/></Relationships>
</file>

<file path=ppt/slides/_rels/slide6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1.xml"/><Relationship Id="rId1" Type="http://schemas.openxmlformats.org/officeDocument/2006/relationships/slideLayout" Target="../slideLayouts/slideLayout6.xml"/></Relationships>
</file>

<file path=ppt/slides/_rels/slide6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2.xml"/><Relationship Id="rId1" Type="http://schemas.openxmlformats.org/officeDocument/2006/relationships/slideLayout" Target="../slideLayouts/slideLayout6.xml"/></Relationships>
</file>

<file path=ppt/slides/_rels/slide6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3.xml"/><Relationship Id="rId1" Type="http://schemas.openxmlformats.org/officeDocument/2006/relationships/slideLayout" Target="../slideLayouts/slideLayout6.xml"/></Relationships>
</file>

<file path=ppt/slides/_rels/slide6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4.xml"/><Relationship Id="rId1" Type="http://schemas.openxmlformats.org/officeDocument/2006/relationships/slideLayout" Target="../slideLayouts/slideLayout6.xml"/></Relationships>
</file>

<file path=ppt/slides/_rels/slide6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5.xml"/><Relationship Id="rId1" Type="http://schemas.openxmlformats.org/officeDocument/2006/relationships/slideLayout" Target="../slideLayouts/slideLayout6.xml"/></Relationships>
</file>

<file path=ppt/slides/_rels/slide6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6.xml"/><Relationship Id="rId1" Type="http://schemas.openxmlformats.org/officeDocument/2006/relationships/slideLayout" Target="../slideLayouts/slideLayout6.xml"/></Relationships>
</file>

<file path=ppt/slides/_rels/slide6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7.xml"/><Relationship Id="rId1" Type="http://schemas.openxmlformats.org/officeDocument/2006/relationships/slideLayout" Target="../slideLayouts/slideLayout6.xml"/></Relationships>
</file>

<file path=ppt/slides/_rels/slide6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8.xml"/><Relationship Id="rId1" Type="http://schemas.openxmlformats.org/officeDocument/2006/relationships/slideLayout" Target="../slideLayouts/slideLayout6.xml"/></Relationships>
</file>

<file path=ppt/slides/_rels/slide6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0.xml"/><Relationship Id="rId1" Type="http://schemas.openxmlformats.org/officeDocument/2006/relationships/slideLayout" Target="../slideLayouts/slideLayout6.xml"/></Relationships>
</file>

<file path=ppt/slides/_rels/slide6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1.xml"/><Relationship Id="rId1" Type="http://schemas.openxmlformats.org/officeDocument/2006/relationships/slideLayout" Target="../slideLayouts/slideLayout6.xml"/></Relationships>
</file>

<file path=ppt/slides/_rels/slide6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2.xml"/><Relationship Id="rId1" Type="http://schemas.openxmlformats.org/officeDocument/2006/relationships/slideLayout" Target="../slideLayouts/slideLayout6.xml"/></Relationships>
</file>

<file path=ppt/slides/_rels/slide6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3.xml"/><Relationship Id="rId1" Type="http://schemas.openxmlformats.org/officeDocument/2006/relationships/slideLayout" Target="../slideLayouts/slideLayout6.xml"/></Relationships>
</file>

<file path=ppt/slides/_rels/slide6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4.xml"/><Relationship Id="rId1" Type="http://schemas.openxmlformats.org/officeDocument/2006/relationships/slideLayout" Target="../slideLayouts/slideLayout6.xml"/></Relationships>
</file>

<file path=ppt/slides/_rels/slide6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5.xml"/><Relationship Id="rId1" Type="http://schemas.openxmlformats.org/officeDocument/2006/relationships/slideLayout" Target="../slideLayouts/slideLayout6.xml"/></Relationships>
</file>

<file path=ppt/slides/_rels/slide6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6.xml"/><Relationship Id="rId1" Type="http://schemas.openxmlformats.org/officeDocument/2006/relationships/slideLayout" Target="../slideLayouts/slideLayout6.xml"/></Relationships>
</file>

<file path=ppt/slides/_rels/slide6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7.xml"/><Relationship Id="rId1" Type="http://schemas.openxmlformats.org/officeDocument/2006/relationships/slideLayout" Target="../slideLayouts/slideLayout6.xml"/></Relationships>
</file>

<file path=ppt/slides/_rels/slide6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8.xml"/><Relationship Id="rId1" Type="http://schemas.openxmlformats.org/officeDocument/2006/relationships/slideLayout" Target="../slideLayouts/slideLayout6.xml"/></Relationships>
</file>

<file path=ppt/slides/_rels/slide6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2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0.xml"/><Relationship Id="rId1" Type="http://schemas.openxmlformats.org/officeDocument/2006/relationships/slideLayout" Target="../slideLayouts/slideLayout6.xml"/></Relationships>
</file>

<file path=ppt/slides/_rels/slide6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1.xml"/><Relationship Id="rId1" Type="http://schemas.openxmlformats.org/officeDocument/2006/relationships/slideLayout" Target="../slideLayouts/slideLayout6.xml"/></Relationships>
</file>

<file path=ppt/slides/_rels/slide6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2.xml"/><Relationship Id="rId1" Type="http://schemas.openxmlformats.org/officeDocument/2006/relationships/slideLayout" Target="../slideLayouts/slideLayout6.xml"/></Relationships>
</file>

<file path=ppt/slides/_rels/slide6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3.xml"/><Relationship Id="rId1" Type="http://schemas.openxmlformats.org/officeDocument/2006/relationships/slideLayout" Target="../slideLayouts/slideLayout6.xml"/></Relationships>
</file>

<file path=ppt/slides/_rels/slide6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4.xml"/><Relationship Id="rId1" Type="http://schemas.openxmlformats.org/officeDocument/2006/relationships/slideLayout" Target="../slideLayouts/slideLayout6.xml"/></Relationships>
</file>

<file path=ppt/slides/_rels/slide6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5.xml"/><Relationship Id="rId1" Type="http://schemas.openxmlformats.org/officeDocument/2006/relationships/slideLayout" Target="../slideLayouts/slideLayout6.xml"/></Relationships>
</file>

<file path=ppt/slides/_rels/slide6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6.xml"/><Relationship Id="rId1" Type="http://schemas.openxmlformats.org/officeDocument/2006/relationships/slideLayout" Target="../slideLayouts/slideLayout6.xml"/></Relationships>
</file>

<file path=ppt/slides/_rels/slide6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7.xml"/><Relationship Id="rId1" Type="http://schemas.openxmlformats.org/officeDocument/2006/relationships/slideLayout" Target="../slideLayouts/slideLayout6.xml"/></Relationships>
</file>

<file path=ppt/slides/_rels/slide6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8.xml"/><Relationship Id="rId1" Type="http://schemas.openxmlformats.org/officeDocument/2006/relationships/slideLayout" Target="../slideLayouts/slideLayout6.xml"/></Relationships>
</file>

<file path=ppt/slides/_rels/slide6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0.xml"/><Relationship Id="rId1" Type="http://schemas.openxmlformats.org/officeDocument/2006/relationships/slideLayout" Target="../slideLayouts/slideLayout6.xml"/></Relationships>
</file>

<file path=ppt/slides/_rels/slide6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1.xml"/><Relationship Id="rId1" Type="http://schemas.openxmlformats.org/officeDocument/2006/relationships/slideLayout" Target="../slideLayouts/slideLayout6.xml"/></Relationships>
</file>

<file path=ppt/slides/_rels/slide6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2.xml"/><Relationship Id="rId1" Type="http://schemas.openxmlformats.org/officeDocument/2006/relationships/slideLayout" Target="../slideLayouts/slideLayout6.xml"/></Relationships>
</file>

<file path=ppt/slides/_rels/slide6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3.xml"/><Relationship Id="rId1" Type="http://schemas.openxmlformats.org/officeDocument/2006/relationships/slideLayout" Target="../slideLayouts/slideLayout6.xml"/></Relationships>
</file>

<file path=ppt/slides/_rels/slide6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4.xml"/><Relationship Id="rId1" Type="http://schemas.openxmlformats.org/officeDocument/2006/relationships/slideLayout" Target="../slideLayouts/slideLayout6.xml"/></Relationships>
</file>

<file path=ppt/slides/_rels/slide6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5.xml"/><Relationship Id="rId1" Type="http://schemas.openxmlformats.org/officeDocument/2006/relationships/slideLayout" Target="../slideLayouts/slideLayout6.xml"/></Relationships>
</file>

<file path=ppt/slides/_rels/slide6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6.xml"/><Relationship Id="rId1" Type="http://schemas.openxmlformats.org/officeDocument/2006/relationships/slideLayout" Target="../slideLayouts/slideLayout6.xml"/></Relationships>
</file>

<file path=ppt/slides/_rels/slide6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7.xml"/><Relationship Id="rId1" Type="http://schemas.openxmlformats.org/officeDocument/2006/relationships/slideLayout" Target="../slideLayouts/slideLayout6.xml"/></Relationships>
</file>

<file path=ppt/slides/_rels/slide6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8.xml"/><Relationship Id="rId1" Type="http://schemas.openxmlformats.org/officeDocument/2006/relationships/slideLayout" Target="../slideLayouts/slideLayout6.xml"/></Relationships>
</file>

<file path=ppt/slides/_rels/slide6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0.xml"/><Relationship Id="rId1" Type="http://schemas.openxmlformats.org/officeDocument/2006/relationships/slideLayout" Target="../slideLayouts/slideLayout6.xml"/></Relationships>
</file>

<file path=ppt/slides/_rels/slide6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1.xml"/><Relationship Id="rId1" Type="http://schemas.openxmlformats.org/officeDocument/2006/relationships/slideLayout" Target="../slideLayouts/slideLayout6.xml"/></Relationships>
</file>

<file path=ppt/slides/_rels/slide6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2.xml"/><Relationship Id="rId1" Type="http://schemas.openxmlformats.org/officeDocument/2006/relationships/slideLayout" Target="../slideLayouts/slideLayout6.xml"/></Relationships>
</file>

<file path=ppt/slides/_rels/slide6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3.xml"/><Relationship Id="rId1" Type="http://schemas.openxmlformats.org/officeDocument/2006/relationships/slideLayout" Target="../slideLayouts/slideLayout6.xml"/></Relationships>
</file>

<file path=ppt/slides/_rels/slide6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4.xml"/><Relationship Id="rId1" Type="http://schemas.openxmlformats.org/officeDocument/2006/relationships/slideLayout" Target="../slideLayouts/slideLayout6.xml"/></Relationships>
</file>

<file path=ppt/slides/_rels/slide6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5.xml"/><Relationship Id="rId1" Type="http://schemas.openxmlformats.org/officeDocument/2006/relationships/slideLayout" Target="../slideLayouts/slideLayout6.xml"/></Relationships>
</file>

<file path=ppt/slides/_rels/slide6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6.xml"/><Relationship Id="rId1" Type="http://schemas.openxmlformats.org/officeDocument/2006/relationships/slideLayout" Target="../slideLayouts/slideLayout6.xml"/></Relationships>
</file>

<file path=ppt/slides/_rels/slide6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7.xml"/><Relationship Id="rId1" Type="http://schemas.openxmlformats.org/officeDocument/2006/relationships/slideLayout" Target="../slideLayouts/slideLayout6.xml"/></Relationships>
</file>

<file path=ppt/slides/_rels/slide6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8.xml"/><Relationship Id="rId1" Type="http://schemas.openxmlformats.org/officeDocument/2006/relationships/slideLayout" Target="../slideLayouts/slideLayout6.xml"/></Relationships>
</file>

<file path=ppt/slides/_rels/slide6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0.xml"/><Relationship Id="rId1" Type="http://schemas.openxmlformats.org/officeDocument/2006/relationships/slideLayout" Target="../slideLayouts/slideLayout6.xml"/></Relationships>
</file>

<file path=ppt/slides/_rels/slide6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1.xml"/><Relationship Id="rId1" Type="http://schemas.openxmlformats.org/officeDocument/2006/relationships/slideLayout" Target="../slideLayouts/slideLayout6.xml"/></Relationships>
</file>

<file path=ppt/slides/_rels/slide6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2.xml"/><Relationship Id="rId1" Type="http://schemas.openxmlformats.org/officeDocument/2006/relationships/slideLayout" Target="../slideLayouts/slideLayout6.xml"/></Relationships>
</file>

<file path=ppt/slides/_rels/slide6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3.xml"/><Relationship Id="rId1" Type="http://schemas.openxmlformats.org/officeDocument/2006/relationships/slideLayout" Target="../slideLayouts/slideLayout6.xml"/></Relationships>
</file>

<file path=ppt/slides/_rels/slide6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4.xml"/><Relationship Id="rId1" Type="http://schemas.openxmlformats.org/officeDocument/2006/relationships/slideLayout" Target="../slideLayouts/slideLayout6.xml"/></Relationships>
</file>

<file path=ppt/slides/_rels/slide6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5.xml"/><Relationship Id="rId1" Type="http://schemas.openxmlformats.org/officeDocument/2006/relationships/slideLayout" Target="../slideLayouts/slideLayout6.xml"/></Relationships>
</file>

<file path=ppt/slides/_rels/slide6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6.xml"/><Relationship Id="rId1" Type="http://schemas.openxmlformats.org/officeDocument/2006/relationships/slideLayout" Target="../slideLayouts/slideLayout6.xml"/></Relationships>
</file>

<file path=ppt/slides/_rels/slide6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7.xml"/><Relationship Id="rId1" Type="http://schemas.openxmlformats.org/officeDocument/2006/relationships/slideLayout" Target="../slideLayouts/slideLayout6.xml"/></Relationships>
</file>

<file path=ppt/slides/_rels/slide6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8.xml"/><Relationship Id="rId1" Type="http://schemas.openxmlformats.org/officeDocument/2006/relationships/slideLayout" Target="../slideLayouts/slideLayout6.xml"/></Relationships>
</file>

<file path=ppt/slides/_rels/slide6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0.xml"/><Relationship Id="rId1" Type="http://schemas.openxmlformats.org/officeDocument/2006/relationships/slideLayout" Target="../slideLayouts/slideLayout6.xml"/></Relationships>
</file>

<file path=ppt/slides/_rels/slide6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1.xml"/><Relationship Id="rId1" Type="http://schemas.openxmlformats.org/officeDocument/2006/relationships/slideLayout" Target="../slideLayouts/slideLayout6.xml"/></Relationships>
</file>

<file path=ppt/slides/_rels/slide6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2.xml"/><Relationship Id="rId1" Type="http://schemas.openxmlformats.org/officeDocument/2006/relationships/slideLayout" Target="../slideLayouts/slideLayout6.xml"/></Relationships>
</file>

<file path=ppt/slides/_rels/slide6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3.xml"/><Relationship Id="rId1" Type="http://schemas.openxmlformats.org/officeDocument/2006/relationships/slideLayout" Target="../slideLayouts/slideLayout6.xml"/></Relationships>
</file>

<file path=ppt/slides/_rels/slide6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4.xml"/><Relationship Id="rId1" Type="http://schemas.openxmlformats.org/officeDocument/2006/relationships/slideLayout" Target="../slideLayouts/slideLayout6.xml"/></Relationships>
</file>

<file path=ppt/slides/_rels/slide6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5.xml"/><Relationship Id="rId1" Type="http://schemas.openxmlformats.org/officeDocument/2006/relationships/slideLayout" Target="../slideLayouts/slideLayout6.xml"/></Relationships>
</file>

<file path=ppt/slides/_rels/slide6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6.xml"/><Relationship Id="rId1" Type="http://schemas.openxmlformats.org/officeDocument/2006/relationships/slideLayout" Target="../slideLayouts/slideLayout6.xml"/></Relationships>
</file>

<file path=ppt/slides/_rels/slide6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7.xml"/><Relationship Id="rId1" Type="http://schemas.openxmlformats.org/officeDocument/2006/relationships/slideLayout" Target="../slideLayouts/slideLayout6.xml"/></Relationships>
</file>

<file path=ppt/slides/_rels/slide6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8.xml"/><Relationship Id="rId1" Type="http://schemas.openxmlformats.org/officeDocument/2006/relationships/slideLayout" Target="../slideLayouts/slideLayout6.xml"/></Relationships>
</file>

<file path=ppt/slides/_rels/slide6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0.xml"/><Relationship Id="rId1" Type="http://schemas.openxmlformats.org/officeDocument/2006/relationships/slideLayout" Target="../slideLayouts/slideLayout6.xml"/></Relationships>
</file>

<file path=ppt/slides/_rels/slide6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1.xml"/><Relationship Id="rId1" Type="http://schemas.openxmlformats.org/officeDocument/2006/relationships/slideLayout" Target="../slideLayouts/slideLayout6.xml"/></Relationships>
</file>

<file path=ppt/slides/_rels/slide6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2.xml"/><Relationship Id="rId1" Type="http://schemas.openxmlformats.org/officeDocument/2006/relationships/slideLayout" Target="../slideLayouts/slideLayout6.xml"/></Relationships>
</file>

<file path=ppt/slides/_rels/slide6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3.xml"/><Relationship Id="rId1" Type="http://schemas.openxmlformats.org/officeDocument/2006/relationships/slideLayout" Target="../slideLayouts/slideLayout6.xml"/></Relationships>
</file>

<file path=ppt/slides/_rels/slide6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4.xml"/><Relationship Id="rId1" Type="http://schemas.openxmlformats.org/officeDocument/2006/relationships/slideLayout" Target="../slideLayouts/slideLayout6.xml"/></Relationships>
</file>

<file path=ppt/slides/_rels/slide6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5.xml"/><Relationship Id="rId1" Type="http://schemas.openxmlformats.org/officeDocument/2006/relationships/slideLayout" Target="../slideLayouts/slideLayout6.xml"/></Relationships>
</file>

<file path=ppt/slides/_rels/slide6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6.xml"/><Relationship Id="rId1" Type="http://schemas.openxmlformats.org/officeDocument/2006/relationships/slideLayout" Target="../slideLayouts/slideLayout6.xml"/></Relationships>
</file>

<file path=ppt/slides/_rels/slide6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7.xml"/><Relationship Id="rId1" Type="http://schemas.openxmlformats.org/officeDocument/2006/relationships/slideLayout" Target="../slideLayouts/slideLayout6.xml"/></Relationships>
</file>

<file path=ppt/slides/_rels/slide6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8.xml"/><Relationship Id="rId1" Type="http://schemas.openxmlformats.org/officeDocument/2006/relationships/slideLayout" Target="../slideLayouts/slideLayout6.xml"/></Relationships>
</file>

<file path=ppt/slides/_rels/slide6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6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0.xml"/><Relationship Id="rId1" Type="http://schemas.openxmlformats.org/officeDocument/2006/relationships/slideLayout" Target="../slideLayouts/slideLayout6.xml"/></Relationships>
</file>

<file path=ppt/slides/_rels/slide6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1.xml"/><Relationship Id="rId1" Type="http://schemas.openxmlformats.org/officeDocument/2006/relationships/slideLayout" Target="../slideLayouts/slideLayout6.xml"/></Relationships>
</file>

<file path=ppt/slides/_rels/slide6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2.xml"/><Relationship Id="rId1" Type="http://schemas.openxmlformats.org/officeDocument/2006/relationships/slideLayout" Target="../slideLayouts/slideLayout6.xml"/></Relationships>
</file>

<file path=ppt/slides/_rels/slide6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3.xml"/><Relationship Id="rId1" Type="http://schemas.openxmlformats.org/officeDocument/2006/relationships/slideLayout" Target="../slideLayouts/slideLayout6.xml"/></Relationships>
</file>

<file path=ppt/slides/_rels/slide6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4.xml"/><Relationship Id="rId1" Type="http://schemas.openxmlformats.org/officeDocument/2006/relationships/slideLayout" Target="../slideLayouts/slideLayout6.xml"/></Relationships>
</file>

<file path=ppt/slides/_rels/slide6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5.xml"/><Relationship Id="rId1" Type="http://schemas.openxmlformats.org/officeDocument/2006/relationships/slideLayout" Target="../slideLayouts/slideLayout6.xml"/></Relationships>
</file>

<file path=ppt/slides/_rels/slide6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6.xml"/><Relationship Id="rId1" Type="http://schemas.openxmlformats.org/officeDocument/2006/relationships/slideLayout" Target="../slideLayouts/slideLayout6.xml"/></Relationships>
</file>

<file path=ppt/slides/_rels/slide6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7.xml"/><Relationship Id="rId1" Type="http://schemas.openxmlformats.org/officeDocument/2006/relationships/slideLayout" Target="../slideLayouts/slideLayout6.xml"/></Relationships>
</file>

<file path=ppt/slides/_rels/slide6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8.xml"/><Relationship Id="rId1" Type="http://schemas.openxmlformats.org/officeDocument/2006/relationships/slideLayout" Target="../slideLayouts/slideLayout6.xml"/></Relationships>
</file>

<file path=ppt/slides/_rels/slide6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0.xml"/><Relationship Id="rId1" Type="http://schemas.openxmlformats.org/officeDocument/2006/relationships/slideLayout" Target="../slideLayouts/slideLayout6.xml"/></Relationships>
</file>

<file path=ppt/slides/_rels/slide7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1.xml"/><Relationship Id="rId1" Type="http://schemas.openxmlformats.org/officeDocument/2006/relationships/slideLayout" Target="../slideLayouts/slideLayout6.xml"/></Relationships>
</file>

<file path=ppt/slides/_rels/slide7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2.xml"/><Relationship Id="rId1" Type="http://schemas.openxmlformats.org/officeDocument/2006/relationships/slideLayout" Target="../slideLayouts/slideLayout6.xml"/></Relationships>
</file>

<file path=ppt/slides/_rels/slide7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3.xml"/><Relationship Id="rId1" Type="http://schemas.openxmlformats.org/officeDocument/2006/relationships/slideLayout" Target="../slideLayouts/slideLayout6.xml"/></Relationships>
</file>

<file path=ppt/slides/_rels/slide7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4.xml"/><Relationship Id="rId1" Type="http://schemas.openxmlformats.org/officeDocument/2006/relationships/slideLayout" Target="../slideLayouts/slideLayout6.xml"/></Relationships>
</file>

<file path=ppt/slides/_rels/slide7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5.xml"/><Relationship Id="rId1" Type="http://schemas.openxmlformats.org/officeDocument/2006/relationships/slideLayout" Target="../slideLayouts/slideLayout6.xml"/></Relationships>
</file>

<file path=ppt/slides/_rels/slide7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6.xml"/><Relationship Id="rId1" Type="http://schemas.openxmlformats.org/officeDocument/2006/relationships/slideLayout" Target="../slideLayouts/slideLayout6.xml"/></Relationships>
</file>

<file path=ppt/slides/_rels/slide7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7.xml"/><Relationship Id="rId1" Type="http://schemas.openxmlformats.org/officeDocument/2006/relationships/slideLayout" Target="../slideLayouts/slideLayout6.xml"/></Relationships>
</file>

<file path=ppt/slides/_rels/slide7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8.xml"/><Relationship Id="rId1" Type="http://schemas.openxmlformats.org/officeDocument/2006/relationships/slideLayout" Target="../slideLayouts/slideLayout6.xml"/></Relationships>
</file>

<file path=ppt/slides/_rels/slide7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0.xml"/><Relationship Id="rId1" Type="http://schemas.openxmlformats.org/officeDocument/2006/relationships/slideLayout" Target="../slideLayouts/slideLayout6.xml"/></Relationships>
</file>

<file path=ppt/slides/_rels/slide7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1.xml"/><Relationship Id="rId1" Type="http://schemas.openxmlformats.org/officeDocument/2006/relationships/slideLayout" Target="../slideLayouts/slideLayout6.xml"/></Relationships>
</file>

<file path=ppt/slides/_rels/slide7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2.xml"/><Relationship Id="rId1" Type="http://schemas.openxmlformats.org/officeDocument/2006/relationships/slideLayout" Target="../slideLayouts/slideLayout6.xml"/></Relationships>
</file>

<file path=ppt/slides/_rels/slide7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3.xml"/><Relationship Id="rId1" Type="http://schemas.openxmlformats.org/officeDocument/2006/relationships/slideLayout" Target="../slideLayouts/slideLayout6.xml"/></Relationships>
</file>

<file path=ppt/slides/_rels/slide7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4.xml"/><Relationship Id="rId1" Type="http://schemas.openxmlformats.org/officeDocument/2006/relationships/slideLayout" Target="../slideLayouts/slideLayout6.xml"/></Relationships>
</file>

<file path=ppt/slides/_rels/slide7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5.xml"/><Relationship Id="rId1" Type="http://schemas.openxmlformats.org/officeDocument/2006/relationships/slideLayout" Target="../slideLayouts/slideLayout6.xml"/></Relationships>
</file>

<file path=ppt/slides/_rels/slide7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6.xml"/><Relationship Id="rId1" Type="http://schemas.openxmlformats.org/officeDocument/2006/relationships/slideLayout" Target="../slideLayouts/slideLayout6.xml"/></Relationships>
</file>

<file path=ppt/slides/_rels/slide7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7.xml"/><Relationship Id="rId1" Type="http://schemas.openxmlformats.org/officeDocument/2006/relationships/slideLayout" Target="../slideLayouts/slideLayout6.xml"/></Relationships>
</file>

<file path=ppt/slides/_rels/slide7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8.xml"/><Relationship Id="rId1" Type="http://schemas.openxmlformats.org/officeDocument/2006/relationships/slideLayout" Target="../slideLayouts/slideLayout6.xml"/></Relationships>
</file>

<file path=ppt/slides/_rels/slide7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0.xml"/><Relationship Id="rId1" Type="http://schemas.openxmlformats.org/officeDocument/2006/relationships/slideLayout" Target="../slideLayouts/slideLayout6.xml"/></Relationships>
</file>

<file path=ppt/slides/_rels/slide7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1.xml"/><Relationship Id="rId1" Type="http://schemas.openxmlformats.org/officeDocument/2006/relationships/slideLayout" Target="../slideLayouts/slideLayout6.xml"/></Relationships>
</file>

<file path=ppt/slides/_rels/slide7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2.xml"/><Relationship Id="rId1" Type="http://schemas.openxmlformats.org/officeDocument/2006/relationships/slideLayout" Target="../slideLayouts/slideLayout6.xml"/></Relationships>
</file>

<file path=ppt/slides/_rels/slide7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3.xml"/><Relationship Id="rId1" Type="http://schemas.openxmlformats.org/officeDocument/2006/relationships/slideLayout" Target="../slideLayouts/slideLayout6.xml"/></Relationships>
</file>

<file path=ppt/slides/_rels/slide7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4.xml"/><Relationship Id="rId1" Type="http://schemas.openxmlformats.org/officeDocument/2006/relationships/slideLayout" Target="../slideLayouts/slideLayout6.xml"/></Relationships>
</file>

<file path=ppt/slides/_rels/slide7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5.xml"/><Relationship Id="rId1" Type="http://schemas.openxmlformats.org/officeDocument/2006/relationships/slideLayout" Target="../slideLayouts/slideLayout6.xml"/></Relationships>
</file>

<file path=ppt/slides/_rels/slide7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6.xml"/><Relationship Id="rId1" Type="http://schemas.openxmlformats.org/officeDocument/2006/relationships/slideLayout" Target="../slideLayouts/slideLayout6.xml"/></Relationships>
</file>

<file path=ppt/slides/_rels/slide7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7.xml"/><Relationship Id="rId1" Type="http://schemas.openxmlformats.org/officeDocument/2006/relationships/slideLayout" Target="../slideLayouts/slideLayout6.xml"/></Relationships>
</file>

<file path=ppt/slides/_rels/slide7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8.xml"/><Relationship Id="rId1" Type="http://schemas.openxmlformats.org/officeDocument/2006/relationships/slideLayout" Target="../slideLayouts/slideLayout6.xml"/></Relationships>
</file>

<file path=ppt/slides/_rels/slide7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0.xml"/><Relationship Id="rId1" Type="http://schemas.openxmlformats.org/officeDocument/2006/relationships/slideLayout" Target="../slideLayouts/slideLayout6.xml"/></Relationships>
</file>

<file path=ppt/slides/_rels/slide7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1.xml"/><Relationship Id="rId1" Type="http://schemas.openxmlformats.org/officeDocument/2006/relationships/slideLayout" Target="../slideLayouts/slideLayout6.xml"/></Relationships>
</file>

<file path=ppt/slides/_rels/slide7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2.xml"/><Relationship Id="rId1" Type="http://schemas.openxmlformats.org/officeDocument/2006/relationships/slideLayout" Target="../slideLayouts/slideLayout6.xml"/></Relationships>
</file>

<file path=ppt/slides/_rels/slide7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3.xml"/><Relationship Id="rId1" Type="http://schemas.openxmlformats.org/officeDocument/2006/relationships/slideLayout" Target="../slideLayouts/slideLayout6.xml"/></Relationships>
</file>

<file path=ppt/slides/_rels/slide7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4.xml"/><Relationship Id="rId1" Type="http://schemas.openxmlformats.org/officeDocument/2006/relationships/slideLayout" Target="../slideLayouts/slideLayout6.xml"/></Relationships>
</file>

<file path=ppt/slides/_rels/slide7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5.xml"/><Relationship Id="rId1" Type="http://schemas.openxmlformats.org/officeDocument/2006/relationships/slideLayout" Target="../slideLayouts/slideLayout6.xml"/></Relationships>
</file>

<file path=ppt/slides/_rels/slide7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6.xml"/><Relationship Id="rId1" Type="http://schemas.openxmlformats.org/officeDocument/2006/relationships/slideLayout" Target="../slideLayouts/slideLayout6.xml"/></Relationships>
</file>

<file path=ppt/slides/_rels/slide7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7.xml"/><Relationship Id="rId1" Type="http://schemas.openxmlformats.org/officeDocument/2006/relationships/slideLayout" Target="../slideLayouts/slideLayout6.xml"/></Relationships>
</file>

<file path=ppt/slides/_rels/slide7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8.xml"/><Relationship Id="rId1" Type="http://schemas.openxmlformats.org/officeDocument/2006/relationships/slideLayout" Target="../slideLayouts/slideLayout6.xml"/></Relationships>
</file>

<file path=ppt/slides/_rels/slide7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0.xml"/><Relationship Id="rId1" Type="http://schemas.openxmlformats.org/officeDocument/2006/relationships/slideLayout" Target="../slideLayouts/slideLayout6.xml"/></Relationships>
</file>

<file path=ppt/slides/_rels/slide7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1.xml"/><Relationship Id="rId1" Type="http://schemas.openxmlformats.org/officeDocument/2006/relationships/slideLayout" Target="../slideLayouts/slideLayout6.xml"/></Relationships>
</file>

<file path=ppt/slides/_rels/slide7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2.xml"/><Relationship Id="rId1" Type="http://schemas.openxmlformats.org/officeDocument/2006/relationships/slideLayout" Target="../slideLayouts/slideLayout6.xml"/></Relationships>
</file>

<file path=ppt/slides/_rels/slide7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3.xml"/><Relationship Id="rId1" Type="http://schemas.openxmlformats.org/officeDocument/2006/relationships/slideLayout" Target="../slideLayouts/slideLayout6.xml"/></Relationships>
</file>

<file path=ppt/slides/_rels/slide7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4.xml"/><Relationship Id="rId1" Type="http://schemas.openxmlformats.org/officeDocument/2006/relationships/slideLayout" Target="../slideLayouts/slideLayout6.xml"/></Relationships>
</file>

<file path=ppt/slides/_rels/slide7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5.xml"/><Relationship Id="rId1" Type="http://schemas.openxmlformats.org/officeDocument/2006/relationships/slideLayout" Target="../slideLayouts/slideLayout6.xml"/></Relationships>
</file>

<file path=ppt/slides/_rels/slide7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6.xml"/><Relationship Id="rId1" Type="http://schemas.openxmlformats.org/officeDocument/2006/relationships/slideLayout" Target="../slideLayouts/slideLayout6.xml"/></Relationships>
</file>

<file path=ppt/slides/_rels/slide7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7.xml"/><Relationship Id="rId1" Type="http://schemas.openxmlformats.org/officeDocument/2006/relationships/slideLayout" Target="../slideLayouts/slideLayout6.xml"/></Relationships>
</file>

<file path=ppt/slides/_rels/slide7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8.xml"/><Relationship Id="rId1" Type="http://schemas.openxmlformats.org/officeDocument/2006/relationships/slideLayout" Target="../slideLayouts/slideLayout6.xml"/></Relationships>
</file>

<file path=ppt/slides/_rels/slide7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4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0.xml"/><Relationship Id="rId1" Type="http://schemas.openxmlformats.org/officeDocument/2006/relationships/slideLayout" Target="../slideLayouts/slideLayout6.xml"/></Relationships>
</file>

<file path=ppt/slides/_rels/slide7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1.xml"/><Relationship Id="rId1" Type="http://schemas.openxmlformats.org/officeDocument/2006/relationships/slideLayout" Target="../slideLayouts/slideLayout6.xml"/></Relationships>
</file>

<file path=ppt/slides/_rels/slide7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2.xml"/><Relationship Id="rId1" Type="http://schemas.openxmlformats.org/officeDocument/2006/relationships/slideLayout" Target="../slideLayouts/slideLayout6.xml"/></Relationships>
</file>

<file path=ppt/slides/_rels/slide7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3.xml"/><Relationship Id="rId1" Type="http://schemas.openxmlformats.org/officeDocument/2006/relationships/slideLayout" Target="../slideLayouts/slideLayout6.xml"/></Relationships>
</file>

<file path=ppt/slides/_rels/slide7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4.xml"/><Relationship Id="rId1" Type="http://schemas.openxmlformats.org/officeDocument/2006/relationships/slideLayout" Target="../slideLayouts/slideLayout6.xml"/></Relationships>
</file>

<file path=ppt/slides/_rels/slide7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5.xml"/><Relationship Id="rId1" Type="http://schemas.openxmlformats.org/officeDocument/2006/relationships/slideLayout" Target="../slideLayouts/slideLayout6.xml"/></Relationships>
</file>

<file path=ppt/slides/_rels/slide7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6.xml"/><Relationship Id="rId1" Type="http://schemas.openxmlformats.org/officeDocument/2006/relationships/slideLayout" Target="../slideLayouts/slideLayout6.xml"/></Relationships>
</file>

<file path=ppt/slides/_rels/slide7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7.xml"/><Relationship Id="rId1" Type="http://schemas.openxmlformats.org/officeDocument/2006/relationships/slideLayout" Target="../slideLayouts/slideLayout6.xml"/></Relationships>
</file>

<file path=ppt/slides/_rels/slide7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8.xml"/><Relationship Id="rId1" Type="http://schemas.openxmlformats.org/officeDocument/2006/relationships/slideLayout" Target="../slideLayouts/slideLayout6.xml"/></Relationships>
</file>

<file path=ppt/slides/_rels/slide7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9.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0.xml"/><Relationship Id="rId1" Type="http://schemas.openxmlformats.org/officeDocument/2006/relationships/slideLayout" Target="../slideLayouts/slideLayout6.xml"/></Relationships>
</file>

<file path=ppt/slides/_rels/slide7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1.xml"/><Relationship Id="rId1" Type="http://schemas.openxmlformats.org/officeDocument/2006/relationships/slideLayout" Target="../slideLayouts/slideLayout6.xml"/></Relationships>
</file>

<file path=ppt/slides/_rels/slide7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2.xml"/><Relationship Id="rId1" Type="http://schemas.openxmlformats.org/officeDocument/2006/relationships/slideLayout" Target="../slideLayouts/slideLayout6.xml"/></Relationships>
</file>

<file path=ppt/slides/_rels/slide7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3.xml"/><Relationship Id="rId1" Type="http://schemas.openxmlformats.org/officeDocument/2006/relationships/slideLayout" Target="../slideLayouts/slideLayout6.xml"/></Relationships>
</file>

<file path=ppt/slides/_rels/slide7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4.xml"/><Relationship Id="rId1" Type="http://schemas.openxmlformats.org/officeDocument/2006/relationships/slideLayout" Target="../slideLayouts/slideLayout6.xml"/></Relationships>
</file>

<file path=ppt/slides/_rels/slide7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5.xml"/><Relationship Id="rId1" Type="http://schemas.openxmlformats.org/officeDocument/2006/relationships/slideLayout" Target="../slideLayouts/slideLayout6.xml"/></Relationships>
</file>

<file path=ppt/slides/_rels/slide7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6.xml"/><Relationship Id="rId1" Type="http://schemas.openxmlformats.org/officeDocument/2006/relationships/slideLayout" Target="../slideLayouts/slideLayout6.xml"/></Relationships>
</file>

<file path=ppt/slides/_rels/slide7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7.xml"/><Relationship Id="rId1" Type="http://schemas.openxmlformats.org/officeDocument/2006/relationships/slideLayout" Target="../slideLayouts/slideLayout6.xml"/></Relationships>
</file>

<file path=ppt/slides/_rels/slide7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8.xml"/><Relationship Id="rId1" Type="http://schemas.openxmlformats.org/officeDocument/2006/relationships/slideLayout" Target="../slideLayouts/slideLayout6.xml"/></Relationships>
</file>

<file path=ppt/slides/_rels/slide7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0.xml"/><Relationship Id="rId1" Type="http://schemas.openxmlformats.org/officeDocument/2006/relationships/slideLayout" Target="../slideLayouts/slideLayout6.xml"/></Relationships>
</file>

<file path=ppt/slides/_rels/slide7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1.xml"/><Relationship Id="rId1" Type="http://schemas.openxmlformats.org/officeDocument/2006/relationships/slideLayout" Target="../slideLayouts/slideLayout6.xml"/></Relationships>
</file>

<file path=ppt/slides/_rels/slide7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2.xml"/><Relationship Id="rId1" Type="http://schemas.openxmlformats.org/officeDocument/2006/relationships/slideLayout" Target="../slideLayouts/slideLayout6.xml"/></Relationships>
</file>

<file path=ppt/slides/_rels/slide7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3.xml"/><Relationship Id="rId1" Type="http://schemas.openxmlformats.org/officeDocument/2006/relationships/slideLayout" Target="../slideLayouts/slideLayout6.xml"/></Relationships>
</file>

<file path=ppt/slides/_rels/slide7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4.xml"/><Relationship Id="rId1" Type="http://schemas.openxmlformats.org/officeDocument/2006/relationships/slideLayout" Target="../slideLayouts/slideLayout6.xml"/></Relationships>
</file>

<file path=ppt/slides/_rels/slide7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5.xml"/><Relationship Id="rId1" Type="http://schemas.openxmlformats.org/officeDocument/2006/relationships/slideLayout" Target="../slideLayouts/slideLayout6.xml"/></Relationships>
</file>

<file path=ppt/slides/_rels/slide7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6.xml"/><Relationship Id="rId1" Type="http://schemas.openxmlformats.org/officeDocument/2006/relationships/slideLayout" Target="../slideLayouts/slideLayout6.xml"/></Relationships>
</file>

<file path=ppt/slides/_rels/slide7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7.xml"/><Relationship Id="rId1" Type="http://schemas.openxmlformats.org/officeDocument/2006/relationships/slideLayout" Target="../slideLayouts/slideLayout6.xml"/></Relationships>
</file>

<file path=ppt/slides/_rels/slide7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8.xml"/><Relationship Id="rId1" Type="http://schemas.openxmlformats.org/officeDocument/2006/relationships/slideLayout" Target="../slideLayouts/slideLayout6.xml"/></Relationships>
</file>

<file path=ppt/slides/_rels/slide7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7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0.xml"/><Relationship Id="rId1" Type="http://schemas.openxmlformats.org/officeDocument/2006/relationships/slideLayout" Target="../slideLayouts/slideLayout6.xml"/></Relationships>
</file>

<file path=ppt/slides/_rels/slide7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1.xml"/><Relationship Id="rId1" Type="http://schemas.openxmlformats.org/officeDocument/2006/relationships/slideLayout" Target="../slideLayouts/slideLayout6.xml"/></Relationships>
</file>

<file path=ppt/slides/_rels/slide7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2.xml"/><Relationship Id="rId1" Type="http://schemas.openxmlformats.org/officeDocument/2006/relationships/slideLayout" Target="../slideLayouts/slideLayout6.xml"/></Relationships>
</file>

<file path=ppt/slides/_rels/slide7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3.xml"/><Relationship Id="rId1" Type="http://schemas.openxmlformats.org/officeDocument/2006/relationships/slideLayout" Target="../slideLayouts/slideLayout6.xml"/></Relationships>
</file>

<file path=ppt/slides/_rels/slide7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4.xml"/><Relationship Id="rId1" Type="http://schemas.openxmlformats.org/officeDocument/2006/relationships/slideLayout" Target="../slideLayouts/slideLayout6.xml"/></Relationships>
</file>

<file path=ppt/slides/_rels/slide7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5.xml"/><Relationship Id="rId1" Type="http://schemas.openxmlformats.org/officeDocument/2006/relationships/slideLayout" Target="../slideLayouts/slideLayout6.xml"/></Relationships>
</file>

<file path=ppt/slides/_rels/slide786.xml.rels><?xml version="1.0" encoding="UTF-8" standalone="yes"?>
<Relationships xmlns="http://schemas.openxmlformats.org/package/2006/relationships"><Relationship Id="rId3" Type="http://schemas.openxmlformats.org/officeDocument/2006/relationships/notesSlide" Target="../notesSlides/notesSlide786.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7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7.xml"/><Relationship Id="rId1" Type="http://schemas.openxmlformats.org/officeDocument/2006/relationships/slideLayout" Target="../slideLayouts/slideLayout6.xml"/></Relationships>
</file>

<file path=ppt/slides/_rels/slide7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8.xml"/><Relationship Id="rId1" Type="http://schemas.openxmlformats.org/officeDocument/2006/relationships/slideLayout" Target="../slideLayouts/slideLayout6.xml"/></Relationships>
</file>

<file path=ppt/slides/_rels/slide7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7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0.xml"/><Relationship Id="rId1" Type="http://schemas.openxmlformats.org/officeDocument/2006/relationships/slideLayout" Target="../slideLayouts/slideLayout6.xml"/></Relationships>
</file>

<file path=ppt/slides/_rels/slide7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1.xml"/><Relationship Id="rId1" Type="http://schemas.openxmlformats.org/officeDocument/2006/relationships/slideLayout" Target="../slideLayouts/slideLayout6.xml"/></Relationships>
</file>

<file path=ppt/slides/_rels/slide7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2.xml"/><Relationship Id="rId1" Type="http://schemas.openxmlformats.org/officeDocument/2006/relationships/slideLayout" Target="../slideLayouts/slideLayout6.xml"/></Relationships>
</file>

<file path=ppt/slides/_rels/slide7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3.xml"/><Relationship Id="rId1" Type="http://schemas.openxmlformats.org/officeDocument/2006/relationships/slideLayout" Target="../slideLayouts/slideLayout6.xml"/></Relationships>
</file>

<file path=ppt/slides/_rels/slide7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4.xml"/><Relationship Id="rId1" Type="http://schemas.openxmlformats.org/officeDocument/2006/relationships/slideLayout" Target="../slideLayouts/slideLayout6.xml"/></Relationships>
</file>

<file path=ppt/slides/_rels/slide7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5.xml"/><Relationship Id="rId1" Type="http://schemas.openxmlformats.org/officeDocument/2006/relationships/slideLayout" Target="../slideLayouts/slideLayout6.xml"/></Relationships>
</file>

<file path=ppt/slides/_rels/slide7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6.xml"/><Relationship Id="rId1" Type="http://schemas.openxmlformats.org/officeDocument/2006/relationships/slideLayout" Target="../slideLayouts/slideLayout6.xml"/></Relationships>
</file>

<file path=ppt/slides/_rels/slide7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7.xml"/><Relationship Id="rId1" Type="http://schemas.openxmlformats.org/officeDocument/2006/relationships/slideLayout" Target="../slideLayouts/slideLayout6.xml"/></Relationships>
</file>

<file path=ppt/slides/_rels/slide7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8.xml"/><Relationship Id="rId1" Type="http://schemas.openxmlformats.org/officeDocument/2006/relationships/slideLayout" Target="../slideLayouts/slideLayout6.xml"/></Relationships>
</file>

<file path=ppt/slides/_rels/slide7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0.xml"/><Relationship Id="rId1" Type="http://schemas.openxmlformats.org/officeDocument/2006/relationships/slideLayout" Target="../slideLayouts/slideLayout6.xml"/></Relationships>
</file>

<file path=ppt/slides/_rels/slide8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1.xml"/><Relationship Id="rId1" Type="http://schemas.openxmlformats.org/officeDocument/2006/relationships/slideLayout" Target="../slideLayouts/slideLayout6.xml"/></Relationships>
</file>

<file path=ppt/slides/_rels/slide8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2.xml"/><Relationship Id="rId1" Type="http://schemas.openxmlformats.org/officeDocument/2006/relationships/slideLayout" Target="../slideLayouts/slideLayout6.xml"/></Relationships>
</file>

<file path=ppt/slides/_rels/slide8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3.xml"/><Relationship Id="rId1" Type="http://schemas.openxmlformats.org/officeDocument/2006/relationships/slideLayout" Target="../slideLayouts/slideLayout6.xml"/></Relationships>
</file>

<file path=ppt/slides/_rels/slide8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4.xml"/><Relationship Id="rId1" Type="http://schemas.openxmlformats.org/officeDocument/2006/relationships/slideLayout" Target="../slideLayouts/slideLayout6.xml"/></Relationships>
</file>

<file path=ppt/slides/_rels/slide8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5.xml"/><Relationship Id="rId1" Type="http://schemas.openxmlformats.org/officeDocument/2006/relationships/slideLayout" Target="../slideLayouts/slideLayout6.xml"/></Relationships>
</file>

<file path=ppt/slides/_rels/slide8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6.xml"/><Relationship Id="rId1" Type="http://schemas.openxmlformats.org/officeDocument/2006/relationships/slideLayout" Target="../slideLayouts/slideLayout6.xml"/></Relationships>
</file>

<file path=ppt/slides/_rels/slide8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7.xml"/><Relationship Id="rId1" Type="http://schemas.openxmlformats.org/officeDocument/2006/relationships/slideLayout" Target="../slideLayouts/slideLayout6.xml"/></Relationships>
</file>

<file path=ppt/slides/_rels/slide8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8.xml"/><Relationship Id="rId1" Type="http://schemas.openxmlformats.org/officeDocument/2006/relationships/slideLayout" Target="../slideLayouts/slideLayout6.xml"/></Relationships>
</file>

<file path=ppt/slides/_rels/slide8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0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0.xml"/><Relationship Id="rId1" Type="http://schemas.openxmlformats.org/officeDocument/2006/relationships/slideLayout" Target="../slideLayouts/slideLayout6.xml"/></Relationships>
</file>

<file path=ppt/slides/_rels/slide8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1.xml"/><Relationship Id="rId1" Type="http://schemas.openxmlformats.org/officeDocument/2006/relationships/slideLayout" Target="../slideLayouts/slideLayout6.xml"/></Relationships>
</file>

<file path=ppt/slides/_rels/slide8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2.xml"/><Relationship Id="rId1" Type="http://schemas.openxmlformats.org/officeDocument/2006/relationships/slideLayout" Target="../slideLayouts/slideLayout6.xml"/></Relationships>
</file>

<file path=ppt/slides/_rels/slide8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3.xml"/><Relationship Id="rId1" Type="http://schemas.openxmlformats.org/officeDocument/2006/relationships/slideLayout" Target="../slideLayouts/slideLayout6.xml"/></Relationships>
</file>

<file path=ppt/slides/_rels/slide8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4.xml"/><Relationship Id="rId1" Type="http://schemas.openxmlformats.org/officeDocument/2006/relationships/slideLayout" Target="../slideLayouts/slideLayout6.xml"/></Relationships>
</file>

<file path=ppt/slides/_rels/slide8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5.xml"/><Relationship Id="rId1" Type="http://schemas.openxmlformats.org/officeDocument/2006/relationships/slideLayout" Target="../slideLayouts/slideLayout6.xml"/></Relationships>
</file>

<file path=ppt/slides/_rels/slide8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6.xml"/><Relationship Id="rId1" Type="http://schemas.openxmlformats.org/officeDocument/2006/relationships/slideLayout" Target="../slideLayouts/slideLayout6.xml"/></Relationships>
</file>

<file path=ppt/slides/_rels/slide8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7.xml"/><Relationship Id="rId1" Type="http://schemas.openxmlformats.org/officeDocument/2006/relationships/slideLayout" Target="../slideLayouts/slideLayout6.xml"/></Relationships>
</file>

<file path=ppt/slides/_rels/slide8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8.xml"/><Relationship Id="rId1" Type="http://schemas.openxmlformats.org/officeDocument/2006/relationships/slideLayout" Target="../slideLayouts/slideLayout6.xml"/></Relationships>
</file>

<file path=ppt/slides/_rels/slide8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0.xml"/><Relationship Id="rId1" Type="http://schemas.openxmlformats.org/officeDocument/2006/relationships/slideLayout" Target="../slideLayouts/slideLayout6.xml"/></Relationships>
</file>

<file path=ppt/slides/_rels/slide8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1.xml"/><Relationship Id="rId1" Type="http://schemas.openxmlformats.org/officeDocument/2006/relationships/slideLayout" Target="../slideLayouts/slideLayout6.xml"/></Relationships>
</file>

<file path=ppt/slides/_rels/slide8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2.xml"/><Relationship Id="rId1" Type="http://schemas.openxmlformats.org/officeDocument/2006/relationships/slideLayout" Target="../slideLayouts/slideLayout6.xml"/></Relationships>
</file>

<file path=ppt/slides/_rels/slide8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3.xml"/><Relationship Id="rId1" Type="http://schemas.openxmlformats.org/officeDocument/2006/relationships/slideLayout" Target="../slideLayouts/slideLayout6.xml"/></Relationships>
</file>

<file path=ppt/slides/_rels/slide8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4.xml"/><Relationship Id="rId1" Type="http://schemas.openxmlformats.org/officeDocument/2006/relationships/slideLayout" Target="../slideLayouts/slideLayout6.xml"/></Relationships>
</file>

<file path=ppt/slides/_rels/slide8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5.xml"/><Relationship Id="rId1" Type="http://schemas.openxmlformats.org/officeDocument/2006/relationships/slideLayout" Target="../slideLayouts/slideLayout6.xml"/></Relationships>
</file>

<file path=ppt/slides/_rels/slide8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6.xml"/><Relationship Id="rId1" Type="http://schemas.openxmlformats.org/officeDocument/2006/relationships/slideLayout" Target="../slideLayouts/slideLayout6.xml"/></Relationships>
</file>

<file path=ppt/slides/_rels/slide8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7.xml"/><Relationship Id="rId1" Type="http://schemas.openxmlformats.org/officeDocument/2006/relationships/slideLayout" Target="../slideLayouts/slideLayout6.xml"/></Relationships>
</file>

<file path=ppt/slides/_rels/slide8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8.xml"/><Relationship Id="rId1" Type="http://schemas.openxmlformats.org/officeDocument/2006/relationships/slideLayout" Target="../slideLayouts/slideLayout6.xml"/></Relationships>
</file>

<file path=ppt/slides/_rels/slide8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2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0.xml"/><Relationship Id="rId1" Type="http://schemas.openxmlformats.org/officeDocument/2006/relationships/slideLayout" Target="../slideLayouts/slideLayout6.xml"/></Relationships>
</file>

<file path=ppt/slides/_rels/slide8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1.xml"/><Relationship Id="rId1" Type="http://schemas.openxmlformats.org/officeDocument/2006/relationships/slideLayout" Target="../slideLayouts/slideLayout6.xml"/></Relationships>
</file>

<file path=ppt/slides/_rels/slide8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2.xml"/><Relationship Id="rId1" Type="http://schemas.openxmlformats.org/officeDocument/2006/relationships/slideLayout" Target="../slideLayouts/slideLayout6.xml"/></Relationships>
</file>

<file path=ppt/slides/_rels/slide8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3.xml"/><Relationship Id="rId1" Type="http://schemas.openxmlformats.org/officeDocument/2006/relationships/slideLayout" Target="../slideLayouts/slideLayout6.xml"/></Relationships>
</file>

<file path=ppt/slides/_rels/slide8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4.xml"/><Relationship Id="rId1" Type="http://schemas.openxmlformats.org/officeDocument/2006/relationships/slideLayout" Target="../slideLayouts/slideLayout6.xml"/></Relationships>
</file>

<file path=ppt/slides/_rels/slide8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5.xml"/><Relationship Id="rId1" Type="http://schemas.openxmlformats.org/officeDocument/2006/relationships/slideLayout" Target="../slideLayouts/slideLayout6.xml"/></Relationships>
</file>

<file path=ppt/slides/_rels/slide8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6.xml"/><Relationship Id="rId1" Type="http://schemas.openxmlformats.org/officeDocument/2006/relationships/slideLayout" Target="../slideLayouts/slideLayout6.xml"/></Relationships>
</file>

<file path=ppt/slides/_rels/slide8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7.xml"/><Relationship Id="rId1" Type="http://schemas.openxmlformats.org/officeDocument/2006/relationships/slideLayout" Target="../slideLayouts/slideLayout6.xml"/></Relationships>
</file>

<file path=ppt/slides/_rels/slide8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8.xml"/><Relationship Id="rId1" Type="http://schemas.openxmlformats.org/officeDocument/2006/relationships/slideLayout" Target="../slideLayouts/slideLayout6.xml"/></Relationships>
</file>

<file path=ppt/slides/_rels/slide8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3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0.xml"/><Relationship Id="rId1" Type="http://schemas.openxmlformats.org/officeDocument/2006/relationships/slideLayout" Target="../slideLayouts/slideLayout6.xml"/></Relationships>
</file>

<file path=ppt/slides/_rels/slide8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1.xml"/><Relationship Id="rId1" Type="http://schemas.openxmlformats.org/officeDocument/2006/relationships/slideLayout" Target="../slideLayouts/slideLayout6.xml"/></Relationships>
</file>

<file path=ppt/slides/_rels/slide8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2.xml"/><Relationship Id="rId1" Type="http://schemas.openxmlformats.org/officeDocument/2006/relationships/slideLayout" Target="../slideLayouts/slideLayout6.xml"/></Relationships>
</file>

<file path=ppt/slides/_rels/slide8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3.xml"/><Relationship Id="rId1" Type="http://schemas.openxmlformats.org/officeDocument/2006/relationships/slideLayout" Target="../slideLayouts/slideLayout6.xml"/></Relationships>
</file>

<file path=ppt/slides/_rels/slide8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4.xml"/><Relationship Id="rId1" Type="http://schemas.openxmlformats.org/officeDocument/2006/relationships/slideLayout" Target="../slideLayouts/slideLayout6.xml"/></Relationships>
</file>

<file path=ppt/slides/_rels/slide8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5.xml"/><Relationship Id="rId1" Type="http://schemas.openxmlformats.org/officeDocument/2006/relationships/slideLayout" Target="../slideLayouts/slideLayout6.xml"/></Relationships>
</file>

<file path=ppt/slides/_rels/slide8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6.xml"/><Relationship Id="rId1" Type="http://schemas.openxmlformats.org/officeDocument/2006/relationships/slideLayout" Target="../slideLayouts/slideLayout6.xml"/></Relationships>
</file>

<file path=ppt/slides/_rels/slide8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7.xml"/><Relationship Id="rId1" Type="http://schemas.openxmlformats.org/officeDocument/2006/relationships/slideLayout" Target="../slideLayouts/slideLayout6.xml"/></Relationships>
</file>

<file path=ppt/slides/_rels/slide8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8.xml"/><Relationship Id="rId1" Type="http://schemas.openxmlformats.org/officeDocument/2006/relationships/slideLayout" Target="../slideLayouts/slideLayout6.xml"/></Relationships>
</file>

<file path=ppt/slides/_rels/slide8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4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0.xml"/><Relationship Id="rId1" Type="http://schemas.openxmlformats.org/officeDocument/2006/relationships/slideLayout" Target="../slideLayouts/slideLayout6.xml"/></Relationships>
</file>

<file path=ppt/slides/_rels/slide8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1.xml"/><Relationship Id="rId1" Type="http://schemas.openxmlformats.org/officeDocument/2006/relationships/slideLayout" Target="../slideLayouts/slideLayout6.xml"/></Relationships>
</file>

<file path=ppt/slides/_rels/slide8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2.xml"/><Relationship Id="rId1" Type="http://schemas.openxmlformats.org/officeDocument/2006/relationships/slideLayout" Target="../slideLayouts/slideLayout6.xml"/></Relationships>
</file>

<file path=ppt/slides/_rels/slide8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3.xml"/><Relationship Id="rId1" Type="http://schemas.openxmlformats.org/officeDocument/2006/relationships/slideLayout" Target="../slideLayouts/slideLayout6.xml"/></Relationships>
</file>

<file path=ppt/slides/_rels/slide8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4.xml"/><Relationship Id="rId1" Type="http://schemas.openxmlformats.org/officeDocument/2006/relationships/slideLayout" Target="../slideLayouts/slideLayout6.xml"/></Relationships>
</file>

<file path=ppt/slides/_rels/slide8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5.xml"/><Relationship Id="rId1" Type="http://schemas.openxmlformats.org/officeDocument/2006/relationships/slideLayout" Target="../slideLayouts/slideLayout6.xml"/></Relationships>
</file>

<file path=ppt/slides/_rels/slide8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6.xml"/><Relationship Id="rId1" Type="http://schemas.openxmlformats.org/officeDocument/2006/relationships/slideLayout" Target="../slideLayouts/slideLayout6.xml"/></Relationships>
</file>

<file path=ppt/slides/_rels/slide8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7.xml"/><Relationship Id="rId1" Type="http://schemas.openxmlformats.org/officeDocument/2006/relationships/slideLayout" Target="../slideLayouts/slideLayout6.xml"/></Relationships>
</file>

<file path=ppt/slides/_rels/slide8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8.xml"/><Relationship Id="rId1" Type="http://schemas.openxmlformats.org/officeDocument/2006/relationships/slideLayout" Target="../slideLayouts/slideLayout6.xml"/></Relationships>
</file>

<file path=ppt/slides/_rels/slide8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5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0.xml"/><Relationship Id="rId1" Type="http://schemas.openxmlformats.org/officeDocument/2006/relationships/slideLayout" Target="../slideLayouts/slideLayout6.xml"/></Relationships>
</file>

<file path=ppt/slides/_rels/slide8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1.xml"/><Relationship Id="rId1" Type="http://schemas.openxmlformats.org/officeDocument/2006/relationships/slideLayout" Target="../slideLayouts/slideLayout6.xml"/></Relationships>
</file>

<file path=ppt/slides/_rels/slide8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2.xml"/><Relationship Id="rId1" Type="http://schemas.openxmlformats.org/officeDocument/2006/relationships/slideLayout" Target="../slideLayouts/slideLayout6.xml"/></Relationships>
</file>

<file path=ppt/slides/_rels/slide8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3.xml"/><Relationship Id="rId1" Type="http://schemas.openxmlformats.org/officeDocument/2006/relationships/slideLayout" Target="../slideLayouts/slideLayout6.xml"/></Relationships>
</file>

<file path=ppt/slides/_rels/slide8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4.xml"/><Relationship Id="rId1" Type="http://schemas.openxmlformats.org/officeDocument/2006/relationships/slideLayout" Target="../slideLayouts/slideLayout6.xml"/></Relationships>
</file>

<file path=ppt/slides/_rels/slide8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5.xml"/><Relationship Id="rId1" Type="http://schemas.openxmlformats.org/officeDocument/2006/relationships/slideLayout" Target="../slideLayouts/slideLayout6.xml"/></Relationships>
</file>

<file path=ppt/slides/_rels/slide8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6.xml"/><Relationship Id="rId1" Type="http://schemas.openxmlformats.org/officeDocument/2006/relationships/slideLayout" Target="../slideLayouts/slideLayout6.xml"/></Relationships>
</file>

<file path=ppt/slides/_rels/slide8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7.xml"/><Relationship Id="rId1" Type="http://schemas.openxmlformats.org/officeDocument/2006/relationships/slideLayout" Target="../slideLayouts/slideLayout6.xml"/></Relationships>
</file>

<file path=ppt/slides/_rels/slide8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8.xml"/><Relationship Id="rId1" Type="http://schemas.openxmlformats.org/officeDocument/2006/relationships/slideLayout" Target="../slideLayouts/slideLayout6.xml"/></Relationships>
</file>

<file path=ppt/slides/_rels/slide8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6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0.xml"/><Relationship Id="rId1" Type="http://schemas.openxmlformats.org/officeDocument/2006/relationships/slideLayout" Target="../slideLayouts/slideLayout6.xml"/></Relationships>
</file>

<file path=ppt/slides/_rels/slide8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1.xml"/><Relationship Id="rId1" Type="http://schemas.openxmlformats.org/officeDocument/2006/relationships/slideLayout" Target="../slideLayouts/slideLayout6.xml"/></Relationships>
</file>

<file path=ppt/slides/_rels/slide8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2.xml"/><Relationship Id="rId1" Type="http://schemas.openxmlformats.org/officeDocument/2006/relationships/slideLayout" Target="../slideLayouts/slideLayout6.xml"/></Relationships>
</file>

<file path=ppt/slides/_rels/slide8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3.xml"/><Relationship Id="rId1" Type="http://schemas.openxmlformats.org/officeDocument/2006/relationships/slideLayout" Target="../slideLayouts/slideLayout6.xml"/></Relationships>
</file>

<file path=ppt/slides/_rels/slide8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4.xml"/><Relationship Id="rId1" Type="http://schemas.openxmlformats.org/officeDocument/2006/relationships/slideLayout" Target="../slideLayouts/slideLayout6.xml"/></Relationships>
</file>

<file path=ppt/slides/_rels/slide8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5.xml"/><Relationship Id="rId1" Type="http://schemas.openxmlformats.org/officeDocument/2006/relationships/slideLayout" Target="../slideLayouts/slideLayout6.xml"/></Relationships>
</file>

<file path=ppt/slides/_rels/slide8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6.xml"/><Relationship Id="rId1" Type="http://schemas.openxmlformats.org/officeDocument/2006/relationships/slideLayout" Target="../slideLayouts/slideLayout6.xml"/></Relationships>
</file>

<file path=ppt/slides/_rels/slide8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7.xml"/><Relationship Id="rId1" Type="http://schemas.openxmlformats.org/officeDocument/2006/relationships/slideLayout" Target="../slideLayouts/slideLayout6.xml"/></Relationships>
</file>

<file path=ppt/slides/_rels/slide8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8.xml"/><Relationship Id="rId1" Type="http://schemas.openxmlformats.org/officeDocument/2006/relationships/slideLayout" Target="../slideLayouts/slideLayout6.xml"/></Relationships>
</file>

<file path=ppt/slides/_rels/slide8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7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0.xml"/><Relationship Id="rId1" Type="http://schemas.openxmlformats.org/officeDocument/2006/relationships/slideLayout" Target="../slideLayouts/slideLayout6.xml"/></Relationships>
</file>

<file path=ppt/slides/_rels/slide8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1.xml"/><Relationship Id="rId1" Type="http://schemas.openxmlformats.org/officeDocument/2006/relationships/slideLayout" Target="../slideLayouts/slideLayout6.xml"/></Relationships>
</file>

<file path=ppt/slides/_rels/slide8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2.xml"/><Relationship Id="rId1" Type="http://schemas.openxmlformats.org/officeDocument/2006/relationships/slideLayout" Target="../slideLayouts/slideLayout6.xml"/></Relationships>
</file>

<file path=ppt/slides/_rels/slide8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3.xml"/><Relationship Id="rId1" Type="http://schemas.openxmlformats.org/officeDocument/2006/relationships/slideLayout" Target="../slideLayouts/slideLayout6.xml"/></Relationships>
</file>

<file path=ppt/slides/_rels/slide8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4.xml"/><Relationship Id="rId1" Type="http://schemas.openxmlformats.org/officeDocument/2006/relationships/slideLayout" Target="../slideLayouts/slideLayout6.xml"/></Relationships>
</file>

<file path=ppt/slides/_rels/slide8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5.xml"/><Relationship Id="rId1" Type="http://schemas.openxmlformats.org/officeDocument/2006/relationships/slideLayout" Target="../slideLayouts/slideLayout6.xml"/></Relationships>
</file>

<file path=ppt/slides/_rels/slide8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6.xml"/><Relationship Id="rId1" Type="http://schemas.openxmlformats.org/officeDocument/2006/relationships/slideLayout" Target="../slideLayouts/slideLayout6.xml"/></Relationships>
</file>

<file path=ppt/slides/_rels/slide8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7.xml"/><Relationship Id="rId1" Type="http://schemas.openxmlformats.org/officeDocument/2006/relationships/slideLayout" Target="../slideLayouts/slideLayout6.xml"/></Relationships>
</file>

<file path=ppt/slides/_rels/slide8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8.xml"/><Relationship Id="rId1" Type="http://schemas.openxmlformats.org/officeDocument/2006/relationships/slideLayout" Target="../slideLayouts/slideLayout6.xml"/></Relationships>
</file>

<file path=ppt/slides/_rels/slide8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8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8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0.xml"/><Relationship Id="rId1" Type="http://schemas.openxmlformats.org/officeDocument/2006/relationships/slideLayout" Target="../slideLayouts/slideLayout6.xml"/></Relationships>
</file>

<file path=ppt/slides/_rels/slide8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1.xml"/><Relationship Id="rId1" Type="http://schemas.openxmlformats.org/officeDocument/2006/relationships/slideLayout" Target="../slideLayouts/slideLayout6.xml"/></Relationships>
</file>

<file path=ppt/slides/_rels/slide8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2.xml"/><Relationship Id="rId1" Type="http://schemas.openxmlformats.org/officeDocument/2006/relationships/slideLayout" Target="../slideLayouts/slideLayout6.xml"/></Relationships>
</file>

<file path=ppt/slides/_rels/slide8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3.xml"/><Relationship Id="rId1" Type="http://schemas.openxmlformats.org/officeDocument/2006/relationships/slideLayout" Target="../slideLayouts/slideLayout6.xml"/></Relationships>
</file>

<file path=ppt/slides/_rels/slide8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4.xml"/><Relationship Id="rId1" Type="http://schemas.openxmlformats.org/officeDocument/2006/relationships/slideLayout" Target="../slideLayouts/slideLayout6.xml"/></Relationships>
</file>

<file path=ppt/slides/_rels/slide8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5.xml"/><Relationship Id="rId1" Type="http://schemas.openxmlformats.org/officeDocument/2006/relationships/slideLayout" Target="../slideLayouts/slideLayout6.xml"/></Relationships>
</file>

<file path=ppt/slides/_rels/slide8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6.xml"/><Relationship Id="rId1" Type="http://schemas.openxmlformats.org/officeDocument/2006/relationships/slideLayout" Target="../slideLayouts/slideLayout6.xml"/></Relationships>
</file>

<file path=ppt/slides/_rels/slide8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7.xml"/><Relationship Id="rId1" Type="http://schemas.openxmlformats.org/officeDocument/2006/relationships/slideLayout" Target="../slideLayouts/slideLayout6.xml"/></Relationships>
</file>

<file path=ppt/slides/_rels/slide8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8.xml"/><Relationship Id="rId1" Type="http://schemas.openxmlformats.org/officeDocument/2006/relationships/slideLayout" Target="../slideLayouts/slideLayout6.xml"/></Relationships>
</file>

<file path=ppt/slides/_rels/slide8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9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0.xml"/><Relationship Id="rId1" Type="http://schemas.openxmlformats.org/officeDocument/2006/relationships/slideLayout" Target="../slideLayouts/slideLayout6.xml"/></Relationships>
</file>

<file path=ppt/slides/_rels/slide9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1.xml"/><Relationship Id="rId1" Type="http://schemas.openxmlformats.org/officeDocument/2006/relationships/slideLayout" Target="../slideLayouts/slideLayout6.xml"/></Relationships>
</file>

<file path=ppt/slides/_rels/slide9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2.xml"/><Relationship Id="rId1" Type="http://schemas.openxmlformats.org/officeDocument/2006/relationships/slideLayout" Target="../slideLayouts/slideLayout6.xml"/></Relationships>
</file>

<file path=ppt/slides/_rels/slide90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3.xml"/><Relationship Id="rId1" Type="http://schemas.openxmlformats.org/officeDocument/2006/relationships/slideLayout" Target="../slideLayouts/slideLayout6.xml"/></Relationships>
</file>

<file path=ppt/slides/_rels/slide9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4.xml"/><Relationship Id="rId1" Type="http://schemas.openxmlformats.org/officeDocument/2006/relationships/slideLayout" Target="../slideLayouts/slideLayout6.xml"/></Relationships>
</file>

<file path=ppt/slides/_rels/slide9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5.xml"/><Relationship Id="rId1" Type="http://schemas.openxmlformats.org/officeDocument/2006/relationships/slideLayout" Target="../slideLayouts/slideLayout6.xml"/></Relationships>
</file>

<file path=ppt/slides/_rels/slide90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6.xml"/><Relationship Id="rId1" Type="http://schemas.openxmlformats.org/officeDocument/2006/relationships/slideLayout" Target="../slideLayouts/slideLayout6.xml"/></Relationships>
</file>

<file path=ppt/slides/_rels/slide9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7.xml"/><Relationship Id="rId1" Type="http://schemas.openxmlformats.org/officeDocument/2006/relationships/slideLayout" Target="../slideLayouts/slideLayout6.xml"/></Relationships>
</file>

<file path=ppt/slides/_rels/slide90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8.xml"/><Relationship Id="rId1" Type="http://schemas.openxmlformats.org/officeDocument/2006/relationships/slideLayout" Target="../slideLayouts/slideLayout6.xml"/></Relationships>
</file>

<file path=ppt/slides/_rels/slide9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0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0.xml"/><Relationship Id="rId1" Type="http://schemas.openxmlformats.org/officeDocument/2006/relationships/slideLayout" Target="../slideLayouts/slideLayout6.xml"/></Relationships>
</file>

<file path=ppt/slides/_rels/slide9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1.xml"/><Relationship Id="rId1" Type="http://schemas.openxmlformats.org/officeDocument/2006/relationships/slideLayout" Target="../slideLayouts/slideLayout6.xml"/></Relationships>
</file>

<file path=ppt/slides/_rels/slide9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2.xml"/><Relationship Id="rId1" Type="http://schemas.openxmlformats.org/officeDocument/2006/relationships/slideLayout" Target="../slideLayouts/slideLayout6.xml"/></Relationships>
</file>

<file path=ppt/slides/_rels/slide9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3.xml"/><Relationship Id="rId1" Type="http://schemas.openxmlformats.org/officeDocument/2006/relationships/slideLayout" Target="../slideLayouts/slideLayout6.xml"/></Relationships>
</file>

<file path=ppt/slides/_rels/slide9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4.xml"/><Relationship Id="rId1" Type="http://schemas.openxmlformats.org/officeDocument/2006/relationships/slideLayout" Target="../slideLayouts/slideLayout6.xml"/></Relationships>
</file>

<file path=ppt/slides/_rels/slide9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5.xml"/><Relationship Id="rId1" Type="http://schemas.openxmlformats.org/officeDocument/2006/relationships/slideLayout" Target="../slideLayouts/slideLayout6.xml"/></Relationships>
</file>

<file path=ppt/slides/_rels/slide9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6.xml"/><Relationship Id="rId1" Type="http://schemas.openxmlformats.org/officeDocument/2006/relationships/slideLayout" Target="../slideLayouts/slideLayout6.xml"/></Relationships>
</file>

<file path=ppt/slides/_rels/slide9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7.xml"/><Relationship Id="rId1" Type="http://schemas.openxmlformats.org/officeDocument/2006/relationships/slideLayout" Target="../slideLayouts/slideLayout6.xml"/></Relationships>
</file>

<file path=ppt/slides/_rels/slide9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8.xml"/><Relationship Id="rId1" Type="http://schemas.openxmlformats.org/officeDocument/2006/relationships/slideLayout" Target="../slideLayouts/slideLayout6.xml"/></Relationships>
</file>

<file path=ppt/slides/_rels/slide9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19.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0.xml"/><Relationship Id="rId1" Type="http://schemas.openxmlformats.org/officeDocument/2006/relationships/slideLayout" Target="../slideLayouts/slideLayout6.xml"/></Relationships>
</file>

<file path=ppt/slides/_rels/slide9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1.xml"/><Relationship Id="rId1" Type="http://schemas.openxmlformats.org/officeDocument/2006/relationships/slideLayout" Target="../slideLayouts/slideLayout6.xml"/></Relationships>
</file>

<file path=ppt/slides/_rels/slide9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2.xml"/><Relationship Id="rId1" Type="http://schemas.openxmlformats.org/officeDocument/2006/relationships/slideLayout" Target="../slideLayouts/slideLayout6.xml"/></Relationships>
</file>

<file path=ppt/slides/_rels/slide9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3.xml"/><Relationship Id="rId1" Type="http://schemas.openxmlformats.org/officeDocument/2006/relationships/slideLayout" Target="../slideLayouts/slideLayout6.xml"/></Relationships>
</file>

<file path=ppt/slides/_rels/slide9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4.xml"/><Relationship Id="rId1" Type="http://schemas.openxmlformats.org/officeDocument/2006/relationships/slideLayout" Target="../slideLayouts/slideLayout6.xml"/></Relationships>
</file>

<file path=ppt/slides/_rels/slide9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5.xml"/><Relationship Id="rId1" Type="http://schemas.openxmlformats.org/officeDocument/2006/relationships/slideLayout" Target="../slideLayouts/slideLayout6.xml"/></Relationships>
</file>

<file path=ppt/slides/_rels/slide9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6.xml"/><Relationship Id="rId1" Type="http://schemas.openxmlformats.org/officeDocument/2006/relationships/slideLayout" Target="../slideLayouts/slideLayout6.xml"/></Relationships>
</file>

<file path=ppt/slides/_rels/slide9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7.xml"/><Relationship Id="rId1" Type="http://schemas.openxmlformats.org/officeDocument/2006/relationships/slideLayout" Target="../slideLayouts/slideLayout6.xml"/></Relationships>
</file>

<file path=ppt/slides/_rels/slide9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8.xml"/><Relationship Id="rId1" Type="http://schemas.openxmlformats.org/officeDocument/2006/relationships/slideLayout" Target="../slideLayouts/slideLayout6.xml"/></Relationships>
</file>

<file path=ppt/slides/_rels/slide9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2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0.xml"/><Relationship Id="rId1" Type="http://schemas.openxmlformats.org/officeDocument/2006/relationships/slideLayout" Target="../slideLayouts/slideLayout6.xml"/></Relationships>
</file>

<file path=ppt/slides/_rels/slide9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1.xml"/><Relationship Id="rId1" Type="http://schemas.openxmlformats.org/officeDocument/2006/relationships/slideLayout" Target="../slideLayouts/slideLayout6.xml"/></Relationships>
</file>

<file path=ppt/slides/_rels/slide9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2.xml"/><Relationship Id="rId1" Type="http://schemas.openxmlformats.org/officeDocument/2006/relationships/slideLayout" Target="../slideLayouts/slideLayout6.xml"/></Relationships>
</file>

<file path=ppt/slides/_rels/slide9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3.xml"/><Relationship Id="rId1" Type="http://schemas.openxmlformats.org/officeDocument/2006/relationships/slideLayout" Target="../slideLayouts/slideLayout6.xml"/></Relationships>
</file>

<file path=ppt/slides/_rels/slide9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4.xml"/><Relationship Id="rId1" Type="http://schemas.openxmlformats.org/officeDocument/2006/relationships/slideLayout" Target="../slideLayouts/slideLayout6.xml"/></Relationships>
</file>

<file path=ppt/slides/_rels/slide9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5.xml"/><Relationship Id="rId1" Type="http://schemas.openxmlformats.org/officeDocument/2006/relationships/slideLayout" Target="../slideLayouts/slideLayout6.xml"/></Relationships>
</file>

<file path=ppt/slides/_rels/slide9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6.xml"/><Relationship Id="rId1" Type="http://schemas.openxmlformats.org/officeDocument/2006/relationships/slideLayout" Target="../slideLayouts/slideLayout6.xml"/></Relationships>
</file>

<file path=ppt/slides/_rels/slide9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7.xml"/><Relationship Id="rId1" Type="http://schemas.openxmlformats.org/officeDocument/2006/relationships/slideLayout" Target="../slideLayouts/slideLayout6.xml"/></Relationships>
</file>

<file path=ppt/slides/_rels/slide9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8.xml"/><Relationship Id="rId1" Type="http://schemas.openxmlformats.org/officeDocument/2006/relationships/slideLayout" Target="../slideLayouts/slideLayout6.xml"/></Relationships>
</file>

<file path=ppt/slides/_rels/slide9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3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0.xml"/><Relationship Id="rId1" Type="http://schemas.openxmlformats.org/officeDocument/2006/relationships/slideLayout" Target="../slideLayouts/slideLayout6.xml"/></Relationships>
</file>

<file path=ppt/slides/_rels/slide9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1.xml"/><Relationship Id="rId1" Type="http://schemas.openxmlformats.org/officeDocument/2006/relationships/slideLayout" Target="../slideLayouts/slideLayout6.xml"/></Relationships>
</file>

<file path=ppt/slides/_rels/slide9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2.xml"/><Relationship Id="rId1" Type="http://schemas.openxmlformats.org/officeDocument/2006/relationships/slideLayout" Target="../slideLayouts/slideLayout6.xml"/></Relationships>
</file>

<file path=ppt/slides/_rels/slide9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3.xml"/><Relationship Id="rId1" Type="http://schemas.openxmlformats.org/officeDocument/2006/relationships/slideLayout" Target="../slideLayouts/slideLayout6.xml"/></Relationships>
</file>

<file path=ppt/slides/_rels/slide9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4.xml"/><Relationship Id="rId1" Type="http://schemas.openxmlformats.org/officeDocument/2006/relationships/slideLayout" Target="../slideLayouts/slideLayout6.xml"/></Relationships>
</file>

<file path=ppt/slides/_rels/slide9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5.xml"/><Relationship Id="rId1" Type="http://schemas.openxmlformats.org/officeDocument/2006/relationships/slideLayout" Target="../slideLayouts/slideLayout6.xml"/></Relationships>
</file>

<file path=ppt/slides/_rels/slide9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6.xml"/><Relationship Id="rId1" Type="http://schemas.openxmlformats.org/officeDocument/2006/relationships/slideLayout" Target="../slideLayouts/slideLayout6.xml"/></Relationships>
</file>

<file path=ppt/slides/_rels/slide9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7.xml"/><Relationship Id="rId1" Type="http://schemas.openxmlformats.org/officeDocument/2006/relationships/slideLayout" Target="../slideLayouts/slideLayout6.xml"/></Relationships>
</file>

<file path=ppt/slides/_rels/slide9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8.xml"/><Relationship Id="rId1" Type="http://schemas.openxmlformats.org/officeDocument/2006/relationships/slideLayout" Target="../slideLayouts/slideLayout6.xml"/></Relationships>
</file>

<file path=ppt/slides/_rels/slide9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49.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0.xml"/><Relationship Id="rId1" Type="http://schemas.openxmlformats.org/officeDocument/2006/relationships/slideLayout" Target="../slideLayouts/slideLayout6.xml"/></Relationships>
</file>

<file path=ppt/slides/_rels/slide9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1.xml"/><Relationship Id="rId1" Type="http://schemas.openxmlformats.org/officeDocument/2006/relationships/slideLayout" Target="../slideLayouts/slideLayout6.xml"/></Relationships>
</file>

<file path=ppt/slides/_rels/slide9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2.xml"/><Relationship Id="rId1" Type="http://schemas.openxmlformats.org/officeDocument/2006/relationships/slideLayout" Target="../slideLayouts/slideLayout6.xml"/></Relationships>
</file>

<file path=ppt/slides/_rels/slide9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3.xml"/><Relationship Id="rId1" Type="http://schemas.openxmlformats.org/officeDocument/2006/relationships/slideLayout" Target="../slideLayouts/slideLayout6.xml"/></Relationships>
</file>

<file path=ppt/slides/_rels/slide9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4.xml"/><Relationship Id="rId1" Type="http://schemas.openxmlformats.org/officeDocument/2006/relationships/slideLayout" Target="../slideLayouts/slideLayout6.xml"/></Relationships>
</file>

<file path=ppt/slides/_rels/slide9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5.xml"/><Relationship Id="rId1" Type="http://schemas.openxmlformats.org/officeDocument/2006/relationships/slideLayout" Target="../slideLayouts/slideLayout6.xml"/></Relationships>
</file>

<file path=ppt/slides/_rels/slide9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6.xml"/><Relationship Id="rId1" Type="http://schemas.openxmlformats.org/officeDocument/2006/relationships/slideLayout" Target="../slideLayouts/slideLayout6.xml"/></Relationships>
</file>

<file path=ppt/slides/_rels/slide9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7.xml"/><Relationship Id="rId1" Type="http://schemas.openxmlformats.org/officeDocument/2006/relationships/slideLayout" Target="../slideLayouts/slideLayout6.xml"/></Relationships>
</file>

<file path=ppt/slides/_rels/slide9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8.xml"/><Relationship Id="rId1" Type="http://schemas.openxmlformats.org/officeDocument/2006/relationships/slideLayout" Target="../slideLayouts/slideLayout6.xml"/></Relationships>
</file>

<file path=ppt/slides/_rels/slide9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59.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0.xml"/><Relationship Id="rId1" Type="http://schemas.openxmlformats.org/officeDocument/2006/relationships/slideLayout" Target="../slideLayouts/slideLayout6.xml"/></Relationships>
</file>

<file path=ppt/slides/_rels/slide9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1.xml"/><Relationship Id="rId1" Type="http://schemas.openxmlformats.org/officeDocument/2006/relationships/slideLayout" Target="../slideLayouts/slideLayout6.xml"/></Relationships>
</file>

<file path=ppt/slides/_rels/slide9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2.xml"/><Relationship Id="rId1" Type="http://schemas.openxmlformats.org/officeDocument/2006/relationships/slideLayout" Target="../slideLayouts/slideLayout6.xml"/></Relationships>
</file>

<file path=ppt/slides/_rels/slide9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3.xml"/><Relationship Id="rId1" Type="http://schemas.openxmlformats.org/officeDocument/2006/relationships/slideLayout" Target="../slideLayouts/slideLayout6.xml"/></Relationships>
</file>

<file path=ppt/slides/_rels/slide9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4.xml"/><Relationship Id="rId1" Type="http://schemas.openxmlformats.org/officeDocument/2006/relationships/slideLayout" Target="../slideLayouts/slideLayout6.xml"/></Relationships>
</file>

<file path=ppt/slides/_rels/slide9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5.xml"/><Relationship Id="rId1" Type="http://schemas.openxmlformats.org/officeDocument/2006/relationships/slideLayout" Target="../slideLayouts/slideLayout6.xml"/></Relationships>
</file>

<file path=ppt/slides/_rels/slide9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6.xml"/><Relationship Id="rId1" Type="http://schemas.openxmlformats.org/officeDocument/2006/relationships/slideLayout" Target="../slideLayouts/slideLayout6.xml"/></Relationships>
</file>

<file path=ppt/slides/_rels/slide9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7.xml"/><Relationship Id="rId1" Type="http://schemas.openxmlformats.org/officeDocument/2006/relationships/slideLayout" Target="../slideLayouts/slideLayout6.xml"/></Relationships>
</file>

<file path=ppt/slides/_rels/slide9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8.xml"/><Relationship Id="rId1" Type="http://schemas.openxmlformats.org/officeDocument/2006/relationships/slideLayout" Target="../slideLayouts/slideLayout6.xml"/></Relationships>
</file>

<file path=ppt/slides/_rels/slide9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69.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0.xml"/><Relationship Id="rId1" Type="http://schemas.openxmlformats.org/officeDocument/2006/relationships/slideLayout" Target="../slideLayouts/slideLayout6.xml"/></Relationships>
</file>

<file path=ppt/slides/_rels/slide9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1.xml"/><Relationship Id="rId1" Type="http://schemas.openxmlformats.org/officeDocument/2006/relationships/slideLayout" Target="../slideLayouts/slideLayout6.xml"/></Relationships>
</file>

<file path=ppt/slides/_rels/slide97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2.xml"/><Relationship Id="rId1" Type="http://schemas.openxmlformats.org/officeDocument/2006/relationships/slideLayout" Target="../slideLayouts/slideLayout6.xml"/></Relationships>
</file>

<file path=ppt/slides/_rels/slide9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3.xml"/><Relationship Id="rId1" Type="http://schemas.openxmlformats.org/officeDocument/2006/relationships/slideLayout" Target="../slideLayouts/slideLayout6.xml"/></Relationships>
</file>

<file path=ppt/slides/_rels/slide9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4.xml"/><Relationship Id="rId1" Type="http://schemas.openxmlformats.org/officeDocument/2006/relationships/slideLayout" Target="../slideLayouts/slideLayout6.xml"/></Relationships>
</file>

<file path=ppt/slides/_rels/slide9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5.xml"/><Relationship Id="rId1" Type="http://schemas.openxmlformats.org/officeDocument/2006/relationships/slideLayout" Target="../slideLayouts/slideLayout6.xml"/></Relationships>
</file>

<file path=ppt/slides/_rels/slide9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6.xml"/><Relationship Id="rId1" Type="http://schemas.openxmlformats.org/officeDocument/2006/relationships/slideLayout" Target="../slideLayouts/slideLayout6.xml"/></Relationships>
</file>

<file path=ppt/slides/_rels/slide9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7.xml"/><Relationship Id="rId1" Type="http://schemas.openxmlformats.org/officeDocument/2006/relationships/slideLayout" Target="../slideLayouts/slideLayout6.xml"/></Relationships>
</file>

<file path=ppt/slides/_rels/slide9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8.xml"/><Relationship Id="rId1" Type="http://schemas.openxmlformats.org/officeDocument/2006/relationships/slideLayout" Target="../slideLayouts/slideLayout6.xml"/></Relationships>
</file>

<file path=ppt/slides/_rels/slide9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7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0.xml"/><Relationship Id="rId1" Type="http://schemas.openxmlformats.org/officeDocument/2006/relationships/slideLayout" Target="../slideLayouts/slideLayout6.xml"/></Relationships>
</file>

<file path=ppt/slides/_rels/slide9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1.xml"/><Relationship Id="rId1" Type="http://schemas.openxmlformats.org/officeDocument/2006/relationships/slideLayout" Target="../slideLayouts/slideLayout6.xml"/></Relationships>
</file>

<file path=ppt/slides/_rels/slide9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2.xml"/><Relationship Id="rId1" Type="http://schemas.openxmlformats.org/officeDocument/2006/relationships/slideLayout" Target="../slideLayouts/slideLayout6.xml"/></Relationships>
</file>

<file path=ppt/slides/_rels/slide9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3.xml"/><Relationship Id="rId1" Type="http://schemas.openxmlformats.org/officeDocument/2006/relationships/slideLayout" Target="../slideLayouts/slideLayout6.xml"/></Relationships>
</file>

<file path=ppt/slides/_rels/slide9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4.xml"/><Relationship Id="rId1" Type="http://schemas.openxmlformats.org/officeDocument/2006/relationships/slideLayout" Target="../slideLayouts/slideLayout6.xml"/></Relationships>
</file>

<file path=ppt/slides/_rels/slide9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5.xml"/><Relationship Id="rId1" Type="http://schemas.openxmlformats.org/officeDocument/2006/relationships/slideLayout" Target="../slideLayouts/slideLayout6.xml"/></Relationships>
</file>

<file path=ppt/slides/_rels/slide9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6.xml"/><Relationship Id="rId1" Type="http://schemas.openxmlformats.org/officeDocument/2006/relationships/slideLayout" Target="../slideLayouts/slideLayout6.xml"/></Relationships>
</file>

<file path=ppt/slides/_rels/slide9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7.xml"/><Relationship Id="rId1" Type="http://schemas.openxmlformats.org/officeDocument/2006/relationships/slideLayout" Target="../slideLayouts/slideLayout6.xml"/></Relationships>
</file>

<file path=ppt/slides/_rels/slide9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8.xml"/><Relationship Id="rId1" Type="http://schemas.openxmlformats.org/officeDocument/2006/relationships/slideLayout" Target="../slideLayouts/slideLayout6.xml"/></Relationships>
</file>

<file path=ppt/slides/_rels/slide9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89.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99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0.xml"/><Relationship Id="rId1" Type="http://schemas.openxmlformats.org/officeDocument/2006/relationships/slideLayout" Target="../slideLayouts/slideLayout6.xml"/></Relationships>
</file>

<file path=ppt/slides/_rels/slide99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1.xml"/><Relationship Id="rId1" Type="http://schemas.openxmlformats.org/officeDocument/2006/relationships/slideLayout" Target="../slideLayouts/slideLayout6.xml"/></Relationships>
</file>

<file path=ppt/slides/_rels/slide9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2.xml"/><Relationship Id="rId1" Type="http://schemas.openxmlformats.org/officeDocument/2006/relationships/slideLayout" Target="../slideLayouts/slideLayout6.xml"/></Relationships>
</file>

<file path=ppt/slides/_rels/slide99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3.xml"/><Relationship Id="rId1" Type="http://schemas.openxmlformats.org/officeDocument/2006/relationships/slideLayout" Target="../slideLayouts/slideLayout6.xml"/></Relationships>
</file>

<file path=ppt/slides/_rels/slide99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4.xml"/><Relationship Id="rId1" Type="http://schemas.openxmlformats.org/officeDocument/2006/relationships/slideLayout" Target="../slideLayouts/slideLayout6.xml"/></Relationships>
</file>

<file path=ppt/slides/_rels/slide9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5.xml"/><Relationship Id="rId1" Type="http://schemas.openxmlformats.org/officeDocument/2006/relationships/slideLayout" Target="../slideLayouts/slideLayout6.xml"/></Relationships>
</file>

<file path=ppt/slides/_rels/slide9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6.xml"/><Relationship Id="rId1" Type="http://schemas.openxmlformats.org/officeDocument/2006/relationships/slideLayout" Target="../slideLayouts/slideLayout6.xml"/></Relationships>
</file>

<file path=ppt/slides/_rels/slide9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7.xml"/><Relationship Id="rId1" Type="http://schemas.openxmlformats.org/officeDocument/2006/relationships/slideLayout" Target="../slideLayouts/slideLayout6.xml"/></Relationships>
</file>

<file path=ppt/slides/_rels/slide9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8.xml"/><Relationship Id="rId1" Type="http://schemas.openxmlformats.org/officeDocument/2006/relationships/slideLayout" Target="../slideLayouts/slideLayout6.xml"/></Relationships>
</file>

<file path=ppt/slides/_rels/slide9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228" y="253826"/>
            <a:ext cx="4176464" cy="6366400"/>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p:spPr>
      </p:pic>
      <p:sp>
        <p:nvSpPr>
          <p:cNvPr id="7" name="CaixaDeTexto 6"/>
          <p:cNvSpPr txBox="1"/>
          <p:nvPr/>
        </p:nvSpPr>
        <p:spPr>
          <a:xfrm>
            <a:off x="250600" y="5830869"/>
            <a:ext cx="3970046" cy="646331"/>
          </a:xfrm>
          <a:prstGeom prst="rect">
            <a:avLst/>
          </a:prstGeom>
          <a:solidFill>
            <a:srgbClr val="002060"/>
          </a:solidFill>
          <a:effectLst>
            <a:glow rad="228600">
              <a:schemeClr val="accent5">
                <a:satMod val="175000"/>
                <a:alpha val="40000"/>
              </a:schemeClr>
            </a:glow>
          </a:effectLst>
        </p:spPr>
        <p:txBody>
          <a:bodyPr wrap="square" rtlCol="0">
            <a:spAutoFit/>
          </a:bodyPr>
          <a:lstStyle/>
          <a:p>
            <a:pPr algn="ctr"/>
            <a:r>
              <a:rPr lang="pt-BR" sz="3600" b="1" dirty="0">
                <a:effectLst>
                  <a:outerShdw blurRad="38100" dist="38100" dir="2700000" algn="tl">
                    <a:srgbClr val="000000">
                      <a:alpha val="43137"/>
                    </a:srgbClr>
                  </a:outerShdw>
                </a:effectLst>
                <a:latin typeface="Arial" pitchFamily="34" charset="0"/>
                <a:cs typeface="Arial" pitchFamily="34" charset="0"/>
              </a:rPr>
              <a:t>Cairbar Schutel</a:t>
            </a: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452" y="1145666"/>
            <a:ext cx="3259432" cy="4219062"/>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46823449"/>
      </p:ext>
    </p:extLst>
  </p:cSld>
  <p:clrMapOvr>
    <a:masterClrMapping/>
  </p:clrMapOvr>
  <p:transition spd="slow" advTm="300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80728"/>
            <a:ext cx="8229600" cy="5477308"/>
          </a:xfrm>
        </p:spPr>
        <p:txBody>
          <a:bodyPr>
            <a:noAutofit/>
          </a:bodyPr>
          <a:lstStyle/>
          <a:p>
            <a:pPr algn="r"/>
            <a:r>
              <a:rPr lang="pt-BR" sz="3200" dirty="0">
                <a:latin typeface="Arial" pitchFamily="34" charset="0"/>
                <a:cs typeface="Arial" pitchFamily="34" charset="0"/>
              </a:rPr>
              <a:t>		Nada de estranho nisso, pois sabe-se que nosso mundo é ainda de </a:t>
            </a:r>
            <a:r>
              <a:rPr lang="pt-BR" sz="3200" b="1" dirty="0">
                <a:ln>
                  <a:solidFill>
                    <a:schemeClr val="accent1"/>
                  </a:solidFill>
                </a:ln>
                <a:effectLst>
                  <a:outerShdw blurRad="38100" dist="38100" dir="2700000" algn="tl">
                    <a:srgbClr val="000000">
                      <a:alpha val="43137"/>
                    </a:srgbClr>
                  </a:outerShdw>
                </a:effectLst>
                <a:latin typeface="Arial" pitchFamily="34" charset="0"/>
                <a:cs typeface="Arial" pitchFamily="34" charset="0"/>
              </a:rPr>
              <a:t>EXPIAÇÃO E PROVAS </a:t>
            </a:r>
            <a:r>
              <a:rPr lang="pt-BR" sz="3200" dirty="0">
                <a:latin typeface="Arial" pitchFamily="34" charset="0"/>
                <a:cs typeface="Arial" pitchFamily="34" charset="0"/>
              </a:rPr>
              <a:t>e, por isso mesmo, todo homem tem muitas imperfeições a sanar. Pessoas mais esclarecidas dos seus defeitos e melhor empenhadas no processo de reforma íntima conseguem conviver mais harmoniosamente entre si, alcançando maior êxito em suas realizações.</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060132583"/>
      </p:ext>
    </p:extLst>
  </p:cSld>
  <p:clrMapOvr>
    <a:masterClrMapping/>
  </p:clrMapOvr>
  <p:transition spd="slow" advTm="20000">
    <p:blinds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tângulo 10"/>
          <p:cNvSpPr/>
          <p:nvPr/>
        </p:nvSpPr>
        <p:spPr>
          <a:xfrm>
            <a:off x="219988" y="1863168"/>
            <a:ext cx="8717114" cy="3416320"/>
          </a:xfrm>
          <a:prstGeom prst="rect">
            <a:avLst/>
          </a:prstGeom>
        </p:spPr>
        <p:txBody>
          <a:bodyPr wrap="square">
            <a:spAutoFit/>
          </a:bodyPr>
          <a:lstStyle/>
          <a:p>
            <a:pPr algn="r"/>
            <a:r>
              <a:rPr lang="pt-BR" sz="3600" dirty="0">
                <a:latin typeface="Arial" pitchFamily="34" charset="0"/>
                <a:cs typeface="Arial" pitchFamily="34" charset="0"/>
              </a:rPr>
              <a:t>84-Tornam-no viçoso representante da vaidade destrutiva, que o faz subir, </a:t>
            </a:r>
          </a:p>
          <a:p>
            <a:pPr algn="r"/>
            <a:r>
              <a:rPr lang="pt-BR" sz="3600" dirty="0">
                <a:latin typeface="Arial" pitchFamily="34" charset="0"/>
                <a:cs typeface="Arial" pitchFamily="34" charset="0"/>
              </a:rPr>
              <a:t>via de regra, no mundo dos homens, desgraçando-o no dos Espíritos, </a:t>
            </a:r>
          </a:p>
          <a:p>
            <a:pPr algn="r"/>
            <a:r>
              <a:rPr lang="pt-BR" sz="3600" dirty="0">
                <a:latin typeface="Arial" pitchFamily="34" charset="0"/>
                <a:cs typeface="Arial" pitchFamily="34" charset="0"/>
              </a:rPr>
              <a:t>estância inicial e final de sua </a:t>
            </a:r>
          </a:p>
          <a:p>
            <a:pPr algn="r"/>
            <a:r>
              <a:rPr lang="pt-BR" sz="3600" dirty="0">
                <a:latin typeface="Arial" pitchFamily="34" charset="0"/>
                <a:cs typeface="Arial" pitchFamily="34" charset="0"/>
              </a:rPr>
              <a:t>efémera existência material.</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61609" y="528449"/>
            <a:ext cx="56110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 - DESVANTAGENS EVIDENTES P/ O </a:t>
            </a:r>
          </a:p>
          <a:p>
            <a:pPr algn="ctr"/>
            <a:r>
              <a:rPr lang="pt-BR" sz="2000" b="1" dirty="0">
                <a:solidFill>
                  <a:schemeClr val="bg2"/>
                </a:solidFill>
                <a:latin typeface="Arial" pitchFamily="34" charset="0"/>
                <a:cs typeface="Arial" pitchFamily="34" charset="0"/>
              </a:rPr>
              <a:t>EGOÍSTA E ORGULHOSO</a:t>
            </a:r>
          </a:p>
        </p:txBody>
      </p:sp>
    </p:spTree>
    <p:extLst>
      <p:ext uri="{BB962C8B-B14F-4D97-AF65-F5344CB8AC3E}">
        <p14:creationId xmlns:p14="http://schemas.microsoft.com/office/powerpoint/2010/main" val="2437407533"/>
      </p:ext>
    </p:extLst>
  </p:cSld>
  <p:clrMapOvr>
    <a:masterClrMapping/>
  </p:clrMapOvr>
  <p:transition spd="slow" advTm="20000">
    <p:blinds dir="vert"/>
  </p:transition>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947- Direta ou indireta, explícita ou implícita, expressa ou velada, admitida ou negada, pouco importa: </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i="1" dirty="0">
                <a:solidFill>
                  <a:srgbClr val="FFFF00"/>
                </a:solidFill>
                <a:effectLst>
                  <a:outerShdw blurRad="38100" dist="38100" dir="2700000" algn="tl">
                    <a:srgbClr val="000000">
                      <a:alpha val="43137"/>
                    </a:srgbClr>
                  </a:outerShdw>
                </a:effectLst>
                <a:latin typeface="Arial" pitchFamily="34" charset="0"/>
                <a:cs typeface="Arial" pitchFamily="34" charset="0"/>
              </a:rPr>
              <a:t>O VAIDOSO É UM SOFREDOR E UM ILUDIDO.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9205211"/>
      </p:ext>
    </p:extLst>
  </p:cSld>
  <p:clrMapOvr>
    <a:masterClrMapping/>
  </p:clrMapOvr>
  <p:transition spd="slow" advTm="20000">
    <p:blinds dir="vert"/>
  </p:transition>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948- Logicamente ela se revela maior ou menor, conforme o caso individual considerado. Tanto quanto qualquer outro desvio ou vício, ela pode ser mais acentuada nos espíritos menos evoluídos e menos nos mais preparados.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67821288"/>
      </p:ext>
    </p:extLst>
  </p:cSld>
  <p:clrMapOvr>
    <a:masterClrMapping/>
  </p:clrMapOvr>
  <p:transition spd="slow" advTm="20000">
    <p:blinds dir="vert"/>
  </p:transition>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949- A autoestima não pode ser confundida com vaidade. Ter apreço por si mesmo, dentro de padrões normais, não é fatuidade. Por isso, não se justifica qualquer ato néscio em nome da "vaidade neutra". Chama-se vulgarmente de neutra a vaidade que prejudica bem menos que a exterior, visível, agressiva. Ambas devem ser evitadas, pois não são ideais.</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03901554"/>
      </p:ext>
    </p:extLst>
  </p:cSld>
  <p:clrMapOvr>
    <a:masterClrMapping/>
  </p:clrMapOvr>
  <p:transition spd="slow" advTm="20000">
    <p:blinds dir="vert"/>
  </p:transition>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950- Tornando ao que foi exposto no item 943, apresentar-se bem à roda social ou profissional, limpo, trajado convenientemente, preparado intelectualmente, educado, gentil, polido e sem vícios ou desvios não é fruto da vaidade, é dever cristão.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93713598"/>
      </p:ext>
    </p:extLst>
  </p:cSld>
  <p:clrMapOvr>
    <a:masterClrMapping/>
  </p:clrMapOvr>
  <p:transition spd="slow" advTm="20000">
    <p:blinds dir="vert"/>
  </p:transition>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951- Qualquer excesso ou intenção de atrair admiração passa ao campo da vaidade. Por isso, esse desvio é muito mais interno do que externo. Não diz respeito, necessariamente </a:t>
            </a:r>
            <a:r>
              <a:rPr lang="pt-B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(ainda que seja mais comum)</a:t>
            </a:r>
            <a:r>
              <a:rPr lang="pt-BR" sz="3200" b="1" dirty="0">
                <a:effectLst>
                  <a:outerShdw blurRad="38100" dist="38100" dir="2700000" algn="tl">
                    <a:srgbClr val="000000">
                      <a:alpha val="43137"/>
                    </a:srgbClr>
                  </a:outerShdw>
                </a:effectLst>
                <a:latin typeface="Arial" pitchFamily="34" charset="0"/>
                <a:cs typeface="Arial" pitchFamily="34" charset="0"/>
              </a:rPr>
              <a:t>, aos ricos ou intelectualmente mais preparados. O ponto crucial consiste em como o indivíduo deseja ser visto e admirado.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11238564"/>
      </p:ext>
    </p:extLst>
  </p:cSld>
  <p:clrMapOvr>
    <a:masterClrMapping/>
  </p:clrMapOvr>
  <p:transition spd="slow" advTm="20000">
    <p:blinds dir="vert"/>
  </p:transition>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951-a- Pode haver uma pessoa muito bem trajada que mal tenha noção disso, pois natural e irrelevante para seu âmago.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Outra, no entanto, ainda que mal arrumada, pode sentir-se no ápice da sua forma e da sua aparência, julgando conquistar a todos ao seu redor.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Estará sendo vaidosa.</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3812833"/>
      </p:ext>
    </p:extLst>
  </p:cSld>
  <p:clrMapOvr>
    <a:masterClrMapping/>
  </p:clrMapOvr>
  <p:transition spd="slow" advTm="20000">
    <p:blinds dir="vert"/>
  </p:transition>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952- Para combater a vaidade não há outro remédio senão a REFORMA ÍNTIMA. Lutar contra o materialismo é o primeiro ponto alto desse embate. Praticar a caridade com constância, um segundo elemento indispensável. Finalmente, como terceiro, mas não último ponto, está o exercício da humildade.</a:t>
            </a:r>
            <a:br>
              <a:rPr lang="pt-BR" sz="3400" b="1" dirty="0">
                <a:effectLst>
                  <a:outerShdw blurRad="38100" dist="38100" dir="2700000" algn="tl">
                    <a:srgbClr val="000000">
                      <a:alpha val="43137"/>
                    </a:srgbClr>
                  </a:outerShdw>
                </a:effectLst>
                <a:latin typeface="Arial" pitchFamily="34" charset="0"/>
                <a:cs typeface="Arial" pitchFamily="34" charset="0"/>
              </a:rPr>
            </a:br>
            <a:endParaRPr lang="pt-BR" sz="3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7751697"/>
      </p:ext>
    </p:extLst>
  </p:cSld>
  <p:clrMapOvr>
    <a:masterClrMapping/>
  </p:clrMapOvr>
  <p:transition spd="slow" advTm="20000">
    <p:blinds dir="vert"/>
  </p:transition>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953- </a:t>
            </a:r>
            <a:r>
              <a:rPr lang="pt-BR" sz="3400" b="1" dirty="0">
                <a:solidFill>
                  <a:srgbClr val="FFFF00"/>
                </a:solidFill>
                <a:effectLst>
                  <a:outerShdw blurRad="38100" dist="38100" dir="2700000" algn="tl">
                    <a:srgbClr val="000000">
                      <a:alpha val="43137"/>
                    </a:srgbClr>
                  </a:outerShdw>
                </a:effectLst>
                <a:latin typeface="Arial" pitchFamily="34" charset="0"/>
                <a:cs typeface="Arial" pitchFamily="34" charset="0"/>
              </a:rPr>
              <a:t>Para que ser vaidoso? </a:t>
            </a:r>
            <a:br>
              <a:rPr lang="pt-BR" sz="3400" b="1"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3400" b="1" dirty="0">
                <a:effectLst>
                  <a:outerShdw blurRad="38100" dist="38100" dir="2700000" algn="tl">
                    <a:srgbClr val="000000">
                      <a:alpha val="43137"/>
                    </a:srgbClr>
                  </a:outerShdw>
                </a:effectLst>
                <a:latin typeface="Arial" pitchFamily="34" charset="0"/>
                <a:cs typeface="Arial" pitchFamily="34" charset="0"/>
              </a:rPr>
              <a:t> - Para conquistar pelos méritos externos pessoas também de méritos aparentes?</a:t>
            </a:r>
            <a:br>
              <a:rPr lang="pt-BR" sz="3400" b="1" dirty="0">
                <a:effectLst>
                  <a:outerShdw blurRad="38100" dist="38100" dir="2700000" algn="tl">
                    <a:srgbClr val="000000">
                      <a:alpha val="43137"/>
                    </a:srgbClr>
                  </a:outerShdw>
                </a:effectLst>
                <a:latin typeface="Arial" pitchFamily="34" charset="0"/>
                <a:cs typeface="Arial" pitchFamily="34" charset="0"/>
              </a:rPr>
            </a:br>
            <a:r>
              <a:rPr lang="pt-BR" sz="3400" b="1" dirty="0">
                <a:effectLst>
                  <a:outerShdw blurRad="38100" dist="38100" dir="2700000" algn="tl">
                    <a:srgbClr val="000000">
                      <a:alpha val="43137"/>
                    </a:srgbClr>
                  </a:outerShdw>
                </a:effectLst>
                <a:latin typeface="Arial" pitchFamily="34" charset="0"/>
                <a:cs typeface="Arial" pitchFamily="34" charset="0"/>
              </a:rPr>
              <a:t> - Qual a vantagem de atrair a admiração de indivíduos igualmente tolos?</a:t>
            </a:r>
            <a:br>
              <a:rPr lang="pt-BR" sz="3400" b="1" dirty="0">
                <a:effectLst>
                  <a:outerShdw blurRad="38100" dist="38100" dir="2700000" algn="tl">
                    <a:srgbClr val="000000">
                      <a:alpha val="43137"/>
                    </a:srgbClr>
                  </a:outerShdw>
                </a:effectLst>
                <a:latin typeface="Arial" pitchFamily="34" charset="0"/>
                <a:cs typeface="Arial" pitchFamily="34" charset="0"/>
              </a:rPr>
            </a:br>
            <a:r>
              <a:rPr lang="pt-BR" sz="3400" b="1" dirty="0">
                <a:effectLst>
                  <a:outerShdw blurRad="38100" dist="38100" dir="2700000" algn="tl">
                    <a:srgbClr val="000000">
                      <a:alpha val="43137"/>
                    </a:srgbClr>
                  </a:outerShdw>
                </a:effectLst>
                <a:latin typeface="Arial" pitchFamily="34" charset="0"/>
                <a:cs typeface="Arial" pitchFamily="34" charset="0"/>
              </a:rPr>
              <a:t> - Quem realmente admira, não diz. </a:t>
            </a:r>
            <a:br>
              <a:rPr lang="pt-BR" sz="3400" b="1" dirty="0">
                <a:effectLst>
                  <a:outerShdw blurRad="38100" dist="38100" dir="2700000" algn="tl">
                    <a:srgbClr val="000000">
                      <a:alpha val="43137"/>
                    </a:srgbClr>
                  </a:outerShdw>
                </a:effectLst>
                <a:latin typeface="Arial" pitchFamily="34" charset="0"/>
                <a:cs typeface="Arial" pitchFamily="34" charset="0"/>
              </a:rPr>
            </a:br>
            <a:r>
              <a:rPr lang="pt-BR" sz="3400" b="1" dirty="0">
                <a:effectLst>
                  <a:outerShdw blurRad="38100" dist="38100" dir="2700000" algn="tl">
                    <a:srgbClr val="000000">
                      <a:alpha val="43137"/>
                    </a:srgbClr>
                  </a:outerShdw>
                </a:effectLst>
                <a:latin typeface="Arial" pitchFamily="34" charset="0"/>
                <a:cs typeface="Arial" pitchFamily="34" charset="0"/>
              </a:rPr>
              <a:t> - Quem de fato merece ser admirado, sequer percebe.</a:t>
            </a:r>
            <a:br>
              <a:rPr lang="pt-BR" sz="3400" b="1" dirty="0">
                <a:effectLst>
                  <a:outerShdw blurRad="38100" dist="38100" dir="2700000" algn="tl">
                    <a:srgbClr val="000000">
                      <a:alpha val="43137"/>
                    </a:srgbClr>
                  </a:outerShdw>
                </a:effectLst>
                <a:latin typeface="Arial" pitchFamily="34" charset="0"/>
                <a:cs typeface="Arial" pitchFamily="34" charset="0"/>
              </a:rPr>
            </a:br>
            <a:endParaRPr lang="pt-BR" sz="3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08922027"/>
      </p:ext>
    </p:extLst>
  </p:cSld>
  <p:clrMapOvr>
    <a:masterClrMapping/>
  </p:clrMapOvr>
  <p:transition spd="slow" advTm="20000">
    <p:blinds dir="vert"/>
  </p:transition>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954- Conseguir um namoro ou um casamento pelas vantagens ilusórias que possui, leva o encarnado de regra a, mais cedo ou mais tarde, enfrentar a decepção, a frustração e o fracasso na união. Todas as relações devem ser estabelecidas e mantidas pelo real valor que o espírito possui. São essas que duram para toda a eternidade, vencendo a barreira do desencarne e ampliando o universo de amor.</a:t>
            </a:r>
            <a:br>
              <a:rPr lang="pt-BR" sz="3100" b="1" dirty="0">
                <a:effectLst>
                  <a:outerShdw blurRad="38100" dist="38100" dir="2700000" algn="tl">
                    <a:srgbClr val="000000">
                      <a:alpha val="43137"/>
                    </a:srgbClr>
                  </a:outerShdw>
                </a:effectLst>
                <a:latin typeface="Arial" pitchFamily="34" charset="0"/>
                <a:cs typeface="Arial" pitchFamily="34" charset="0"/>
              </a:rPr>
            </a:br>
            <a:endParaRPr lang="pt-BR" sz="31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1949486"/>
      </p:ext>
    </p:extLst>
  </p:cSld>
  <p:clrMapOvr>
    <a:masterClrMapping/>
  </p:clrMapOvr>
  <p:transition spd="slow" advTm="20000">
    <p:blinds dir="vert"/>
  </p:transition>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955- Quando desencarnado, é comum ouvir um Espírito dizendo </a:t>
            </a:r>
            <a:r>
              <a:rPr lang="pt-B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(ao acompanhar a vida material de alguém): </a:t>
            </a:r>
            <a:br>
              <a:rPr lang="pt-B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"que bobagem querer ter mais que os outros"; </a:t>
            </a:r>
            <a:b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"que tolo pretender ser o que não é". </a:t>
            </a:r>
            <a:b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É a visão de quem enxerga mais a realidade da vida humana.</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57035219"/>
      </p:ext>
    </p:extLst>
  </p:cSld>
  <p:clrMapOvr>
    <a:masterClrMapping/>
  </p:clrMapOvr>
  <p:transition spd="slow" advTm="20000">
    <p:blinds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etângulo 10"/>
          <p:cNvSpPr/>
          <p:nvPr/>
        </p:nvSpPr>
        <p:spPr>
          <a:xfrm>
            <a:off x="78830" y="1910466"/>
            <a:ext cx="8937102" cy="3416320"/>
          </a:xfrm>
          <a:prstGeom prst="rect">
            <a:avLst/>
          </a:prstGeom>
        </p:spPr>
        <p:txBody>
          <a:bodyPr wrap="square">
            <a:spAutoFit/>
          </a:bodyPr>
          <a:lstStyle/>
          <a:p>
            <a:pPr algn="r"/>
            <a:r>
              <a:rPr lang="pt-BR" sz="3600" dirty="0">
                <a:latin typeface="Arial" pitchFamily="34" charset="0"/>
                <a:cs typeface="Arial" pitchFamily="34" charset="0"/>
              </a:rPr>
              <a:t>85-Faiscam-lhe centelhas de maldades do coração no seu dia-a-dia, deixando-o menos suscetível às orientações dos </a:t>
            </a:r>
          </a:p>
          <a:p>
            <a:pPr algn="r"/>
            <a:r>
              <a:rPr lang="pt-BR" sz="3600" dirty="0">
                <a:latin typeface="Arial" pitchFamily="34" charset="0"/>
                <a:cs typeface="Arial" pitchFamily="34" charset="0"/>
              </a:rPr>
              <a:t>bons Espíritos e presa fácil diante </a:t>
            </a:r>
          </a:p>
          <a:p>
            <a:pPr algn="r"/>
            <a:r>
              <a:rPr lang="pt-BR" sz="3600" dirty="0">
                <a:latin typeface="Arial" pitchFamily="34" charset="0"/>
                <a:cs typeface="Arial" pitchFamily="34" charset="0"/>
              </a:rPr>
              <a:t>do ardor das entidades menos esclarecidas.</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61609" y="528449"/>
            <a:ext cx="56110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 - DESVANTAGENS EVIDENTES P/ O </a:t>
            </a:r>
          </a:p>
          <a:p>
            <a:pPr algn="ctr"/>
            <a:r>
              <a:rPr lang="pt-BR" sz="2000" b="1" dirty="0">
                <a:solidFill>
                  <a:schemeClr val="bg2"/>
                </a:solidFill>
                <a:latin typeface="Arial" pitchFamily="34" charset="0"/>
                <a:cs typeface="Arial" pitchFamily="34" charset="0"/>
              </a:rPr>
              <a:t>EGOÍSTA E ORGULHOSO</a:t>
            </a:r>
          </a:p>
        </p:txBody>
      </p:sp>
    </p:spTree>
    <p:extLst>
      <p:ext uri="{BB962C8B-B14F-4D97-AF65-F5344CB8AC3E}">
        <p14:creationId xmlns:p14="http://schemas.microsoft.com/office/powerpoint/2010/main" val="3185646251"/>
      </p:ext>
    </p:extLst>
  </p:cSld>
  <p:clrMapOvr>
    <a:masterClrMapping/>
  </p:clrMapOvr>
  <p:transition spd="slow" advTm="20000">
    <p:blinds dir="vert"/>
  </p:transition>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956- Como regra, toda e qualquer conquista material necessita ter uma utilidade cristã, deve servir ao auxílio de alguém. Ter por ter, ser por ser, querer por querer é pura vaidade.</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0089303"/>
      </p:ext>
    </p:extLst>
  </p:cSld>
  <p:clrMapOvr>
    <a:masterClrMapping/>
  </p:clrMapOvr>
  <p:transition spd="slow" advTm="20000">
    <p:blinds dir="vert"/>
  </p:transition>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957- Mostrar o que tem, destacar conquistas, evidenciar ganhos, é além de fátuo, reprovável porque exercitou do orgulho.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17958619"/>
      </p:ext>
    </p:extLst>
  </p:cSld>
  <p:clrMapOvr>
    <a:masterClrMapping/>
  </p:clrMapOvr>
  <p:transition spd="slow" advTm="20000">
    <p:blinds dir="vert"/>
  </p:transition>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958- A vaidade consome o espírito, deixando-o exausto. Sua busca incessante pelo melhor e pelo superior material acaba conduzindo-o à miséria moral e espiritual.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Sofre com isso, pois sua busca, na Crosta, não terá fim.</a:t>
            </a:r>
            <a:b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br>
            <a:endPar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81322622"/>
      </p:ext>
    </p:extLst>
  </p:cSld>
  <p:clrMapOvr>
    <a:masterClrMapping/>
  </p:clrMapOvr>
  <p:transition spd="slow" advTm="20000">
    <p:blinds dir="vert"/>
  </p:transition>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959- Quem tem não precisa contar, basta ter: os outros verão. Se necessita comunicar alguma conquista a alguém, porque daí advirá um benefício ao destinatário da notícia, poderá fazê-lo. Do contrário, cultivar a humildade e a modéstia é o melhor e mais indicado caminho.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36273301"/>
      </p:ext>
    </p:extLst>
  </p:cSld>
  <p:clrMapOvr>
    <a:masterClrMapping/>
  </p:clrMapOvr>
  <p:transition spd="slow" advTm="20000">
    <p:blinds dir="vert"/>
  </p:transition>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960- Não devem ser incentivadas manifestações de conquista de bens ou posições, a não ser sob o prisma da solidariedade e da fraternidade.</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6948425"/>
      </p:ext>
    </p:extLst>
  </p:cSld>
  <p:clrMapOvr>
    <a:masterClrMapping/>
  </p:clrMapOvr>
  <p:transition spd="slow" advTm="20000">
    <p:blinds dir="vert"/>
  </p:transition>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000" b="1" dirty="0">
                <a:effectLst>
                  <a:outerShdw blurRad="38100" dist="38100" dir="2700000" algn="tl">
                    <a:srgbClr val="000000">
                      <a:alpha val="43137"/>
                    </a:srgbClr>
                  </a:outerShdw>
                </a:effectLst>
                <a:latin typeface="Arial" pitchFamily="34" charset="0"/>
                <a:cs typeface="Arial" pitchFamily="34" charset="0"/>
              </a:rPr>
              <a:t>961-	Por outro lado, vaidade que vai, pode significar vaidade que vem. Quem não sabe ouvir as conquistas alheias, sejam estas manifestações de vaidade ou não, também pode estar sendo vaidoso. Não aceitando o sucesso de outrem, por inveja ou ciúme, muitas vezes a vaidade, que é o gosto de ser admirado, provoca a falta de receptividade no ouvir o triunfo alheio. Melhor seria, para o vaidoso, que o sucesso fosse seu. </a:t>
            </a: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Pura e vã vaidade.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19812244"/>
      </p:ext>
    </p:extLst>
  </p:cSld>
  <p:clrMapOvr>
    <a:masterClrMapping/>
  </p:clrMapOvr>
  <p:transition spd="slow" advTm="20000">
    <p:blinds dir="vert"/>
  </p:transition>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962- Nem narrativa alardeadora, nem indiferença ao ouvir, ser cristão é não ser vaidoso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40076107"/>
      </p:ext>
    </p:extLst>
  </p:cSld>
  <p:clrMapOvr>
    <a:masterClrMapping/>
  </p:clrMapOvr>
  <p:transition spd="slow" advTm="20000">
    <p:blinds dir="vert"/>
  </p:transition>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963- Difícil abandonar a vaidade num mundo predominantemente materialista; deixar de tentar, contudo, não é justificativa, pois conseguir atingir a simplicidade de posturas na vida somente traz maior felicidade.</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1961455"/>
      </p:ext>
    </p:extLst>
  </p:cSld>
  <p:clrMapOvr>
    <a:masterClrMapping/>
  </p:clrMapOvr>
  <p:transition spd="slow" advTm="20000">
    <p:blinds dir="vert"/>
  </p:transition>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964- O egoísmo, componente vital do dia-a-dia de muitos encarnados, impulsiona à fatuidade, porque estimula o consumismo, o individualismo e a vontade de ter sempre mais que o necessário, ingredientes de quem se considera ilusoriamente superior aos outros.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84538479"/>
      </p:ext>
    </p:extLst>
  </p:cSld>
  <p:clrMapOvr>
    <a:masterClrMapping/>
  </p:clrMapOvr>
  <p:transition spd="slow" advTm="20000">
    <p:blinds dir="vert"/>
  </p:transition>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965- O conhecimento humano não deve ser motivo de vaidade. Utilizar a ciência para o progresso da sociedade é o ideal e obrigação cristã, de forma que não há razão para enaltecimento supérfluo.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55544865"/>
      </p:ext>
    </p:extLst>
  </p:cSld>
  <p:clrMapOvr>
    <a:masterClrMapping/>
  </p:clrMapOvr>
  <p:transition spd="slow" advTm="20000">
    <p:blinds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0" y="1923202"/>
            <a:ext cx="9126848" cy="2862322"/>
          </a:xfrm>
          <a:prstGeom prst="rect">
            <a:avLst/>
          </a:prstGeom>
        </p:spPr>
        <p:txBody>
          <a:bodyPr wrap="square">
            <a:spAutoFit/>
          </a:bodyPr>
          <a:lstStyle/>
          <a:p>
            <a:pPr algn="r"/>
            <a:r>
              <a:rPr lang="pt-BR" sz="3600" dirty="0">
                <a:latin typeface="Arial" pitchFamily="34" charset="0"/>
                <a:cs typeface="Arial" pitchFamily="34" charset="0"/>
              </a:rPr>
              <a:t>86-Prejudicam-no no cenário onde convive, seja doméstico, profissional ou até mesmo social, tornando-o menos querido e com maior possibilidade de atrair os </a:t>
            </a:r>
          </a:p>
          <a:p>
            <a:pPr algn="r"/>
            <a:r>
              <a:rPr lang="pt-BR" sz="3600" dirty="0">
                <a:latin typeface="Arial" pitchFamily="34" charset="0"/>
                <a:cs typeface="Arial" pitchFamily="34" charset="0"/>
              </a:rPr>
              <a:t>indignos sentimentos alheios</a:t>
            </a:r>
            <a:endParaRPr lang="pt-BR" sz="3600" dirty="0"/>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61609" y="528449"/>
            <a:ext cx="56110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 - DESVANTAGENS EVIDENTES P/ O </a:t>
            </a:r>
          </a:p>
          <a:p>
            <a:pPr algn="ctr"/>
            <a:r>
              <a:rPr lang="pt-BR" sz="2000" b="1" dirty="0">
                <a:solidFill>
                  <a:schemeClr val="bg2"/>
                </a:solidFill>
                <a:latin typeface="Arial" pitchFamily="34" charset="0"/>
                <a:cs typeface="Arial" pitchFamily="34" charset="0"/>
              </a:rPr>
              <a:t>EGOÍSTA E ORGULHOSO</a:t>
            </a:r>
          </a:p>
        </p:txBody>
      </p:sp>
    </p:spTree>
    <p:extLst>
      <p:ext uri="{BB962C8B-B14F-4D97-AF65-F5344CB8AC3E}">
        <p14:creationId xmlns:p14="http://schemas.microsoft.com/office/powerpoint/2010/main" val="3300780459"/>
      </p:ext>
    </p:extLst>
  </p:cSld>
  <p:clrMapOvr>
    <a:masterClrMapping/>
  </p:clrMapOvr>
  <p:transition spd="slow" advTm="20000">
    <p:blinds dir="vert"/>
  </p:transition>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966- Serve-se, muitas vezes, o artista da sua capacidade de mobilizar pessoas para seu uso individual. Quando o faz, incentiva e cultiva o egoísmo. Outras vezes, pode acontecer de agir por vaidade. Sente-se privilegiado dentre seus semelhantes e, ao invés de utilizar seu carisma para gerar benefícios, fomenta seu lado negativo.</a:t>
            </a:r>
            <a:br>
              <a:rPr lang="pt-BR" sz="3400" b="1" dirty="0">
                <a:effectLst>
                  <a:outerShdw blurRad="38100" dist="38100" dir="2700000" algn="tl">
                    <a:srgbClr val="000000">
                      <a:alpha val="43137"/>
                    </a:srgbClr>
                  </a:outerShdw>
                </a:effectLst>
                <a:latin typeface="Arial" pitchFamily="34" charset="0"/>
                <a:cs typeface="Arial" pitchFamily="34" charset="0"/>
              </a:rPr>
            </a:br>
            <a:endParaRPr lang="pt-BR" sz="34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9128675"/>
      </p:ext>
    </p:extLst>
  </p:cSld>
  <p:clrMapOvr>
    <a:masterClrMapping/>
  </p:clrMapOvr>
  <p:transition spd="slow" advTm="20000">
    <p:blinds dir="vert"/>
  </p:transition>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967- Fama e prestígio, na atualidade do mundo material, são de regra frutos diletos da vaidade, mesmo porque os critérios para sua conquista possuem bases equivocadas. A comunidade quase sempre não julga o homem pelos seus valores morais e sim por alicerces materialistas.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16810553"/>
      </p:ext>
    </p:extLst>
  </p:cSld>
  <p:clrMapOvr>
    <a:masterClrMapping/>
  </p:clrMapOvr>
  <p:transition spd="slow" advTm="20000">
    <p:blinds dir="vert"/>
  </p:transition>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968- Não sendo possível alterar esse estado de coisas em breve tempo, o caminho ideal é que o ídolo seja exemplo para quem o venera, afastando a vaidade e assumindo a utilidade que sua figura representa aos seus admiradores.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94771031"/>
      </p:ext>
    </p:extLst>
  </p:cSld>
  <p:clrMapOvr>
    <a:masterClrMapping/>
  </p:clrMapOvr>
  <p:transition spd="slow" advTm="20000">
    <p:blinds dir="vert"/>
  </p:transition>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969-	Em cidades espirituais, não se cultua a vaidade. Ao contrário, dela se busca o afastamento. Valores morais são os perseguidos por todos e quanto mais elevadas forem tais virtudes, menor alarde sobre elas haverá.</a:t>
            </a: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b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Nota do autor material: maiores informações podem ser colhidas no livro "Alvorada Nova" - Parte XI - "Setores Habitacionais".</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27751438"/>
      </p:ext>
    </p:extLst>
  </p:cSld>
  <p:clrMapOvr>
    <a:masterClrMapping/>
  </p:clrMapOvr>
  <p:transition spd="slow" advTm="20000">
    <p:blinds dir="vert"/>
  </p:transition>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970-	Deveria ser esse o parâmetro da humanidade. Não é. Assim, cumpre ao cristão mudar, aos poucos, o comportamento social. São condutas indevidas: deixar de dar valor à beleza espiritual, privilegiando a beleza física; deixar de buscar os valores morais em nome da conquista dos bens materiais; deixar de amar o próximo, praticando a caridade, em troca do incentivo ao egoísmo. O vaidoso, por sua natureza, não consegue seguir parâmetros cristãos porque pensa mais em si e na sua imagem do que nas virtudes.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44985668"/>
      </p:ext>
    </p:extLst>
  </p:cSld>
  <p:clrMapOvr>
    <a:masterClrMapping/>
  </p:clrMapOvr>
  <p:transition spd="slow" advTm="20000">
    <p:blinds dir="vert"/>
  </p:transition>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971- Inseguro, de regra, é o vaidoso. E vice-versa. Lastreado em falsas premissas, o ser humano que cultua a vaidade nunca está plenamente satisfeito, estando sempre em busca de algo mais, que não encontra, mas que continuamente está a procurar.</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87223155"/>
      </p:ext>
    </p:extLst>
  </p:cSld>
  <p:clrMapOvr>
    <a:masterClrMapping/>
  </p:clrMapOvr>
  <p:transition spd="slow" advTm="20000">
    <p:blinds dir="vert"/>
  </p:transition>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972- Superar a vaidade é um impositivo para ser mais feliz. Quanto menos preocupado estiver o homem com a aparência e mais se ligar ao conteúdo do que é e do que faz, melhores condições terá de conquistar tranquilidade e paz de espírito.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81539411"/>
      </p:ext>
    </p:extLst>
  </p:cSld>
  <p:clrMapOvr>
    <a:masterClrMapping/>
  </p:clrMapOvr>
  <p:transition spd="slow" advTm="20000">
    <p:blinds dir="vert"/>
  </p:transition>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973- Não é processo fácil deixar de ser vaidoso. Trata-se de uma luta complexa, dentro do contexto de reforma íntima. O primeiro passo é pensar menos em si e mais no semelhante.</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941164"/>
      </p:ext>
    </p:extLst>
  </p:cSld>
  <p:clrMapOvr>
    <a:masterClrMapping/>
  </p:clrMapOvr>
  <p:transition spd="slow" advTm="20000">
    <p:blinds dir="vert"/>
  </p:transition>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974- Querer mudar é outro fator indispensável. Sem tal ingrediente o encarnado continuará atrelado à fatuidade.</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58774778"/>
      </p:ext>
    </p:extLst>
  </p:cSld>
  <p:clrMapOvr>
    <a:masterClrMapping/>
  </p:clrMapOvr>
  <p:transition spd="slow" advTm="20000">
    <p:blinds dir="vert"/>
  </p:transition>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975- Ser simples, humilde e modesto, elementos do bom cristão, faz parte da luta contra a vaidade.</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91182172"/>
      </p:ext>
    </p:extLst>
  </p:cSld>
  <p:clrMapOvr>
    <a:masterClrMapping/>
  </p:clrMapOvr>
  <p:transition spd="slow" advTm="20000">
    <p:blinds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287524" y="2065096"/>
            <a:ext cx="8568952" cy="3416320"/>
          </a:xfrm>
          <a:prstGeom prst="rect">
            <a:avLst/>
          </a:prstGeom>
        </p:spPr>
        <p:txBody>
          <a:bodyPr wrap="square">
            <a:spAutoFit/>
          </a:bodyPr>
          <a:lstStyle/>
          <a:p>
            <a:pPr algn="r"/>
            <a:r>
              <a:rPr lang="pt-BR" sz="3600" dirty="0">
                <a:latin typeface="Arial" pitchFamily="34" charset="0"/>
                <a:cs typeface="Arial" pitchFamily="34" charset="0"/>
              </a:rPr>
              <a:t>87-Transformam-no, comumente, </a:t>
            </a:r>
          </a:p>
          <a:p>
            <a:pPr algn="r"/>
            <a:r>
              <a:rPr lang="pt-BR" sz="3600" dirty="0">
                <a:latin typeface="Arial" pitchFamily="34" charset="0"/>
                <a:cs typeface="Arial" pitchFamily="34" charset="0"/>
              </a:rPr>
              <a:t>em alvo da inveja, do rancor, do ódio e </a:t>
            </a:r>
          </a:p>
          <a:p>
            <a:pPr algn="r"/>
            <a:r>
              <a:rPr lang="pt-BR" sz="3600" dirty="0">
                <a:latin typeface="Arial" pitchFamily="34" charset="0"/>
                <a:cs typeface="Arial" pitchFamily="34" charset="0"/>
              </a:rPr>
              <a:t>da cobiça alheias, carreando para si </a:t>
            </a:r>
          </a:p>
          <a:p>
            <a:pPr algn="r"/>
            <a:r>
              <a:rPr lang="pt-BR" sz="3600" dirty="0">
                <a:latin typeface="Arial" pitchFamily="34" charset="0"/>
                <a:cs typeface="Arial" pitchFamily="34" charset="0"/>
              </a:rPr>
              <a:t>fortes cargas negativas que só </a:t>
            </a:r>
          </a:p>
          <a:p>
            <a:pPr algn="r"/>
            <a:r>
              <a:rPr lang="pt-BR" sz="3600" dirty="0">
                <a:latin typeface="Arial" pitchFamily="34" charset="0"/>
                <a:cs typeface="Arial" pitchFamily="34" charset="0"/>
              </a:rPr>
              <a:t>tendem a danificar-lhe o </a:t>
            </a:r>
          </a:p>
          <a:p>
            <a:pPr algn="r"/>
            <a:r>
              <a:rPr lang="pt-BR" sz="3600" dirty="0">
                <a:latin typeface="Arial" pitchFamily="34" charset="0"/>
                <a:cs typeface="Arial" pitchFamily="34" charset="0"/>
              </a:rPr>
              <a:t>equilíbrio e a temperança.</a:t>
            </a:r>
            <a:endParaRPr lang="pt-BR" sz="3600" dirty="0"/>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61609" y="528449"/>
            <a:ext cx="56110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 - DESVANTAGENS EVIDENTES P/ O </a:t>
            </a:r>
          </a:p>
          <a:p>
            <a:pPr algn="ctr"/>
            <a:r>
              <a:rPr lang="pt-BR" sz="2000" b="1" dirty="0">
                <a:solidFill>
                  <a:schemeClr val="bg2"/>
                </a:solidFill>
                <a:latin typeface="Arial" pitchFamily="34" charset="0"/>
                <a:cs typeface="Arial" pitchFamily="34" charset="0"/>
              </a:rPr>
              <a:t>EGOÍSTA E ORGULHOSO</a:t>
            </a:r>
          </a:p>
        </p:txBody>
      </p:sp>
    </p:spTree>
    <p:extLst>
      <p:ext uri="{BB962C8B-B14F-4D97-AF65-F5344CB8AC3E}">
        <p14:creationId xmlns:p14="http://schemas.microsoft.com/office/powerpoint/2010/main" val="2335975796"/>
      </p:ext>
    </p:extLst>
  </p:cSld>
  <p:clrMapOvr>
    <a:masterClrMapping/>
  </p:clrMapOvr>
  <p:transition spd="slow" advTm="20000">
    <p:blinds dir="vert"/>
  </p:transition>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976- Quando o ser humano conseguir progresso nesse campo dos seus desvios de conduta, sentir-se-á mais leve, menos afogado pela pressão de ser o que não é. Por que não tentar para sentir a diferença?</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21206206"/>
      </p:ext>
    </p:extLst>
  </p:cSld>
  <p:clrMapOvr>
    <a:masterClrMapping/>
  </p:clrMapOvr>
  <p:transition spd="slow" advTm="20000">
    <p:blinds dir="vert"/>
  </p:transition>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977- A evolução do ser está ligada ao abrandamento dessa característica negativa do indivíduo. Acreditando que o culto à aparência é forma de felicidade estará condenado à permanente insatisfação.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27025713"/>
      </p:ext>
    </p:extLst>
  </p:cSld>
  <p:clrMapOvr>
    <a:masterClrMapping/>
  </p:clrMapOvr>
  <p:transition spd="slow" advTm="20000">
    <p:blinds dir="vert"/>
  </p:transition>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978- Por que cultivar um sentimento de superioridade medíocre que não terá espaço em mundos elevados após o desencarne? A resposta é tão simples e óbvia quanto difícil de ser compreendida pelo âmago da maioria dos encarnados.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36101610"/>
      </p:ext>
    </p:extLst>
  </p:cSld>
  <p:clrMapOvr>
    <a:masterClrMapping/>
  </p:clrMapOvr>
  <p:transition spd="slow" advTm="20000">
    <p:blinds dir="vert"/>
  </p:transition>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979- Meditar sobre isso, ao menos,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é dever inafastável do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ser humano.</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0750813"/>
      </p:ext>
    </p:extLst>
  </p:cSld>
  <p:clrMapOvr>
    <a:masterClrMapping/>
  </p:clrMapOvr>
  <p:transition spd="slow" advTm="20000">
    <p:blinds dir="vert"/>
  </p:transition>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980- O egoísmo, como vem sendo analisado ao longo de todos os verbetes desta obra, manifesta-se de várias formas. Uma delas — cruel como o aborto ou a pena de morte —, que evoca patente desprezo pela vida humana, é a eutanásia.</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4443817"/>
      </p:ext>
    </p:extLst>
  </p:cSld>
  <p:clrMapOvr>
    <a:masterClrMapping/>
  </p:clrMapOvr>
  <p:transition spd="slow" advTm="20000">
    <p:blinds dir="vert"/>
  </p:transition>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981- A pretexto de estar desenganado, o enfermo é condenado à morte por familiares, médicos ou terceiros que somente conseguem enxergar o hoje, mas são completamente cegos para visualizar o amanhã.</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28966087"/>
      </p:ext>
    </p:extLst>
  </p:cSld>
  <p:clrMapOvr>
    <a:masterClrMapping/>
  </p:clrMapOvr>
  <p:transition spd="slow" advTm="20000">
    <p:blinds dir="vert"/>
  </p:transition>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982- Limitados na sua visão, incrédulos, avessos à Justiça Divina, cheios de si e de seus conhecimentos terrenos, rebeldes, inconsequentes, adeptos do talião, invocando aspectos humanitários, eles decretam a pena de morte para quem é inocente.</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9897227"/>
      </p:ext>
    </p:extLst>
  </p:cSld>
  <p:clrMapOvr>
    <a:masterClrMapping/>
  </p:clrMapOvr>
  <p:transition spd="slow" advTm="20000">
    <p:blinds dir="vert"/>
  </p:transition>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983- Limitados, porque não conseguem perceber que Deus não iria permitir que um sofrimento físico acontecesse caso não fosse absolutamente necessário para o progresso espiritual do ser.</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72611222"/>
      </p:ext>
    </p:extLst>
  </p:cSld>
  <p:clrMapOvr>
    <a:masterClrMapping/>
  </p:clrMapOvr>
  <p:transition spd="slow" advTm="20000">
    <p:blinds dir="vert"/>
  </p:transition>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984- Incrédulos, porque acham que a vida material finda em si mesma.</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15892056"/>
      </p:ext>
    </p:extLst>
  </p:cSld>
  <p:clrMapOvr>
    <a:masterClrMapping/>
  </p:clrMapOvr>
  <p:transition spd="slow" advTm="20000">
    <p:blinds dir="vert"/>
  </p:transition>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985- Avessos à Justiça Divina, porque não creem que o sofrimento físico do doente seja indispensável à sua regeneração, preferindo acreditar que tudo não passa de uma injustiça do destino.</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95218601"/>
      </p:ext>
    </p:extLst>
  </p:cSld>
  <p:clrMapOvr>
    <a:masterClrMapping/>
  </p:clrMapOvr>
  <p:transition spd="slow" advTm="20000">
    <p:blinds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251520" y="2274838"/>
            <a:ext cx="8717114" cy="2308324"/>
          </a:xfrm>
          <a:prstGeom prst="rect">
            <a:avLst/>
          </a:prstGeom>
        </p:spPr>
        <p:txBody>
          <a:bodyPr wrap="square">
            <a:spAutoFit/>
          </a:bodyPr>
          <a:lstStyle/>
          <a:p>
            <a:pPr algn="r"/>
            <a:r>
              <a:rPr lang="pt-BR" sz="3600" dirty="0">
                <a:latin typeface="Arial" pitchFamily="34" charset="0"/>
                <a:cs typeface="Arial" pitchFamily="34" charset="0"/>
              </a:rPr>
              <a:t>	88-Reduzem-no a um ser derrotado, submisso aos reclamos do mal e </a:t>
            </a:r>
          </a:p>
          <a:p>
            <a:pPr algn="r"/>
            <a:r>
              <a:rPr lang="pt-BR" sz="3600" dirty="0">
                <a:latin typeface="Arial" pitchFamily="34" charset="0"/>
                <a:cs typeface="Arial" pitchFamily="34" charset="0"/>
              </a:rPr>
              <a:t>cético quanto à prática </a:t>
            </a:r>
          </a:p>
          <a:p>
            <a:pPr algn="r"/>
            <a:r>
              <a:rPr lang="pt-BR" sz="3600" dirty="0">
                <a:latin typeface="Arial" pitchFamily="34" charset="0"/>
                <a:cs typeface="Arial" pitchFamily="34" charset="0"/>
              </a:rPr>
              <a:t>do bem. </a:t>
            </a:r>
          </a:p>
        </p:txBody>
      </p:sp>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61609" y="528449"/>
            <a:ext cx="56110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 - DESVANTAGENS EVIDENTES P/ O </a:t>
            </a:r>
          </a:p>
          <a:p>
            <a:pPr algn="ctr"/>
            <a:r>
              <a:rPr lang="pt-BR" sz="2000" b="1" dirty="0">
                <a:solidFill>
                  <a:schemeClr val="bg2"/>
                </a:solidFill>
                <a:latin typeface="Arial" pitchFamily="34" charset="0"/>
                <a:cs typeface="Arial" pitchFamily="34" charset="0"/>
              </a:rPr>
              <a:t>EGOÍSTA E ORGULHOSO</a:t>
            </a:r>
          </a:p>
        </p:txBody>
      </p:sp>
    </p:spTree>
    <p:extLst>
      <p:ext uri="{BB962C8B-B14F-4D97-AF65-F5344CB8AC3E}">
        <p14:creationId xmlns:p14="http://schemas.microsoft.com/office/powerpoint/2010/main" val="1779141881"/>
      </p:ext>
    </p:extLst>
  </p:cSld>
  <p:clrMapOvr>
    <a:masterClrMapping/>
  </p:clrMapOvr>
  <p:transition spd="slow" advTm="20000">
    <p:blinds dir="vert"/>
  </p:transition>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986- Cheios de si e de seus conhecimentos terrenos, porque se elegem deuses, juízes e carrascos ao mesmo tempo, levando ao término prematuro de uma jornada que não lhes pertence.</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44598631"/>
      </p:ext>
    </p:extLst>
  </p:cSld>
  <p:clrMapOvr>
    <a:masterClrMapping/>
  </p:clrMapOvr>
  <p:transition spd="slow" advTm="20000">
    <p:blinds dir="vert"/>
  </p:transition>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987- Rebeldes, porque avessos aos mandamentos de Deus.</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988- Inconsequentes, porque não zelosos na utilização do direito sobre a vida alheia.</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58874636"/>
      </p:ext>
    </p:extLst>
  </p:cSld>
  <p:clrMapOvr>
    <a:masterClrMapping/>
  </p:clrMapOvr>
  <p:transition spd="slow" advTm="20000">
    <p:blinds dir="vert"/>
  </p:transition>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989- Adeptos da lei de talião, porque facilmente trocam um sofrimento por outro, consciente ou </a:t>
            </a:r>
            <a:r>
              <a:rPr lang="pt-BR" sz="3600" b="1" dirty="0" err="1">
                <a:effectLst>
                  <a:outerShdw blurRad="38100" dist="38100" dir="2700000" algn="tl">
                    <a:srgbClr val="000000">
                      <a:alpha val="43137"/>
                    </a:srgbClr>
                  </a:outerShdw>
                </a:effectLst>
                <a:latin typeface="Arial" pitchFamily="34" charset="0"/>
                <a:cs typeface="Arial" pitchFamily="34" charset="0"/>
              </a:rPr>
              <a:t>inconsciente-mente</a:t>
            </a:r>
            <a:r>
              <a:rPr lang="pt-BR" sz="3600" b="1" dirty="0">
                <a:effectLst>
                  <a:outerShdw blurRad="38100" dist="38100" dir="2700000" algn="tl">
                    <a:srgbClr val="000000">
                      <a:alpha val="43137"/>
                    </a:srgbClr>
                  </a:outerShdw>
                </a:effectLst>
                <a:latin typeface="Arial" pitchFamily="34" charset="0"/>
                <a:cs typeface="Arial" pitchFamily="34" charset="0"/>
              </a:rPr>
              <a:t>. Fazem com que o encarnado enfermo seja conduzido à morte para fazer cessar o seu sofrimento, trocando-o por outro pior, que é o retorno à pátria espiritual com a missão incompleta.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93697743"/>
      </p:ext>
    </p:extLst>
  </p:cSld>
  <p:clrMapOvr>
    <a:masterClrMapping/>
  </p:clrMapOvr>
  <p:transition spd="slow" advTm="20000">
    <p:blinds dir="vert"/>
  </p:transition>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990- A eutanásia é a pena de morte por fins humanitários. Um contrassenso; uma natural falta de lógica. Como pode haver um assassínio que seja por caridade? Deus conferiu a vida; no momento exato que Sua sabedoria evidenciar, irá retirá-la.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36227753"/>
      </p:ext>
    </p:extLst>
  </p:cSld>
  <p:clrMapOvr>
    <a:masterClrMapping/>
  </p:clrMapOvr>
  <p:transition spd="slow" advTm="20000">
    <p:blinds dir="vert"/>
  </p:transition>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991- Subtrair-se à Lei Divina é mostra flagrante de irresignação e pura rebeldia.</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2106983"/>
      </p:ext>
    </p:extLst>
  </p:cSld>
  <p:clrMapOvr>
    <a:masterClrMapping/>
  </p:clrMapOvr>
  <p:transition spd="slow" advTm="20000">
    <p:blinds dir="vert"/>
  </p:transition>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992- Como garantir ainda que o enfermo, considerado desenganado, não irá experimentar uma melhora, podendo curar-se?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Acaso a Deus é impossível fazê-lo? </a:t>
            </a:r>
            <a:r>
              <a:rPr lang="pt-BR" sz="3600" b="1" dirty="0">
                <a:effectLst>
                  <a:outerShdw blurRad="38100" dist="38100" dir="2700000" algn="tl">
                    <a:srgbClr val="000000">
                      <a:alpha val="43137"/>
                    </a:srgbClr>
                  </a:outerShdw>
                </a:effectLst>
                <a:latin typeface="Arial" pitchFamily="34" charset="0"/>
                <a:cs typeface="Arial" pitchFamily="34" charset="0"/>
              </a:rPr>
              <a:t>Como antecipar-se, portanto, à Vontade Divina?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21573075"/>
      </p:ext>
    </p:extLst>
  </p:cSld>
  <p:clrMapOvr>
    <a:masterClrMapping/>
  </p:clrMapOvr>
  <p:transition spd="slow" advTm="20000">
    <p:blinds dir="vert"/>
  </p:transition>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992- a- Misticismo ou ignorância, dizem certos profissionais da saúde pública. Lamentável postura para quem deveria cuidar da vida até o último instante, em missão sublime que lhe foi conferida, ao invés de se tornar carrasco de uma pena capital.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2909556"/>
      </p:ext>
    </p:extLst>
  </p:cSld>
  <p:clrMapOvr>
    <a:masterClrMapping/>
  </p:clrMapOvr>
  <p:transition spd="slow" advTm="20000">
    <p:blinds dir="vert"/>
  </p:transition>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993- Não se olvide que muitos familiares autorizam a eutanásia para, no mais profundo do íntimo, ficarem livres da angústia de conviver com a enfermidade, mormente em ente querido. Puro egoísmo. Onde está a fé a sustentar a força de vontade e o amor ao próximo?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5774131"/>
      </p:ext>
    </p:extLst>
  </p:cSld>
  <p:clrMapOvr>
    <a:masterClrMapping/>
  </p:clrMapOvr>
  <p:transition spd="slow" advTm="20000">
    <p:blinds dir="vert"/>
  </p:transition>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994- A falência moral e espiritual desse ato terminal é presente. Médicos e enfermeiros — muitos deles. </a:t>
            </a:r>
            <a:r>
              <a:rPr lang="pt-BR" sz="36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Lamentavelmente julgam saber o que é melhor ao paciente... sempre. </a:t>
            </a:r>
            <a:br>
              <a:rPr lang="pt-BR" sz="36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t-BR" sz="36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Parentes consideram-se "donos" dos doentes que estão sob seus cuidados. </a:t>
            </a:r>
            <a:b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TRISTE FINAL PARA TODOS.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7467886"/>
      </p:ext>
    </p:extLst>
  </p:cSld>
  <p:clrMapOvr>
    <a:masterClrMapping/>
  </p:clrMapOvr>
  <p:transition spd="slow" advTm="20000">
    <p:blinds dir="vert"/>
  </p:transition>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995- A vida é um bem precioso que jamais pode ser sacrificado por quem quer que seja. Não há justiça no aborto; inexiste justiça na pena de morte para reprimir crimes; inválida a "justiça" da eutanásia.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52457910"/>
      </p:ext>
    </p:extLst>
  </p:cSld>
  <p:clrMapOvr>
    <a:masterClrMapping/>
  </p:clrMapOvr>
  <p:transition spd="slow" advTm="20000">
    <p:blinds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94596" y="1520560"/>
            <a:ext cx="8930557" cy="4278094"/>
          </a:xfrm>
          <a:prstGeom prst="rect">
            <a:avLst/>
          </a:prstGeom>
        </p:spPr>
        <p:txBody>
          <a:bodyPr wrap="square">
            <a:spAutoFit/>
          </a:bodyPr>
          <a:lstStyle/>
          <a:p>
            <a:pPr algn="r"/>
            <a:r>
              <a:rPr lang="pt-BR" sz="3400" dirty="0">
                <a:latin typeface="Arial" pitchFamily="34" charset="0"/>
                <a:cs typeface="Arial" pitchFamily="34" charset="0"/>
              </a:rPr>
              <a:t>89-Fazem-no sentir-se humilhado, em função da pequenez do seu caráter e da insignificância da sua personalidade diante de homens íntegros, modestos e autenticamente cristãos. Sofrem mais e muito os egoístas e orgulhosos, embora </a:t>
            </a:r>
          </a:p>
          <a:p>
            <a:pPr algn="r"/>
            <a:r>
              <a:rPr lang="pt-BR" sz="3400" dirty="0">
                <a:latin typeface="Arial" pitchFamily="34" charset="0"/>
                <a:cs typeface="Arial" pitchFamily="34" charset="0"/>
              </a:rPr>
              <a:t>essa dor seja do âmago e possa </a:t>
            </a:r>
          </a:p>
          <a:p>
            <a:pPr algn="r"/>
            <a:r>
              <a:rPr lang="pt-BR" sz="3400" dirty="0">
                <a:latin typeface="Arial" pitchFamily="34" charset="0"/>
                <a:cs typeface="Arial" pitchFamily="34" charset="0"/>
              </a:rPr>
              <a:t>não se tornar aparente.</a:t>
            </a:r>
          </a:p>
        </p:txBody>
      </p:sp>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61609" y="528449"/>
            <a:ext cx="56110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 - DESVANTAGENS EVIDENTES P/ O </a:t>
            </a:r>
          </a:p>
          <a:p>
            <a:pPr algn="ctr"/>
            <a:r>
              <a:rPr lang="pt-BR" sz="2000" b="1" dirty="0">
                <a:solidFill>
                  <a:schemeClr val="bg2"/>
                </a:solidFill>
                <a:latin typeface="Arial" pitchFamily="34" charset="0"/>
                <a:cs typeface="Arial" pitchFamily="34" charset="0"/>
              </a:rPr>
              <a:t>EGOÍSTA E ORGULHOSO</a:t>
            </a:r>
          </a:p>
        </p:txBody>
      </p:sp>
    </p:spTree>
    <p:extLst>
      <p:ext uri="{BB962C8B-B14F-4D97-AF65-F5344CB8AC3E}">
        <p14:creationId xmlns:p14="http://schemas.microsoft.com/office/powerpoint/2010/main" val="1060331157"/>
      </p:ext>
    </p:extLst>
  </p:cSld>
  <p:clrMapOvr>
    <a:masterClrMapping/>
  </p:clrMapOvr>
  <p:transition spd="slow" advTm="20000">
    <p:blinds dir="vert"/>
  </p:transition>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996- O encarnado deve preservar sempre a vida, porque jornada importante para o progresso espiritual do ser humano. Preservar quer dizer resguardar a vida em gênero, não somente a vida própria.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31851684"/>
      </p:ext>
    </p:extLst>
  </p:cSld>
  <p:clrMapOvr>
    <a:masterClrMapping/>
  </p:clrMapOvr>
  <p:transition spd="slow" advTm="20000">
    <p:blinds dir="vert"/>
  </p:transition>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997- Eis porque o suicídio, que faz terminar a vida, é igualmente reprovável, conforme a abordagem feita nos itens 175 e 176. Quem tira a vida, alheia ou própria, responderá por seu grave ato: aplicação da lei universal da ação e reação.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5280086"/>
      </p:ext>
    </p:extLst>
  </p:cSld>
  <p:clrMapOvr>
    <a:masterClrMapping/>
  </p:clrMapOvr>
  <p:transition spd="slow" advTm="20000">
    <p:blinds dir="vert"/>
  </p:transition>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998- Quem não controla e não domina o início, não pode e não deve querer comandar o final. Qual encarnado — médico, cientista ou outro qualquer — desvendou o princípio da vida?</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00651900"/>
      </p:ext>
    </p:extLst>
  </p:cSld>
  <p:clrMapOvr>
    <a:masterClrMapping/>
  </p:clrMapOvr>
  <p:transition spd="slow" advTm="20000">
    <p:blinds dir="vert"/>
  </p:transition>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999- Abandonar essa postura egoística, materialista e avessa aos ensinamentos cristãos é dever inafastável do praticante da reforma íntima.</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Eutanásia e Suicídio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36705972"/>
      </p:ext>
    </p:extLst>
  </p:cSld>
  <p:clrMapOvr>
    <a:masterClrMapping/>
  </p:clrMapOvr>
  <p:transition spd="slow" advTm="20000">
    <p:blinds dir="vert"/>
  </p:transition>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1000- Todos os encarnados possuem condições de empreender a reforma íntima, que é a chave-mestra para a mudança interior, aprimorando o espírito e glorificando a jornada terrena, em busca da regeneração.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862746103"/>
      </p:ext>
    </p:extLst>
  </p:cSld>
  <p:clrMapOvr>
    <a:masterClrMapping/>
  </p:clrMapOvr>
  <p:transition spd="slow" advTm="20000">
    <p:blinds dir="vert"/>
  </p:transition>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1001- Cada Espírito, no entanto, possui o seu limite espiritual de tolerância — a bagagem espiritual que o acompanha há milênios, a partir da sua criação —, indicando o que está e o que não está preparado a, de pronto, alterar no seu modo de ser, pensar e agir.</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3008043412"/>
      </p:ext>
    </p:extLst>
  </p:cSld>
  <p:clrMapOvr>
    <a:masterClrMapping/>
  </p:clrMapOvr>
  <p:transition spd="slow" advTm="20000">
    <p:blinds dir="vert"/>
  </p:transition>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1002- Essa bagagem não é imutável porque, se fosse, tornaria inútil todo o processo de REFORMA ÍNTIMA, deixaria vazia de conteúdo a Justiça Divina e somente serviria para evidenciar uma falsidade: a de que cada um é como é e não pode mudar.</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4075189786"/>
      </p:ext>
    </p:extLst>
  </p:cSld>
  <p:clrMapOvr>
    <a:masterClrMapping/>
  </p:clrMapOvr>
  <p:transition spd="slow" advTm="20000">
    <p:blinds dir="vert"/>
  </p:transition>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1003- Se todos são capazes de romper esse limite espiritual de tolerância, imanente aos seus âmagos, resta saber como fazê-lo, em quanto tempo e quais as vantagens disso.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2506760507"/>
      </p:ext>
    </p:extLst>
  </p:cSld>
  <p:clrMapOvr>
    <a:masterClrMapping/>
  </p:clrMapOvr>
  <p:transition spd="slow" advTm="20000">
    <p:blinds dir="vert"/>
  </p:transition>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1004-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Primeiro: </a:t>
            </a:r>
            <a:r>
              <a:rPr lang="pt-BR" sz="3600" b="1" dirty="0">
                <a:effectLst>
                  <a:outerShdw blurRad="38100" dist="38100" dir="2700000" algn="tl">
                    <a:srgbClr val="000000">
                      <a:alpha val="43137"/>
                    </a:srgbClr>
                  </a:outerShdw>
                </a:effectLst>
                <a:latin typeface="Arial" pitchFamily="34" charset="0"/>
                <a:cs typeface="Arial" pitchFamily="34" charset="0"/>
              </a:rPr>
              <a:t>para fazê-lo é indispensável a REFORMA ÍNTIMA, alterando efetivamente para melhor o jeito de ser, de agir, de racionar, enfim, burilando o íntimo.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666460190"/>
      </p:ext>
    </p:extLst>
  </p:cSld>
  <p:clrMapOvr>
    <a:masterClrMapping/>
  </p:clrMapOvr>
  <p:transition spd="slow" advTm="20000">
    <p:blinds dir="vert"/>
  </p:transition>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1005- </a:t>
            </a: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Segundo: </a:t>
            </a:r>
            <a:r>
              <a:rPr lang="pt-BR" sz="3200" b="1" dirty="0">
                <a:effectLst>
                  <a:outerShdw blurRad="38100" dist="38100" dir="2700000" algn="tl">
                    <a:srgbClr val="000000">
                      <a:alpha val="43137"/>
                    </a:srgbClr>
                  </a:outerShdw>
                </a:effectLst>
                <a:latin typeface="Arial" pitchFamily="34" charset="0"/>
                <a:cs typeface="Arial" pitchFamily="34" charset="0"/>
              </a:rPr>
              <a:t>o tempo não é algo genericamente mensurável, porque depende da força de vontade de cada um. Logicamente, nos primórdios, quando o Espírito é mais ignorante e rude, falar em tempo, nesse sentido, significa falar em milênios; entretanto, esta obra não se destina a esses, que habitam planos mais inferiores da existência. </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3335900324"/>
      </p:ext>
    </p:extLst>
  </p:cSld>
  <p:clrMapOvr>
    <a:masterClrMapping/>
  </p:clrMapOvr>
  <p:transition spd="slow" advTm="20000">
    <p:blinds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443" y="1484784"/>
            <a:ext cx="8717114" cy="4421898"/>
          </a:xfrm>
        </p:spPr>
        <p:txBody>
          <a:bodyPr>
            <a:noAutofit/>
          </a:bodyPr>
          <a:lstStyle/>
          <a:p>
            <a:pPr algn="r"/>
            <a:r>
              <a:rPr lang="pt-BR" sz="3600" dirty="0">
                <a:latin typeface="Arial" pitchFamily="34" charset="0"/>
                <a:cs typeface="Arial" pitchFamily="34" charset="0"/>
              </a:rPr>
              <a:t>90-Há determinadas facetas da personalidade humana por onde o encarnado pode encontrar maior facilidade para iniciar o seu processo de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a:t>
            </a:r>
            <a:endParaRPr lang="pt-BR" sz="36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373471" y="518090"/>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404263413"/>
      </p:ext>
    </p:extLst>
  </p:cSld>
  <p:clrMapOvr>
    <a:masterClrMapping/>
  </p:clrMapOvr>
  <p:transition spd="slow" advTm="20000">
    <p:blinds dir="vert"/>
  </p:transition>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000" b="1" dirty="0">
                <a:effectLst>
                  <a:outerShdw blurRad="38100" dist="38100" dir="2700000" algn="tl">
                    <a:srgbClr val="000000">
                      <a:alpha val="43137"/>
                    </a:srgbClr>
                  </a:outerShdw>
                </a:effectLst>
                <a:latin typeface="Arial" pitchFamily="34" charset="0"/>
                <a:cs typeface="Arial" pitchFamily="34" charset="0"/>
              </a:rPr>
              <a:t>1005-a- Fala-se à Humanidade atual, a integrantes de uma comunidade em fase de provas e expiações, mas em vias de transmudar para a merecida fase da regeneração. A todos os que se encontram nessa etapa da evolução, é possível empreender a reforma íntima. Uma parte levará anos; outra, séculos. Maior ou menor tempo de luta é racionalmente proporcional ao maior ou menor empenho de cada um na reforma do seu âmago.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318500094"/>
      </p:ext>
    </p:extLst>
  </p:cSld>
  <p:clrMapOvr>
    <a:masterClrMapping/>
  </p:clrMapOvr>
  <p:transition spd="slow" advTm="20000">
    <p:blinds dir="vert"/>
  </p:transition>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2900" b="1" dirty="0">
                <a:effectLst>
                  <a:outerShdw blurRad="38100" dist="38100" dir="2700000" algn="tl">
                    <a:srgbClr val="000000">
                      <a:alpha val="43137"/>
                    </a:srgbClr>
                  </a:outerShdw>
                </a:effectLst>
                <a:latin typeface="Arial" pitchFamily="34" charset="0"/>
                <a:cs typeface="Arial" pitchFamily="34" charset="0"/>
              </a:rPr>
              <a:t>1006- </a:t>
            </a:r>
            <a:r>
              <a:rPr lang="pt-BR" sz="2900" b="1" dirty="0">
                <a:solidFill>
                  <a:srgbClr val="FFFF00"/>
                </a:solidFill>
                <a:effectLst>
                  <a:outerShdw blurRad="38100" dist="38100" dir="2700000" algn="tl">
                    <a:srgbClr val="000000">
                      <a:alpha val="43137"/>
                    </a:srgbClr>
                  </a:outerShdw>
                </a:effectLst>
                <a:latin typeface="Arial" pitchFamily="34" charset="0"/>
                <a:cs typeface="Arial" pitchFamily="34" charset="0"/>
              </a:rPr>
              <a:t>Terceiro: </a:t>
            </a:r>
            <a:r>
              <a:rPr lang="pt-BR" sz="2900" b="1" dirty="0">
                <a:effectLst>
                  <a:outerShdw blurRad="38100" dist="38100" dir="2700000" algn="tl">
                    <a:srgbClr val="000000">
                      <a:alpha val="43137"/>
                    </a:srgbClr>
                  </a:outerShdw>
                </a:effectLst>
                <a:latin typeface="Arial" pitchFamily="34" charset="0"/>
                <a:cs typeface="Arial" pitchFamily="34" charset="0"/>
              </a:rPr>
              <a:t>as vantagens são imensas. Na vida espiritual, que é a definitiva, o ser terá condições de atingir, com o galgar dos degraus, a felicidade perene, a perfeição, meta maior de todos que caminham na trilha deixada por Jesus. Na material não é diferente. Quem consegue modificar a maneira equivocada de encarar a jornada física adquire maior capacidade de absorver infortúnios e, com isso, resigna-se com mais facilidade. Essa característica, que poucos possuem, torna a vida mais tranquila e feliz.</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032008283"/>
      </p:ext>
    </p:extLst>
  </p:cSld>
  <p:clrMapOvr>
    <a:masterClrMapping/>
  </p:clrMapOvr>
  <p:transition spd="slow" advTm="20000">
    <p:blinds dir="vert"/>
  </p:transition>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2600" b="1" dirty="0">
                <a:effectLst>
                  <a:outerShdw blurRad="38100" dist="38100" dir="2700000" algn="tl">
                    <a:srgbClr val="000000">
                      <a:alpha val="43137"/>
                    </a:srgbClr>
                  </a:outerShdw>
                </a:effectLst>
                <a:latin typeface="Arial" pitchFamily="34" charset="0"/>
                <a:cs typeface="Arial" pitchFamily="34" charset="0"/>
              </a:rPr>
              <a:t>1007- O limite espiritual de tolerância é algo semelhante³ ao maior ou menor preparo que o Espírito naturalmente possui para enfrentar os obstáculos da existência material. Diante deles, alguns homens, mais evoluídos, conformam-se com mais docilidade; outros, menos preparados, rebelam-se. Da rebeldia total à resignação plena há uma gama imensa de posições intermediárias, de maneira que o limite espiritual de tolerância varia de ser humano para ser humano.</a:t>
            </a:r>
            <a:br>
              <a:rPr lang="pt-BR" sz="2400" b="1" dirty="0">
                <a:effectLst>
                  <a:outerShdw blurRad="38100" dist="38100" dir="2700000" algn="tl">
                    <a:srgbClr val="000000">
                      <a:alpha val="43137"/>
                    </a:srgbClr>
                  </a:outerShdw>
                </a:effectLst>
                <a:latin typeface="Arial" pitchFamily="34" charset="0"/>
                <a:cs typeface="Arial" pitchFamily="34" charset="0"/>
              </a:rPr>
            </a:br>
            <a:r>
              <a:rPr lang="pt-BR" sz="2400" i="1" baseline="30000" dirty="0">
                <a:solidFill>
                  <a:srgbClr val="FFFF00"/>
                </a:solidFill>
                <a:latin typeface="Times New Roman" panose="02020603050405020304" pitchFamily="18" charset="0"/>
                <a:cs typeface="Times New Roman" panose="02020603050405020304" pitchFamily="18" charset="0"/>
              </a:rPr>
              <a:t>3</a:t>
            </a:r>
            <a:r>
              <a:rPr lang="pt-BR" sz="2400" i="1" dirty="0">
                <a:solidFill>
                  <a:srgbClr val="FFFF00"/>
                </a:solidFill>
                <a:latin typeface="Times New Roman" panose="02020603050405020304" pitchFamily="18" charset="0"/>
                <a:cs typeface="Times New Roman" panose="02020603050405020304" pitchFamily="18" charset="0"/>
              </a:rPr>
              <a:t> Nota do autor espiritual: defini-lo exatamente, sem erros, utilizando somente o estreito vocabulário da linguagem humana, é imprudente; por isso, usamos o critério da semelhança.</a:t>
            </a:r>
            <a:br>
              <a:rPr lang="pt-BR" sz="2400" i="1" dirty="0">
                <a:solidFill>
                  <a:srgbClr val="FFFF00"/>
                </a:solidFill>
                <a:latin typeface="Times New Roman" panose="02020603050405020304" pitchFamily="18" charset="0"/>
                <a:cs typeface="Times New Roman" panose="02020603050405020304" pitchFamily="18" charset="0"/>
              </a:rPr>
            </a:br>
            <a:endParaRPr lang="pt-BR"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4234504328"/>
      </p:ext>
    </p:extLst>
  </p:cSld>
  <p:clrMapOvr>
    <a:masterClrMapping/>
  </p:clrMapOvr>
  <p:transition spd="slow" advTm="20000">
    <p:blinds dir="vert"/>
  </p:transition>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1008- Esse limite espiritual de tolerância, no processo de REFORMA ÍNTIMA, deve ser gradativamente aumentado, ou seja, quanto mais amplo e flexível ele se tornar, mais tolerante e pacífico será o homem e é justamente essa a meta ideal para auferir desenvolvimento interior e, consequentemente, evolução.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396659030"/>
      </p:ext>
    </p:extLst>
  </p:cSld>
  <p:clrMapOvr>
    <a:masterClrMapping/>
  </p:clrMapOvr>
  <p:transition spd="slow" advTm="20000">
    <p:blinds dir="vert"/>
  </p:transition>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1009- A observação diária e singela dos atos da vida humana pode evidenciar o que se está falando. Há encarnados que são submetidos a provas duríssimas, de todos os tipos, desde que nascem até o instante do desencarne e, apesar disso, amam a Deus, conformam-se, dão mostras de fé inabalável, vontade de lutar, renúncia espontânea e solidariedade.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3702175700"/>
      </p:ext>
    </p:extLst>
  </p:cSld>
  <p:clrMapOvr>
    <a:masterClrMapping/>
  </p:clrMapOvr>
  <p:transition spd="slow" advTm="20000">
    <p:blinds dir="vert"/>
  </p:transition>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1009-a- De onde vem tal força? Do âmago, certamente. São Espíritos, mais evoluídos que a média, cuja reforma íntima encontra-se em avançado estágio. São mais felizes, apesar de, na aparência, serem sofredores. O critério é interior e não exterior, por isso se enganam aqueles que imaginam que a felicidade está ligada ao sucesso material.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808487071"/>
      </p:ext>
    </p:extLst>
  </p:cSld>
  <p:clrMapOvr>
    <a:masterClrMapping/>
  </p:clrMapOvr>
  <p:transition spd="slow" advTm="20000">
    <p:blinds dir="vert"/>
  </p:transition>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1010- De outra sorte, existem encarnados que nascem para a submissão a provas mais leves e, ainda assim, são rebeldes, revoltados e sem fé. Criticam a Justiça Divina com a mesma facilidade com que investem contra qualquer semelhante. São sofredores de alma, infelizes por certo, mesmo que, na aparência material, possam ser vencedores.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988068946"/>
      </p:ext>
    </p:extLst>
  </p:cSld>
  <p:clrMapOvr>
    <a:masterClrMapping/>
  </p:clrMapOvr>
  <p:transition spd="slow" advTm="20000">
    <p:blinds dir="vert"/>
  </p:transition>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1011- Ilogicidade? </a:t>
            </a:r>
            <a:br>
              <a:rPr lang="pt-BR" sz="3500" b="1" dirty="0">
                <a:effectLst>
                  <a:outerShdw blurRad="38100" dist="38100" dir="2700000" algn="tl">
                    <a:srgbClr val="000000">
                      <a:alpha val="43137"/>
                    </a:srgbClr>
                  </a:outerShdw>
                </a:effectLst>
                <a:latin typeface="Arial" pitchFamily="34" charset="0"/>
                <a:cs typeface="Arial" pitchFamily="34" charset="0"/>
              </a:rPr>
            </a:br>
            <a:r>
              <a:rPr lang="pt-BR" sz="3500" b="1" dirty="0">
                <a:effectLst>
                  <a:outerShdw blurRad="38100" dist="38100" dir="2700000" algn="tl">
                    <a:srgbClr val="000000">
                      <a:alpha val="43137"/>
                    </a:srgbClr>
                  </a:outerShdw>
                </a:effectLst>
                <a:latin typeface="Arial" pitchFamily="34" charset="0"/>
                <a:cs typeface="Arial" pitchFamily="34" charset="0"/>
              </a:rPr>
              <a:t>Absolutamente impossível em matéria de Sabedoria Divina. Faz parte do universo da REFORMA ÍNTIMA, do limite espiritual de tolerância e da evolução do ser. Quem mais modifica o âmago, mais aumenta sua tolerância, menos sofre e é mais feliz.</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2899029487"/>
      </p:ext>
    </p:extLst>
  </p:cSld>
  <p:clrMapOvr>
    <a:masterClrMapping/>
  </p:clrMapOvr>
  <p:transition spd="slow" advTm="20000">
    <p:blinds dir="vert"/>
  </p:transition>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1012- Sugere-se apenas que o encarnado faça REFORMA ÍNTIMA? Não.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Recomenda-se efetivamente que a empreenda.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É o caminho que irá uni-lo, no futuro, ao plano de felicidade que tanto almeja.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020781980"/>
      </p:ext>
    </p:extLst>
  </p:cSld>
  <p:clrMapOvr>
    <a:masterClrMapping/>
  </p:clrMapOvr>
  <p:transition spd="slow" advTm="20000">
    <p:blinds dir="vert"/>
  </p:transition>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1013- Qual fórmula se é capaz de fornecer aos encarnados para que tenham sucesso na reforma do âmago?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Singela, mas eficaz.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Estruture-se da seguinte forma: </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950572403"/>
      </p:ext>
    </p:extLst>
  </p:cSld>
  <p:clrMapOvr>
    <a:masterClrMapping/>
  </p:clrMapOvr>
  <p:transition spd="slow" advTm="20000">
    <p:blinds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558002"/>
            <a:ext cx="8717114" cy="3773826"/>
          </a:xfrm>
        </p:spPr>
        <p:txBody>
          <a:bodyPr>
            <a:noAutofit/>
          </a:bodyPr>
          <a:lstStyle/>
          <a:p>
            <a:pPr algn="r"/>
            <a:r>
              <a:rPr lang="pt-BR" sz="3600" dirty="0">
                <a:latin typeface="Arial" pitchFamily="34" charset="0"/>
                <a:cs typeface="Arial" pitchFamily="34" charset="0"/>
              </a:rPr>
              <a:t>	91-Cada qual deve descobrir o seu lado imperfeito mais fácil e simples de ser contornado; essa perspectiva varia de pessoa a pessoa, não havendo soluções idênticas para todos. </a:t>
            </a:r>
            <a:endParaRPr lang="pt-BR" sz="36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73471" y="518090"/>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2955242698"/>
      </p:ext>
    </p:extLst>
  </p:cSld>
  <p:clrMapOvr>
    <a:masterClrMapping/>
  </p:clrMapOvr>
  <p:transition spd="slow" advTm="20000">
    <p:blinds dir="vert"/>
  </p:transition>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1º) consciência real de quem é e de quem pretende ser;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2º) desenvolvimento do fator solidariedade;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3º) desenvolvimento do fator fraternidade;</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4º) prática da caridade, em ampla acepção;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5º) combate ao egoísmo em todas as frentes; </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478460850"/>
      </p:ext>
    </p:extLst>
  </p:cSld>
  <p:clrMapOvr>
    <a:masterClrMapping/>
  </p:clrMapOvr>
  <p:transition spd="slow" advTm="20000">
    <p:blinds dir="vert"/>
  </p:transition>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6º) manter-se em permanente luta;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7º) encarar como defeito o orgulho, buscando a humildade;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8º) aceitar críticas, mesmo as impertinentes, malévolas e ferinas;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9º) crer, firmemente, no investimento do presente para o sucesso do futuro;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10º) crer-se perfeitamente capaz de romper obstáculos, sejam eles quais forem.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2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São estes os dez mandamentos da reforma íntima</a:t>
            </a:r>
            <a:r>
              <a:rPr lang="pt-BR" sz="3200" b="1" dirty="0">
                <a:effectLst>
                  <a:outerShdw blurRad="38100" dist="38100" dir="2700000" algn="tl">
                    <a:srgbClr val="000000">
                      <a:alpha val="43137"/>
                    </a:srgbClr>
                  </a:outerShdw>
                </a:effectLst>
                <a:latin typeface="Arial" pitchFamily="34" charset="0"/>
                <a:cs typeface="Arial" pitchFamily="34" charset="0"/>
              </a:rPr>
              <a:t>.</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3273243964"/>
      </p:ext>
    </p:extLst>
  </p:cSld>
  <p:clrMapOvr>
    <a:masterClrMapping/>
  </p:clrMapOvr>
  <p:transition spd="slow" advTm="20000">
    <p:blinds dir="vert"/>
  </p:transition>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1014- Acima de todos eles, pairando sobre cada um deles, indispensáveis, os seguintes: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	-amor a Deus;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	-fé em Deus;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	-resignação com a vida que Deus lhe deu.</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342112733"/>
      </p:ext>
    </p:extLst>
  </p:cSld>
  <p:clrMapOvr>
    <a:masterClrMapping/>
  </p:clrMapOvr>
  <p:transition spd="slow" advTm="20000">
    <p:blinds dir="vert"/>
  </p:transition>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1015- Se o encarnado se enxergar, identificando com sinceridade suas mazelas, seus defeitos, suas falhas de caráter e de personalidade, bem como conseguir conhecer suas reais qualidades cristãs, terá maior condição de dar início efetivo ao seu processo de REFORMA ÍNTIMA, porque, enquanto permanecer iludido, não sairá do plano da tentativa.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3024720445"/>
      </p:ext>
    </p:extLst>
  </p:cSld>
  <p:clrMapOvr>
    <a:masterClrMapping/>
  </p:clrMapOvr>
  <p:transition spd="slow" advTm="20000">
    <p:blinds dir="vert"/>
  </p:transition>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1016- Os fatores solidariedade e fraternidade ligam o homem ao seu semelhante, mostrando que não há vida solitária, pois tudo se liga em imensa cadeia causai, não podendo existir para ele felicidade verdadeira enquanto o próximo está sofrendo. São elementos que validam o componente seguinte, que é a caridade.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940037579"/>
      </p:ext>
    </p:extLst>
  </p:cSld>
  <p:clrMapOvr>
    <a:masterClrMapping/>
  </p:clrMapOvr>
  <p:transition spd="slow" advTm="20000">
    <p:blinds dir="vert"/>
  </p:transition>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1017- Sendo caridoso, o encarnado consegue despir-se de seus mais rudes sentimentos, aderindo com naturalidade ao maior de todos eles, que é o amor. Amando, estará apto a derrubar mais facilmente os obstáculos que lhe surjam à frente.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262647205"/>
      </p:ext>
    </p:extLst>
  </p:cSld>
  <p:clrMapOvr>
    <a:masterClrMapping/>
  </p:clrMapOvr>
  <p:transition spd="slow" advTm="20000">
    <p:blinds dir="vert"/>
  </p:transition>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1018- Combater o egoísmo, em sentido estrito, é justamente implementar a prática da caridade, da fraternidade e da solidariedade. Não há materialista que persista nos seus prazeres materiais sabendo-se devedor do semelhante, do mais necessitado e, sobretudo, ciente de ser carecedor de cristandade.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914098574"/>
      </p:ext>
    </p:extLst>
  </p:cSld>
  <p:clrMapOvr>
    <a:masterClrMapping/>
  </p:clrMapOvr>
  <p:transition spd="slow" advTm="20000">
    <p:blinds dir="vert"/>
  </p:transition>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1019- A permanente luta significa jungir o homem ao seu destino. Desistir ao menor sinal de fracasso não leva ninguém à vitória e muito menos à reforma íntima. Saber que o símbolo dessa luta é a perenidade, é um passo seguro para o triunfo.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3962560745"/>
      </p:ext>
    </p:extLst>
  </p:cSld>
  <p:clrMapOvr>
    <a:masterClrMapping/>
  </p:clrMapOvr>
  <p:transition spd="slow" advTm="20000">
    <p:blinds dir="vert"/>
  </p:transition>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500" b="1" dirty="0">
                <a:effectLst>
                  <a:outerShdw blurRad="38100" dist="38100" dir="2700000" algn="tl">
                    <a:srgbClr val="000000">
                      <a:alpha val="43137"/>
                    </a:srgbClr>
                  </a:outerShdw>
                </a:effectLst>
                <a:latin typeface="Arial" pitchFamily="34" charset="0"/>
                <a:cs typeface="Arial" pitchFamily="34" charset="0"/>
              </a:rPr>
              <a:t>1020- A concepção equivocada de que o orgulho é uma qualidade destrói as forças do encarnado para batalhar contra seus inimigos mais íntimos e cruéis no campo do egoísmo. Logo, ciente de que o orgulho é uma mazela, o que lhe vem a seguir é desenvolver a humildade. Quanto mais modesto e simples for o ser humano, mais chances terá na REFORMA ÍNTIMA.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774972115"/>
      </p:ext>
    </p:extLst>
  </p:cSld>
  <p:clrMapOvr>
    <a:masterClrMapping/>
  </p:clrMapOvr>
  <p:transition spd="slow" advTm="20000">
    <p:blinds dir="vert"/>
  </p:transition>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1021-	 Críticas devem ser sempre bem-vindas. Ouvir queixas, saber o que faz de errado e o que os outros pensam de sua pessoa é um termômetro para quem quer manter-se em luta no contexto da REFORMA ÍNTIMA. As censuras maldosas, impertinentes ou indevidas podem ser simplesmente descartadas, mas não devem ser sistematicamente evitadas. Quem não gosta de receber críticas, jamais desenvolverá o oportuno lado de saber ouvir para discernir.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2896721945"/>
      </p:ext>
    </p:extLst>
  </p:cSld>
  <p:clrMapOvr>
    <a:masterClrMapping/>
  </p:clrMapOvr>
  <p:transition spd="slow" advTm="20000">
    <p:blinds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785092"/>
            <a:ext cx="8717114" cy="3341778"/>
          </a:xfrm>
        </p:spPr>
        <p:txBody>
          <a:bodyPr>
            <a:noAutofit/>
          </a:bodyPr>
          <a:lstStyle/>
          <a:p>
            <a:pPr algn="r"/>
            <a:r>
              <a:rPr lang="pt-BR" sz="3600" dirty="0">
                <a:latin typeface="Arial" pitchFamily="34" charset="0"/>
                <a:cs typeface="Arial" pitchFamily="34" charset="0"/>
              </a:rPr>
              <a:t>92-Em princípio, não pode estar afastada a autocrítica, visto que, sem ela, inexistirão no entender do indivíduo desvios de conduta a </a:t>
            </a:r>
            <a:br>
              <a:rPr lang="pt-BR" sz="3600" dirty="0">
                <a:latin typeface="Arial" pitchFamily="34" charset="0"/>
                <a:cs typeface="Arial" pitchFamily="34" charset="0"/>
              </a:rPr>
            </a:br>
            <a:r>
              <a:rPr lang="pt-BR" sz="3600" dirty="0">
                <a:latin typeface="Arial" pitchFamily="34" charset="0"/>
                <a:cs typeface="Arial" pitchFamily="34" charset="0"/>
              </a:rPr>
              <a:t>serem reparados.</a:t>
            </a:r>
            <a:endParaRPr lang="pt-BR" sz="36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73471" y="518090"/>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2229929603"/>
      </p:ext>
    </p:extLst>
  </p:cSld>
  <p:clrMapOvr>
    <a:masterClrMapping/>
  </p:clrMapOvr>
  <p:transition spd="slow" advTm="20000">
    <p:blinds dir="vert"/>
  </p:transition>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1022- Ter certeza de que o futuro é o que conta, porque é o lado eterno do gozo da felicidade, é imperioso. De que adianta tanta luta para o sabor dos prazeres do presente, se este é efêmero, vão, ilusório, passageiro? Assim pensando, o encarnado saberá que o sofrimento da atualidade significa a redenção no seu futuro.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923881934"/>
      </p:ext>
    </p:extLst>
  </p:cSld>
  <p:clrMapOvr>
    <a:masterClrMapping/>
  </p:clrMapOvr>
  <p:transition spd="slow" advTm="20000">
    <p:blinds dir="vert"/>
  </p:transition>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1023- Autoconfiança é fundamental. Quem não se vê capaz de vencer obstáculos difíceis, sejam eles de que espécie forem, é fracassado em potencial na REFORMA ÍNTIMA. O encarnado é, sem qualquer dúvida, capaz de superar-se, bastando que acredite nisso.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567399284"/>
      </p:ext>
    </p:extLst>
  </p:cSld>
  <p:clrMapOvr>
    <a:masterClrMapping/>
  </p:clrMapOvr>
  <p:transition spd="slow" advTm="20000">
    <p:blinds dir="vert"/>
  </p:transition>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1024- Finalmente, não é preciso explicitar os requisitos gerais e essenciais: amor, fé, esperança e resignação em Deus são baluartes da vida humana. Homens que se julgam superiores a Deus, não possuem fé e são rebeldes, pouco têm a fazer no contexto da REFORMA ÍNTIMA. Sofrerão anos, quiçá séculos, à frente e a fio até que a luz penetre-lhes a consciência adormecida pela maligna doença do egoísmo.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959871283"/>
      </p:ext>
    </p:extLst>
  </p:cSld>
  <p:clrMapOvr>
    <a:masterClrMapping/>
  </p:clrMapOvr>
  <p:transition spd="slow" advTm="20000">
    <p:blinds dir="vert"/>
  </p:transition>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1025- O mais importante de tudo: não importa quando, não importa quem, não importa como, não importa onde, mas o certo é que todos, sem exceção, farão REFORMA ÍNTIMA, como única chave para atingir Planos Superiores e estancarem, em definitivo, o sofrimento de suas existências.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solidFill>
                  <a:srgbClr val="C00000"/>
                </a:solidFill>
                <a:effectLst>
                  <a:outerShdw blurRad="38100" dist="38100" dir="2700000" algn="tl">
                    <a:srgbClr val="000000">
                      <a:alpha val="43137"/>
                    </a:srgbClr>
                  </a:outerShdw>
                </a:effectLst>
                <a:latin typeface="Arial" pitchFamily="34" charset="0"/>
                <a:cs typeface="Arial" pitchFamily="34" charset="0"/>
              </a:rPr>
              <a:t>POR QUE NÃO INICIAR AGORA?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2131825131"/>
      </p:ext>
    </p:extLst>
  </p:cSld>
  <p:clrMapOvr>
    <a:masterClrMapping/>
  </p:clrMapOvr>
  <p:transition spd="slow" advTm="20000">
    <p:blinds dir="vert"/>
  </p:transition>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1026- Poderá parecer a algum leitor que se fala do óbvio nestas linhas e verbetes, mas a obviedade dos mandamentos cristãos está às claras há tanto tempo e nem assim foi capaz de sensibilizar a maioria dos homens. Deve-se manter, pois, acesas as chamas dos fundamentos que levam à reforma íntima, trazendo, cada vez mais, fecundos elementos para auxiliar na meditação que todos devem fazer a respeito de suas vidas.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829601940"/>
      </p:ext>
    </p:extLst>
  </p:cSld>
  <p:clrMapOvr>
    <a:masterClrMapping/>
  </p:clrMapOvr>
  <p:transition spd="slow" advTm="20000">
    <p:blinds dir="vert"/>
  </p:transition>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1027- Tomando o amor como preceito basilar da existência pacífica, independente de qualquer rotulagem religiosa, verifica-se que todas as colônias espirituais ao redor do Globo, nos moldes de Alvorada Nova, cuidando dos povos que habitam cada cantão na imensa crosta terrestre, veem de igual modo o caminho do progresso espiritual.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2159437395"/>
      </p:ext>
    </p:extLst>
  </p:cSld>
  <p:clrMapOvr>
    <a:masterClrMapping/>
  </p:clrMapOvr>
  <p:transition spd="slow" advTm="20000">
    <p:blinds dir="vert"/>
  </p:transition>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1028-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O Cristianismo </a:t>
            </a:r>
            <a:r>
              <a:rPr lang="pt-BR" sz="3600" b="1" dirty="0">
                <a:effectLst>
                  <a:outerShdw blurRad="38100" dist="38100" dir="2700000" algn="tl">
                    <a:srgbClr val="000000">
                      <a:alpha val="43137"/>
                    </a:srgbClr>
                  </a:outerShdw>
                </a:effectLst>
                <a:latin typeface="Arial" pitchFamily="34" charset="0"/>
                <a:cs typeface="Arial" pitchFamily="34" charset="0"/>
              </a:rPr>
              <a:t>prega o amor, pedindo que seja feito ao próximo o mesmo que se almeja para si;</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O Judaísmo </a:t>
            </a:r>
            <a:r>
              <a:rPr lang="pt-BR" sz="3600" b="1" dirty="0">
                <a:effectLst>
                  <a:outerShdw blurRad="38100" dist="38100" dir="2700000" algn="tl">
                    <a:srgbClr val="000000">
                      <a:alpha val="43137"/>
                    </a:srgbClr>
                  </a:outerShdw>
                </a:effectLst>
                <a:latin typeface="Arial" pitchFamily="34" charset="0"/>
                <a:cs typeface="Arial" pitchFamily="34" charset="0"/>
              </a:rPr>
              <a:t>quer que o nocivo não seja feito aos outros; o Islamismo ensina que, para ser um crente, é preciso desejar ao próximo o que se quer para si mesmo;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768443838"/>
      </p:ext>
    </p:extLst>
  </p:cSld>
  <p:clrMapOvr>
    <a:masterClrMapping/>
  </p:clrMapOvr>
  <p:transition spd="slow" advTm="20000">
    <p:blinds dir="vert"/>
  </p:transition>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1028-a-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O Confucionismo </a:t>
            </a:r>
            <a:r>
              <a:rPr lang="pt-BR" sz="3600" b="1" dirty="0">
                <a:effectLst>
                  <a:outerShdw blurRad="38100" dist="38100" dir="2700000" algn="tl">
                    <a:srgbClr val="000000">
                      <a:alpha val="43137"/>
                    </a:srgbClr>
                  </a:outerShdw>
                </a:effectLst>
                <a:latin typeface="Arial" pitchFamily="34" charset="0"/>
                <a:cs typeface="Arial" pitchFamily="34" charset="0"/>
              </a:rPr>
              <a:t>dirige o pensamento para não fazer aos outros o que não se quer para si mesmo;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O Taoísmo </a:t>
            </a:r>
            <a:r>
              <a:rPr lang="pt-BR" sz="3600" b="1" dirty="0">
                <a:effectLst>
                  <a:outerShdw blurRad="38100" dist="38100" dir="2700000" algn="tl">
                    <a:srgbClr val="000000">
                      <a:alpha val="43137"/>
                    </a:srgbClr>
                  </a:outerShdw>
                </a:effectLst>
                <a:latin typeface="Arial" pitchFamily="34" charset="0"/>
                <a:cs typeface="Arial" pitchFamily="34" charset="0"/>
              </a:rPr>
              <a:t>evidencia que seus lucros serão também os de seu vizinho;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1973495656"/>
      </p:ext>
    </p:extLst>
  </p:cSld>
  <p:clrMapOvr>
    <a:masterClrMapping/>
  </p:clrMapOvr>
  <p:transition spd="slow" advTm="20000">
    <p:blinds dir="vert"/>
  </p:transition>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1029-b- </a:t>
            </a:r>
            <a:br>
              <a:rPr lang="pt-BR" sz="2800" b="1" dirty="0">
                <a:effectLst>
                  <a:outerShdw blurRad="38100" dist="38100" dir="2700000" algn="tl">
                    <a:srgbClr val="000000">
                      <a:alpha val="43137"/>
                    </a:srgbClr>
                  </a:outerShdw>
                </a:effectLst>
                <a:latin typeface="Arial" pitchFamily="34" charset="0"/>
                <a:cs typeface="Arial" pitchFamily="34" charset="0"/>
              </a:rPr>
            </a:b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O Bramanismo </a:t>
            </a:r>
            <a:r>
              <a:rPr lang="pt-BR" sz="2800" b="1" dirty="0">
                <a:effectLst>
                  <a:outerShdw blurRad="38100" dist="38100" dir="2700000" algn="tl">
                    <a:srgbClr val="000000">
                      <a:alpha val="43137"/>
                    </a:srgbClr>
                  </a:outerShdw>
                </a:effectLst>
                <a:latin typeface="Arial" pitchFamily="34" charset="0"/>
                <a:cs typeface="Arial" pitchFamily="34" charset="0"/>
              </a:rPr>
              <a:t>pede que não destine aos outros o que lhe iria desagradar; </a:t>
            </a:r>
            <a:br>
              <a:rPr lang="pt-BR" sz="2800" b="1" dirty="0">
                <a:effectLst>
                  <a:outerShdw blurRad="38100" dist="38100" dir="2700000" algn="tl">
                    <a:srgbClr val="000000">
                      <a:alpha val="43137"/>
                    </a:srgbClr>
                  </a:outerShdw>
                </a:effectLst>
                <a:latin typeface="Arial" pitchFamily="34" charset="0"/>
                <a:cs typeface="Arial" pitchFamily="34" charset="0"/>
              </a:rPr>
            </a:b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O Budismo</a:t>
            </a:r>
            <a:r>
              <a:rPr lang="pt-BR" sz="2800" b="1" dirty="0">
                <a:effectLst>
                  <a:outerShdw blurRad="38100" dist="38100" dir="2700000" algn="tl">
                    <a:srgbClr val="000000">
                      <a:alpha val="43137"/>
                    </a:srgbClr>
                  </a:outerShdw>
                </a:effectLst>
                <a:latin typeface="Arial" pitchFamily="34" charset="0"/>
                <a:cs typeface="Arial" pitchFamily="34" charset="0"/>
              </a:rPr>
              <a:t> quer que não seja feito ao semelhante aquilo que lhe pudesse magoar. </a:t>
            </a:r>
            <a:br>
              <a:rPr lang="pt-BR" sz="2800" b="1" dirty="0">
                <a:effectLst>
                  <a:outerShdw blurRad="38100" dist="38100" dir="2700000" algn="tl">
                    <a:srgbClr val="000000">
                      <a:alpha val="43137"/>
                    </a:srgbClr>
                  </a:outerShdw>
                </a:effectLst>
                <a:latin typeface="Arial" pitchFamily="34" charset="0"/>
                <a:cs typeface="Arial" pitchFamily="34" charset="0"/>
              </a:rPr>
            </a:br>
            <a:r>
              <a:rPr lang="pt-BR"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Tantas outras seitas existem, tantos outros mandamentos escritos de diversas outras formas permanecem, mas, acima de tudo, se há vínculos com a essência do Amor, da Bondade, da Justiça e da Sabedoria, ligados a Deus certamente estão.</a:t>
            </a:r>
            <a:br>
              <a:rPr lang="pt-BR"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pt-BR" sz="2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349553589"/>
      </p:ext>
    </p:extLst>
  </p:cSld>
  <p:clrMapOvr>
    <a:masterClrMapping/>
  </p:clrMapOvr>
  <p:transition spd="slow" advTm="20000">
    <p:blinds dir="vert"/>
  </p:transition>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1029- Finalizam-se estas linhas apenas para que se dê início à REFORMA ÍNTIMA. </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POSSA ELA SER A CADA UM O LUME DA VIDA, A RAZÃO DA EXISTÊNCIA, O FULGOR DA ENERGIA HUMANA E O VIÇO DA INTELIGÊNCIA.</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Tree>
    <p:extLst>
      <p:ext uri="{BB962C8B-B14F-4D97-AF65-F5344CB8AC3E}">
        <p14:creationId xmlns:p14="http://schemas.microsoft.com/office/powerpoint/2010/main" val="461847141"/>
      </p:ext>
    </p:extLst>
  </p:cSld>
  <p:clrMapOvr>
    <a:masterClrMapping/>
  </p:clrMapOvr>
  <p:transition spd="slow" advTm="20000">
    <p:blinds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r"/>
            <a:r>
              <a:rPr lang="pt-BR" sz="3400" dirty="0">
                <a:latin typeface="Arial" pitchFamily="34" charset="0"/>
                <a:cs typeface="Arial" pitchFamily="34" charset="0"/>
              </a:rPr>
              <a:t>	93-Acatando a censura sobre os próprios atos, deve a criatura aprender a ouvir conselhos alheios, ainda que lhe pareçam distantes da realidade ou inverossímeis. Nem sempre o que, à primeira vista, não tem visos de verdadeiro, é realmente falso. A ilusão, nesse campo, é muito intensa, pois há grande dificuldade do ser humano em reconhecer e assimilar seus erros.</a:t>
            </a:r>
            <a:endParaRPr lang="pt-BR" sz="34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3577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73471" y="340666"/>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651712791"/>
      </p:ext>
    </p:extLst>
  </p:cSld>
  <p:clrMapOvr>
    <a:masterClrMapping/>
  </p:clrMapOvr>
  <p:transition spd="slow" advTm="20000">
    <p:blinds dir="vert"/>
  </p:transition>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68" y="980728"/>
            <a:ext cx="8748464" cy="5305921"/>
          </a:xfrm>
        </p:spPr>
        <p:txBody>
          <a:bodyPr>
            <a:noAutofit/>
          </a:bodyPr>
          <a:lstStyle/>
          <a:p>
            <a:pPr algn="l"/>
            <a:r>
              <a:rPr lang="pt-BR" sz="4800" b="1" dirty="0">
                <a:effectLst>
                  <a:outerShdw blurRad="38100" dist="38100" dir="2700000" algn="tl">
                    <a:srgbClr val="000000">
                      <a:alpha val="43137"/>
                    </a:srgbClr>
                  </a:outerShdw>
                </a:effectLst>
                <a:latin typeface="Arial" pitchFamily="34" charset="0"/>
                <a:cs typeface="Arial" pitchFamily="34" charset="0"/>
              </a:rPr>
              <a:t>1030 - </a:t>
            </a:r>
            <a:r>
              <a:rPr lang="pt-BR" sz="4800" b="1" dirty="0">
                <a:effectLst>
                  <a:glow rad="127000">
                    <a:srgbClr val="00B0F0"/>
                  </a:glow>
                  <a:outerShdw blurRad="38100" dist="38100" dir="2700000" algn="tl">
                    <a:srgbClr val="000000">
                      <a:alpha val="43137"/>
                    </a:srgbClr>
                  </a:outerShdw>
                </a:effectLst>
                <a:latin typeface="Arial" pitchFamily="34" charset="0"/>
                <a:cs typeface="Arial" pitchFamily="34" charset="0"/>
              </a:rPr>
              <a:t>REFORMA ÍNTIMA </a:t>
            </a:r>
            <a:r>
              <a:rPr lang="pt-BR" sz="4800" b="1" dirty="0">
                <a:effectLst>
                  <a:outerShdw blurRad="38100" dist="38100" dir="2700000" algn="tl">
                    <a:srgbClr val="000000">
                      <a:alpha val="43137"/>
                    </a:srgbClr>
                  </a:outerShdw>
                </a:effectLst>
                <a:latin typeface="Arial" pitchFamily="34" charset="0"/>
                <a:cs typeface="Arial" pitchFamily="34" charset="0"/>
              </a:rPr>
              <a:t>- Seja ela fundamental, porque necessária é a evolução, trilha permanente e contínua na direção de Deus.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2699792" y="313006"/>
            <a:ext cx="559289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3200" b="1" dirty="0">
                <a:solidFill>
                  <a:schemeClr val="bg2"/>
                </a:solidFill>
                <a:latin typeface="Arial" pitchFamily="34" charset="0"/>
                <a:cs typeface="Arial" pitchFamily="34" charset="0"/>
              </a:rPr>
              <a:t>Finalizando para começar</a:t>
            </a:r>
          </a:p>
        </p:txBody>
      </p:sp>
      <p:sp>
        <p:nvSpPr>
          <p:cNvPr id="3" name="CaixaDeTexto 2"/>
          <p:cNvSpPr txBox="1"/>
          <p:nvPr/>
        </p:nvSpPr>
        <p:spPr>
          <a:xfrm>
            <a:off x="7380312" y="5733256"/>
            <a:ext cx="792088" cy="461665"/>
          </a:xfrm>
          <a:prstGeom prst="rect">
            <a:avLst/>
          </a:prstGeom>
          <a:noFill/>
        </p:spPr>
        <p:txBody>
          <a:bodyPr wrap="square" rtlCol="0">
            <a:spAutoFit/>
          </a:bodyPr>
          <a:lstStyle/>
          <a:p>
            <a:pPr algn="ctr"/>
            <a:r>
              <a:rPr lang="pt-BR" sz="2400" dirty="0">
                <a:solidFill>
                  <a:schemeClr val="bg1"/>
                </a:solidFill>
                <a:latin typeface="Britannic Bold" panose="020B0903060703020204" pitchFamily="34" charset="0"/>
              </a:rPr>
              <a:t>FIM</a:t>
            </a:r>
          </a:p>
        </p:txBody>
      </p:sp>
    </p:spTree>
    <p:extLst>
      <p:ext uri="{BB962C8B-B14F-4D97-AF65-F5344CB8AC3E}">
        <p14:creationId xmlns:p14="http://schemas.microsoft.com/office/powerpoint/2010/main" val="1749240999"/>
      </p:ext>
    </p:extLst>
  </p:cSld>
  <p:clrMapOvr>
    <a:masterClrMapping/>
  </p:clrMapOvr>
  <p:transition spd="slow" advTm="20000">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944" y="338514"/>
            <a:ext cx="8568952" cy="5914801"/>
          </a:xfrm>
        </p:spPr>
        <p:txBody>
          <a:bodyPr>
            <a:noAutofit/>
          </a:bodyPr>
          <a:lstStyle/>
          <a:p>
            <a:pPr algn="r"/>
            <a:r>
              <a:rPr lang="pt-BR" sz="2800" dirty="0">
                <a:latin typeface="Arial" pitchFamily="34" charset="0"/>
                <a:cs typeface="Arial" pitchFamily="34" charset="0"/>
              </a:rPr>
              <a:t>			Descoberta a necessidade da autocrítica, encontrada a premissa de que </a:t>
            </a:r>
            <a:br>
              <a:rPr lang="pt-BR" sz="2800" dirty="0">
                <a:latin typeface="Arial" pitchFamily="34" charset="0"/>
                <a:cs typeface="Arial" pitchFamily="34" charset="0"/>
              </a:rPr>
            </a:br>
            <a:r>
              <a:rPr lang="pt-BR" sz="2800" dirty="0">
                <a:latin typeface="Arial" pitchFamily="34" charset="0"/>
                <a:cs typeface="Arial" pitchFamily="34" charset="0"/>
              </a:rPr>
              <a:t>há seres humanos inertes diante do óbvio, </a:t>
            </a:r>
            <a:br>
              <a:rPr lang="pt-BR" sz="2800" dirty="0">
                <a:latin typeface="Arial" pitchFamily="34" charset="0"/>
                <a:cs typeface="Arial" pitchFamily="34" charset="0"/>
              </a:rPr>
            </a:br>
            <a:r>
              <a:rPr lang="pt-BR" sz="2800" dirty="0">
                <a:latin typeface="Arial" pitchFamily="34" charset="0"/>
                <a:cs typeface="Arial" pitchFamily="34" charset="0"/>
              </a:rPr>
              <a:t>vale dizer, dos erros praticados, que o degrau </a:t>
            </a:r>
            <a:br>
              <a:rPr lang="pt-BR" sz="2800" dirty="0">
                <a:latin typeface="Arial" pitchFamily="34" charset="0"/>
                <a:cs typeface="Arial" pitchFamily="34" charset="0"/>
              </a:rPr>
            </a:br>
            <a:r>
              <a:rPr lang="pt-BR" sz="2800" dirty="0">
                <a:latin typeface="Arial" pitchFamily="34" charset="0"/>
                <a:cs typeface="Arial" pitchFamily="34" charset="0"/>
              </a:rPr>
              <a:t>seguinte seria o estudo de formas a conduzir o indivíduo à reforma interior, tão essencial ao aprimoramento do ser. E mais: é certo que a maioria que estuda atentamente os livros espíritas, a partir da </a:t>
            </a:r>
            <a:r>
              <a:rPr lang="pt-BR" sz="2800" dirty="0">
                <a:solidFill>
                  <a:srgbClr val="FFFF00"/>
                </a:solidFill>
                <a:latin typeface="Arial" pitchFamily="34" charset="0"/>
                <a:cs typeface="Arial" pitchFamily="34" charset="0"/>
              </a:rPr>
              <a:t>CODIFICAÇÃO DE ALLAN KARDEC</a:t>
            </a:r>
            <a:r>
              <a:rPr lang="pt-BR" sz="2800" dirty="0">
                <a:latin typeface="Arial" pitchFamily="34" charset="0"/>
                <a:cs typeface="Arial" pitchFamily="34" charset="0"/>
              </a:rPr>
              <a:t>, que representa a base da </a:t>
            </a:r>
            <a:r>
              <a:rPr lang="pt-BR" sz="2800" dirty="0">
                <a:solidFill>
                  <a:srgbClr val="FFFF00"/>
                </a:solidFill>
                <a:latin typeface="Arial" pitchFamily="34" charset="0"/>
                <a:cs typeface="Arial" pitchFamily="34" charset="0"/>
              </a:rPr>
              <a:t>DOUTRINA DOS ESPÍRITOS</a:t>
            </a:r>
            <a:r>
              <a:rPr lang="pt-BR" sz="2800" dirty="0">
                <a:latin typeface="Arial" pitchFamily="34" charset="0"/>
                <a:cs typeface="Arial" pitchFamily="34" charset="0"/>
              </a:rPr>
              <a:t>, sente a necessidade de melhor se conhecer e pôr em prática a </a:t>
            </a: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REFORMA ÍNTIMA</a:t>
            </a:r>
            <a:r>
              <a:rPr lang="pt-BR" sz="2800" dirty="0">
                <a:solidFill>
                  <a:srgbClr val="FFFF00"/>
                </a:solidFill>
                <a:latin typeface="Arial" pitchFamily="34" charset="0"/>
                <a:cs typeface="Arial" pitchFamily="34" charset="0"/>
              </a:rPr>
              <a:t>. </a:t>
            </a:r>
            <a:r>
              <a:rPr lang="pt-BR" sz="2800" dirty="0">
                <a:latin typeface="Arial" pitchFamily="34" charset="0"/>
                <a:cs typeface="Arial" pitchFamily="34" charset="0"/>
              </a:rPr>
              <a:t>Todavia, nem sempre sabe como agir nesse sentido.</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759726847"/>
      </p:ext>
    </p:extLst>
  </p:cSld>
  <p:clrMapOvr>
    <a:masterClrMapping/>
  </p:clrMapOvr>
  <p:transition spd="slow" advTm="30000">
    <p:blinds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r"/>
            <a:r>
              <a:rPr lang="pt-BR" sz="3600" dirty="0">
                <a:latin typeface="Arial" pitchFamily="34" charset="0"/>
                <a:cs typeface="Arial" pitchFamily="34" charset="0"/>
              </a:rPr>
              <a:t>	94-Ser flexível sem lhe faltar personalidade. Pequenas concessões nos desejos ou caprichos, por menores que sejam, dão mostra do vigor com que cada um inicia a luta da sua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26" y="620495"/>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73471" y="518090"/>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2885251894"/>
      </p:ext>
    </p:extLst>
  </p:cSld>
  <p:clrMapOvr>
    <a:masterClrMapping/>
  </p:clrMapOvr>
  <p:transition spd="slow" advTm="20000">
    <p:blinds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r"/>
            <a:r>
              <a:rPr lang="pt-BR" sz="2800" dirty="0">
                <a:latin typeface="Arial" pitchFamily="34" charset="0"/>
                <a:cs typeface="Arial" pitchFamily="34" charset="0"/>
              </a:rPr>
              <a:t>	</a:t>
            </a:r>
            <a:r>
              <a:rPr lang="pt-BR" sz="3600" dirty="0">
                <a:latin typeface="Arial" pitchFamily="34" charset="0"/>
                <a:cs typeface="Arial" pitchFamily="34" charset="0"/>
              </a:rPr>
              <a:t>95-Não é difícil perceber que ao encarnado torna-se mais fácil ser perdoado do que perdoar. Por vezes, falta-lhe até o bom senso de perceber que está sendo desculpado. Muitos sequer enxergam nos atos indulgentes do próximo algo a ser agradecido, ainda que no íntimo.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026" y="620495"/>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73471" y="518090"/>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3347128603"/>
      </p:ext>
    </p:extLst>
  </p:cSld>
  <p:clrMapOvr>
    <a:masterClrMapping/>
  </p:clrMapOvr>
  <p:transition spd="slow" advTm="20000">
    <p:blinds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r"/>
            <a:r>
              <a:rPr lang="pt-BR" sz="3600" dirty="0">
                <a:latin typeface="Arial" pitchFamily="34" charset="0"/>
                <a:cs typeface="Arial" pitchFamily="34" charset="0"/>
              </a:rPr>
              <a:t>	96-A benevolência deve começar a ser praticada através das singelas atitudes. Aos poucos, conseguindo vencer pequenos obstáculos, o homem vai progredindo na tolerância, até alcançar o perdão aos seus inimigos, com amor e fraternidade.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73471" y="518090"/>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3407408963"/>
      </p:ext>
    </p:extLst>
  </p:cSld>
  <p:clrMapOvr>
    <a:masterClrMapping/>
  </p:clrMapOvr>
  <p:transition spd="slow" advTm="20000">
    <p:blinds dir="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r"/>
            <a:r>
              <a:rPr lang="pt-BR" sz="3400" dirty="0">
                <a:latin typeface="Arial" pitchFamily="34" charset="0"/>
                <a:cs typeface="Arial" pitchFamily="34" charset="0"/>
              </a:rPr>
              <a:t>	97-No contexto da reforma íntima, limitados e pequenos gestos valem muito, desde que positivos. Um mínimo progresso não deixa de ser uma evolução. Logo, o caminho é começar por baixo, sem falsas pretensões ou ilusões. Não alimentar a presunção de se tornar a imagem e semelhança do Cristo de um momento para outro é postura recomendável, ainda que essa seja a meta a ser alcançada um dia.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47345" y="348271"/>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3206147563"/>
      </p:ext>
    </p:extLst>
  </p:cSld>
  <p:clrMapOvr>
    <a:masterClrMapping/>
  </p:clrMapOvr>
  <p:transition spd="slow" advTm="20000">
    <p:blinds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200" dirty="0">
                <a:latin typeface="Arial" pitchFamily="34" charset="0"/>
                <a:cs typeface="Arial" pitchFamily="34" charset="0"/>
              </a:rPr>
              <a:t>	98-Sendo-lhe mais agradável amar o amigo e odiar o inimigo, pois inerente à natureza humana da maioria dos encarnados, a trilha indicada nesse campo é ser cada vez mais benevolente com o amigo, fortalecendo os laços de amor, mas dando início a uma visão mais otimista e menos rancorosa que possui do desafeto. Todo ser humano tem virtudes e defeitos. Por que não procurar primeiro alguma qualidade naquele a quem odeia ou de quem guarda rancor?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21219" y="348271"/>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3321884312"/>
      </p:ext>
    </p:extLst>
  </p:cSld>
  <p:clrMapOvr>
    <a:masterClrMapping/>
  </p:clrMapOvr>
  <p:transition spd="slow" advTm="20000">
    <p:blinds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99074"/>
            <a:ext cx="8717114" cy="5301760"/>
          </a:xfrm>
        </p:spPr>
        <p:txBody>
          <a:bodyPr>
            <a:noAutofit/>
          </a:bodyPr>
          <a:lstStyle/>
          <a:p>
            <a:pPr algn="r"/>
            <a:r>
              <a:rPr lang="pt-BR" sz="2900" dirty="0">
                <a:latin typeface="Arial" pitchFamily="34" charset="0"/>
                <a:cs typeface="Arial" pitchFamily="34" charset="0"/>
              </a:rPr>
              <a:t>	99-Pessoas têm limites. Há quem não consiga fazer alguma coisa que outro considere extremamente fácil. Graus de dificuldade para exercer determinados papéis em sociedade e diferentes faixas de compreensão são parte presente e constante do cotidiano dos encarnados. Não há por que estranhar que uns consigam vencer certos obstáculos com a metade do tempo levado pelo outro, enquanto que a situação pode inverter-se em algum setor diverso da vida. Compreender, pois, o limite de cada um facilita — e muito — o processo de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268967" y="322145"/>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1847007487"/>
      </p:ext>
    </p:extLst>
  </p:cSld>
  <p:clrMapOvr>
    <a:masterClrMapping/>
  </p:clrMapOvr>
  <p:transition spd="slow" advTm="20000">
    <p:blinds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r"/>
            <a:r>
              <a:rPr lang="pt-BR" sz="3600" dirty="0">
                <a:latin typeface="Arial" pitchFamily="34" charset="0"/>
                <a:cs typeface="Arial" pitchFamily="34" charset="0"/>
              </a:rPr>
              <a:t>	100-Ser amigo é uma arte. Saber ser amigo é um dom. Por que o homem não medita o quão amigo é, ou poderia ser, do seu semelhante? Entender o que é e o que significa amizade é um bom passo na solução dos problemas cotidianos que o cercam.</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268967" y="322145"/>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1019733520"/>
      </p:ext>
    </p:extLst>
  </p:cSld>
  <p:clrMapOvr>
    <a:masterClrMapping/>
  </p:clrMapOvr>
  <p:transition spd="slow" advTm="20000">
    <p:blinds dir="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2800" dirty="0">
                <a:latin typeface="Arial" pitchFamily="34" charset="0"/>
                <a:cs typeface="Arial" pitchFamily="34" charset="0"/>
              </a:rPr>
              <a:t>	</a:t>
            </a:r>
            <a:r>
              <a:rPr lang="pt-BR" sz="3600" dirty="0">
                <a:latin typeface="Arial" pitchFamily="34" charset="0"/>
                <a:cs typeface="Arial" pitchFamily="34" charset="0"/>
              </a:rPr>
              <a:t>101-Julgamentos devem ficar restritos aos ambientes dos tribunais. No cotidiano, a abstenção dos juízos que alguém faz do outro é um conselho precioso a ser seguido. Evita, com isso, a maledicência, afasta a bisbilhotice e passa ao largo da injustiça.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268967" y="322145"/>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39383205"/>
      </p:ext>
    </p:extLst>
  </p:cSld>
  <p:clrMapOvr>
    <a:masterClrMapping/>
  </p:clrMapOvr>
  <p:transition spd="slow" advTm="20000">
    <p:blinds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200" dirty="0">
                <a:latin typeface="Arial" pitchFamily="34" charset="0"/>
                <a:cs typeface="Arial" pitchFamily="34" charset="0"/>
              </a:rPr>
              <a:t>	</a:t>
            </a:r>
            <a:r>
              <a:rPr lang="pt-BR" sz="3600" dirty="0">
                <a:latin typeface="Arial" pitchFamily="34" charset="0"/>
                <a:cs typeface="Arial" pitchFamily="34" charset="0"/>
              </a:rPr>
              <a:t>102- Saber dividir é ponto inafastável da mudança de comportamento para melhor. Impossível ser solidário sem compreender o valor e o significado do "dar" e do "receber</a:t>
            </a:r>
            <a:r>
              <a:rPr lang="pt-BR" sz="3200" dirty="0">
                <a:latin typeface="Arial" pitchFamily="34" charset="0"/>
                <a:cs typeface="Arial" pitchFamily="34" charset="0"/>
              </a:rPr>
              <a:t>".</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55743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268967" y="322145"/>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2858796277"/>
      </p:ext>
    </p:extLst>
  </p:cSld>
  <p:clrMapOvr>
    <a:masterClrMapping/>
  </p:clrMapOvr>
  <p:transition spd="slow" advTm="20000">
    <p:blinds dir="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200" dirty="0">
                <a:latin typeface="Arial" pitchFamily="34" charset="0"/>
                <a:cs typeface="Arial" pitchFamily="34" charset="0"/>
              </a:rPr>
              <a:t>	</a:t>
            </a:r>
            <a:r>
              <a:rPr lang="pt-BR" sz="3600" dirty="0">
                <a:latin typeface="Arial" pitchFamily="34" charset="0"/>
                <a:cs typeface="Arial" pitchFamily="34" charset="0"/>
              </a:rPr>
              <a:t>103-Saber receber alguma manifestação de carinho ou mesmo uma dádiva material é tão importante quanto saber doar o mesmo a outrem.</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55743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268967" y="322145"/>
            <a:ext cx="496813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 - SOLÚVEIS ARESTAS NAS </a:t>
            </a:r>
          </a:p>
          <a:p>
            <a:pPr algn="ctr"/>
            <a:r>
              <a:rPr lang="pt-BR" sz="2000" b="1" dirty="0">
                <a:solidFill>
                  <a:schemeClr val="bg2"/>
                </a:solidFill>
                <a:latin typeface="Arial" pitchFamily="34" charset="0"/>
                <a:cs typeface="Arial" pitchFamily="34" charset="0"/>
              </a:rPr>
              <a:t>RELAÇÕES HUMANAS</a:t>
            </a:r>
          </a:p>
        </p:txBody>
      </p:sp>
    </p:spTree>
    <p:extLst>
      <p:ext uri="{BB962C8B-B14F-4D97-AF65-F5344CB8AC3E}">
        <p14:creationId xmlns:p14="http://schemas.microsoft.com/office/powerpoint/2010/main" val="3743994708"/>
      </p:ext>
    </p:extLst>
  </p:cSld>
  <p:clrMapOvr>
    <a:masterClrMapping/>
  </p:clrMapOvr>
  <p:transition spd="slow" advTm="20000">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71480"/>
            <a:ext cx="8568952" cy="5886556"/>
          </a:xfrm>
        </p:spPr>
        <p:txBody>
          <a:bodyPr>
            <a:noAutofit/>
          </a:bodyPr>
          <a:lstStyle/>
          <a:p>
            <a:pPr algn="r"/>
            <a:r>
              <a:rPr lang="pt-BR" sz="3400" dirty="0">
                <a:latin typeface="Arial" pitchFamily="34" charset="0"/>
                <a:cs typeface="Arial" pitchFamily="34" charset="0"/>
              </a:rPr>
              <a:t>		Vamos tentar fornecer subsídios nessa direção, proporcionando ao </a:t>
            </a:r>
            <a:br>
              <a:rPr lang="pt-BR" sz="3400" dirty="0">
                <a:latin typeface="Arial" pitchFamily="34" charset="0"/>
                <a:cs typeface="Arial" pitchFamily="34" charset="0"/>
              </a:rPr>
            </a:br>
            <a:r>
              <a:rPr lang="pt-BR" sz="3400" dirty="0">
                <a:latin typeface="Arial" pitchFamily="34" charset="0"/>
                <a:cs typeface="Arial" pitchFamily="34" charset="0"/>
              </a:rPr>
              <a:t>“leitor” interessado, elementos de </a:t>
            </a:r>
            <a:br>
              <a:rPr lang="pt-BR" sz="3400" dirty="0">
                <a:latin typeface="Arial" pitchFamily="34" charset="0"/>
                <a:cs typeface="Arial" pitchFamily="34" charset="0"/>
              </a:rPr>
            </a:br>
            <a:r>
              <a:rPr lang="pt-BR" sz="3400" dirty="0">
                <a:latin typeface="Arial" pitchFamily="34" charset="0"/>
                <a:cs typeface="Arial" pitchFamily="34" charset="0"/>
              </a:rPr>
              <a:t>reflexão, através dos quais possa, de </a:t>
            </a:r>
            <a:br>
              <a:rPr lang="pt-BR" sz="3400" dirty="0">
                <a:latin typeface="Arial" pitchFamily="34" charset="0"/>
                <a:cs typeface="Arial" pitchFamily="34" charset="0"/>
              </a:rPr>
            </a:br>
            <a:r>
              <a:rPr lang="pt-BR" sz="3400" dirty="0">
                <a:latin typeface="Arial" pitchFamily="34" charset="0"/>
                <a:cs typeface="Arial" pitchFamily="34" charset="0"/>
              </a:rPr>
              <a:t>forma voluntária e consciente, trabalhar os seus sentimentos e a sua razão, seja racionalizando sentimentos por intermédio do bom senso e da lógica, seja iluminando a inteligência e os pensamentos com as luzes dos bons sentimentos.</a:t>
            </a:r>
            <a:br>
              <a:rPr lang="pt-BR" sz="3400" dirty="0">
                <a:latin typeface="Arial" pitchFamily="34" charset="0"/>
                <a:cs typeface="Arial" pitchFamily="34" charset="0"/>
              </a:rPr>
            </a:br>
            <a:endParaRPr lang="pt-BR" sz="3400" dirty="0">
              <a:latin typeface="Arial" pitchFamily="34" charset="0"/>
              <a:cs typeface="Arial"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453362424"/>
      </p:ext>
    </p:extLst>
  </p:cSld>
  <p:clrMapOvr>
    <a:masterClrMapping/>
  </p:clrMapOvr>
  <p:transition spd="slow" advTm="20000">
    <p:blinds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104-O egoísmo, o orgulho e seus derivados criam e consolidam incontáveis barreiras dificultam o aprimoramento das relações humanas. Algumas, mais comuns; outras, raras. Todas, no entanto, complexas e difíceis de serem superadas.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545164934"/>
      </p:ext>
    </p:extLst>
  </p:cSld>
  <p:clrMapOvr>
    <a:masterClrMapping/>
  </p:clrMapOvr>
  <p:transition spd="slow" advTm="20000">
    <p:blinds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2800" dirty="0">
                <a:latin typeface="Arial" pitchFamily="34" charset="0"/>
                <a:cs typeface="Arial" pitchFamily="34" charset="0"/>
              </a:rPr>
              <a:t>	105-Quem já não enfrentou um desgastante relacionamento afetivo? Irmãos que não se aguentam; pai e filho que não se suportam; mãe e filha que competem; colegas de profissão que disputam palmo a palmo o mesmo terreno; vizinhos que não se toleram, enfim, há um universo de relações que acontecem na vida do encarnado, obrigando-o a aturá-las compulsoriamente. Ninguém se livra do laço de sangue ou de algum outro liame especialmente colocado em seu caminho para toda uma vida. Difícil se torna a reforma íntima nesse setor amargo ao coração.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654152763"/>
      </p:ext>
    </p:extLst>
  </p:cSld>
  <p:clrMapOvr>
    <a:masterClrMapping/>
  </p:clrMapOvr>
  <p:transition spd="slow" advTm="20000">
    <p:blinds dir="ver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numCol="1">
            <a:normAutofit/>
          </a:bodyPr>
          <a:lstStyle/>
          <a:p>
            <a:pPr algn="just"/>
            <a:r>
              <a:rPr lang="pt-BR" sz="3600" dirty="0">
                <a:latin typeface="Arial" pitchFamily="34" charset="0"/>
                <a:cs typeface="Arial" pitchFamily="34" charset="0"/>
              </a:rPr>
              <a:t>	106-O importante é cada um ter a noção de que nada acontece por mero acaso e para tudo há uma explicação e uma forte razão de ser. Portanto, aceitar tal propósito do destino é o primeiro passo para superar divergências aparentemente intransponíveis.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387842989"/>
      </p:ext>
    </p:extLst>
  </p:cSld>
  <p:clrMapOvr>
    <a:masterClrMapping/>
  </p:clrMapOvr>
  <p:transition spd="slow" advTm="20000">
    <p:blinds dir="ver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numCol="1">
            <a:normAutofit/>
          </a:bodyPr>
          <a:lstStyle/>
          <a:p>
            <a:pPr algn="just"/>
            <a:r>
              <a:rPr lang="pt-BR" sz="3600" dirty="0">
                <a:latin typeface="Arial" pitchFamily="34" charset="0"/>
                <a:cs typeface="Arial" pitchFamily="34" charset="0"/>
              </a:rPr>
              <a:t>	107-Vitorioso é o encarnado que consegue acatar o desígnio divino que o colocou ao lado de determinada pessoa que julga insuportável. Aliás, a mesma sensação pode ter ela a seu respeito. Por que não se livrar de um desgastante processo de mútua vibração negativa?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3809004154"/>
      </p:ext>
    </p:extLst>
  </p:cSld>
  <p:clrMapOvr>
    <a:masterClrMapping/>
  </p:clrMapOvr>
  <p:transition spd="slow" advTm="20000">
    <p:blinds dir="ver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691521" cy="5301760"/>
          </a:xfrm>
        </p:spPr>
        <p:txBody>
          <a:bodyPr>
            <a:noAutofit/>
          </a:bodyPr>
          <a:lstStyle/>
          <a:p>
            <a:pPr algn="just"/>
            <a:r>
              <a:rPr lang="pt-BR" sz="3600" dirty="0">
                <a:latin typeface="Arial" pitchFamily="34" charset="0"/>
                <a:cs typeface="Arial" pitchFamily="34" charset="0"/>
              </a:rPr>
              <a:t>	108-Quem dará o primeiro passo? É outro obstáculo a ser superado no caminho dos que praticam a renovação do seu âmago.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1297779740"/>
      </p:ext>
    </p:extLst>
  </p:cSld>
  <p:clrMapOvr>
    <a:masterClrMapping/>
  </p:clrMapOvr>
  <p:transition spd="slow" advTm="20000">
    <p:blinds dir="ver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691521" cy="5301760"/>
          </a:xfrm>
        </p:spPr>
        <p:txBody>
          <a:bodyPr>
            <a:noAutofit/>
          </a:bodyPr>
          <a:lstStyle/>
          <a:p>
            <a:pPr algn="just"/>
            <a:r>
              <a:rPr lang="pt-BR" sz="3600" dirty="0">
                <a:latin typeface="Arial" pitchFamily="34" charset="0"/>
                <a:cs typeface="Arial" pitchFamily="34" charset="0"/>
              </a:rPr>
              <a:t>	109-Torna-se conveniente, se não consegue dar o primeiro passo rumo à conciliação, o indivíduo não fechar a porta ao outro que, com dificuldade, quer dar início à recomposição dos laços afetivos entre ambos. </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1256251329"/>
      </p:ext>
    </p:extLst>
  </p:cSld>
  <p:clrMapOvr>
    <a:masterClrMapping/>
  </p:clrMapOvr>
  <p:transition spd="slow" advTm="20000">
    <p:blinds dir="ver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110-Se não se sente com capacidade ou força de vontade suficiente para dar o primeiro empurrão em direção à indulgência, por que impedir que o semelhante o faça? Não é mais fácil deixar que ele tome a iniciativa? Se é, por que não aceitar o seu gesto com bom senso e parcimônia?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3781361249"/>
      </p:ext>
    </p:extLst>
  </p:cSld>
  <p:clrMapOvr>
    <a:masterClrMapping/>
  </p:clrMapOvr>
  <p:transition spd="slow" advTm="20000">
    <p:blinds dir="ver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200" dirty="0">
                <a:latin typeface="Arial" pitchFamily="34" charset="0"/>
                <a:cs typeface="Arial" pitchFamily="34" charset="0"/>
              </a:rPr>
              <a:t>	111-Outra indagação pode surgir nesse contexto: e se ambos não quiserem dar o primeiro passo conciliador? É sinal de que ainda não compreenderam, de fato, a importância de acatarem os sábios caminhos traçados pelo destino. Assim ocorrendo, ao menos deem ao tempo o benefício da dúvida e deixem-no agir. Nada melhor do que o passar dos dias e mesmo dos anos, sem vibrações negativas, em posicionamento neutro, para curar feridas e remediar os males do coração.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1849915536"/>
      </p:ext>
    </p:extLst>
  </p:cSld>
  <p:clrMapOvr>
    <a:masterClrMapping/>
  </p:clrMapOvr>
  <p:transition spd="slow" advTm="20000">
    <p:blinds dir="vert"/>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2700" dirty="0">
                <a:latin typeface="Arial" pitchFamily="34" charset="0"/>
                <a:cs typeface="Arial" pitchFamily="34" charset="0"/>
              </a:rPr>
              <a:t>	112-Barreira das mais árduas a transpor é a da hostilidade. Inimigos, adversários </a:t>
            </a:r>
            <a:r>
              <a:rPr lang="pt-BR" sz="2700" i="1" dirty="0">
                <a:latin typeface="Arial" pitchFamily="34" charset="0"/>
                <a:cs typeface="Arial" pitchFamily="34" charset="0"/>
              </a:rPr>
              <a:t>(ou quaisquer outros posicionamentos não cristãos) </a:t>
            </a:r>
            <a:r>
              <a:rPr lang="pt-BR" sz="2700" dirty="0">
                <a:latin typeface="Arial" pitchFamily="34" charset="0"/>
                <a:cs typeface="Arial" pitchFamily="34" charset="0"/>
              </a:rPr>
              <a:t>que cultivam esse sintoma, deixando-o proliferar, estão espiritualmente mais enfermos do que se julgam. Afastar-se da agressividade somente traz benefícios ao ser humano, pois deixa de fazer suar frio o desafeto que vê o rival; impede a taquicardia nos encontros de qualquer espécie; faz cessar o mau humor que invade o interior do antagonista somente ao pensar que vai avistar-se com o opositor, enfim, garante-lhe a saúde física e mental. Abandonar o lado hostil que o cerca é vantagem ao próprio encarnado.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2432821681"/>
      </p:ext>
    </p:extLst>
  </p:cSld>
  <p:clrMapOvr>
    <a:masterClrMapping/>
  </p:clrMapOvr>
  <p:transition spd="slow" advTm="20000">
    <p:blinds dir="vert"/>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200" dirty="0">
                <a:latin typeface="Arial" pitchFamily="34" charset="0"/>
                <a:cs typeface="Arial" pitchFamily="34" charset="0"/>
              </a:rPr>
              <a:t>	113-Conviver com o inimigo é imperativo. 	Não se rompe com os sentimentos negativos caso não haja o exercício das disposições afetivas positivas. Portanto, no campo da reforma íntima, não é o mero afastamento que trará a tão almejada paz àqueles que se odeiam. É condição necessária o convívio, mesmo que, inicialmente, difícil. O passar do tempo, com ânimo regenerador, fará com que do ódio passe o ser humano à indiferença e desta ao amor.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2384178588"/>
      </p:ext>
    </p:extLst>
  </p:cSld>
  <p:clrMapOvr>
    <a:masterClrMapping/>
  </p:clrMapOvr>
  <p:transition spd="slow" advTm="20000">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20046"/>
            <a:ext cx="8568952" cy="6183398"/>
          </a:xfrm>
        </p:spPr>
        <p:txBody>
          <a:bodyPr>
            <a:noAutofit/>
          </a:bodyPr>
          <a:lstStyle/>
          <a:p>
            <a:pPr algn="r"/>
            <a:r>
              <a:rPr lang="pt-BR" sz="3200" dirty="0">
                <a:latin typeface="Arial" pitchFamily="34" charset="0"/>
                <a:cs typeface="Arial" pitchFamily="34" charset="0"/>
              </a:rPr>
              <a:t>		Temas de suma importância nesse campo: egoísmo; orgulho e seus </a:t>
            </a:r>
            <a:br>
              <a:rPr lang="pt-BR" sz="3200" dirty="0">
                <a:latin typeface="Arial" pitchFamily="34" charset="0"/>
                <a:cs typeface="Arial" pitchFamily="34" charset="0"/>
              </a:rPr>
            </a:br>
            <a:r>
              <a:rPr lang="pt-BR" sz="3200" dirty="0">
                <a:latin typeface="Arial" pitchFamily="34" charset="0"/>
                <a:cs typeface="Arial" pitchFamily="34" charset="0"/>
              </a:rPr>
              <a:t>derivados; materialismo; desvios de </a:t>
            </a:r>
            <a:br>
              <a:rPr lang="pt-BR" sz="3200" dirty="0">
                <a:latin typeface="Arial" pitchFamily="34" charset="0"/>
                <a:cs typeface="Arial" pitchFamily="34" charset="0"/>
              </a:rPr>
            </a:br>
            <a:r>
              <a:rPr lang="pt-BR" sz="3200" dirty="0">
                <a:latin typeface="Arial" pitchFamily="34" charset="0"/>
                <a:cs typeface="Arial" pitchFamily="34" charset="0"/>
              </a:rPr>
              <a:t>conduta e vícios; sexualidade; aids; aborto; pena de morte; eutanásia; entre outros. </a:t>
            </a:r>
            <a:br>
              <a:rPr lang="pt-BR" sz="3200" dirty="0">
                <a:latin typeface="Arial" pitchFamily="34" charset="0"/>
                <a:cs typeface="Arial" pitchFamily="34" charset="0"/>
              </a:rPr>
            </a:b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“POR QUE NÃO TENHO FÉ BASTANTE PARA VENCER TODOS OS PERCALÇOS QUE SURGEM À MINHA FRENTE”?</a:t>
            </a:r>
            <a:r>
              <a:rPr lang="pt-BR" sz="3200" dirty="0">
                <a:solidFill>
                  <a:srgbClr val="FFFF00"/>
                </a:solidFill>
                <a:latin typeface="Arial" pitchFamily="34" charset="0"/>
                <a:cs typeface="Arial" pitchFamily="34" charset="0"/>
              </a:rPr>
              <a:t> </a:t>
            </a:r>
            <a:br>
              <a:rPr lang="pt-BR" sz="3200" dirty="0">
                <a:solidFill>
                  <a:srgbClr val="FFFF00"/>
                </a:solidFill>
                <a:latin typeface="Arial" pitchFamily="34" charset="0"/>
                <a:cs typeface="Arial" pitchFamily="34" charset="0"/>
              </a:rPr>
            </a:br>
            <a:r>
              <a:rPr lang="pt-BR" sz="3200" dirty="0">
                <a:latin typeface="Arial" pitchFamily="34" charset="0"/>
                <a:cs typeface="Arial" pitchFamily="34" charset="0"/>
              </a:rPr>
              <a:t>É uma indagação que o encarnado habitualmente se faz, ao entrar em choque com problemas do cotidiano que o abalam profundamente.</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230370024"/>
      </p:ext>
    </p:extLst>
  </p:cSld>
  <p:clrMapOvr>
    <a:masterClrMapping/>
  </p:clrMapOvr>
  <p:transition spd="slow" advTm="20000">
    <p:blinds dir="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114-Pensar que essa renovação interior é impossível de alcançar é outra barreira que o encarnado enfrenta na reforma do seu comportamento. Nada é irrealizável nesse campo, em qualquer dos planos da vida. Aliás, nenhum fardo é por Deus permitido a quem não possa carregá-lo.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862116402"/>
      </p:ext>
    </p:extLst>
  </p:cSld>
  <p:clrMapOvr>
    <a:masterClrMapping/>
  </p:clrMapOvr>
  <p:transition spd="slow" advTm="20000">
    <p:blinds dir="ver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115-O ser humano é, de regra, um censor muito severo. Exige uma postura claramente amistosa (sua ou do outro) em variadas relações, pois do contrário, julga-se incapaz de conquistar alguém ou ser por essa pessoa conquistado. Calma e perseverança são elementos inafastáveis a quem pretenda superar as próprias dificuldades e compreender as dos outros.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3130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2531832391"/>
      </p:ext>
    </p:extLst>
  </p:cSld>
  <p:clrMapOvr>
    <a:masterClrMapping/>
  </p:clrMapOvr>
  <p:transition spd="slow" advTm="20000">
    <p:blinds dir="ver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116-Sentir-se o homem um aprendiz na senda da reforma íntima facilita — e muito — o seu trabalho. Disposição para conhecer o que não sabe e vivenciar novas experiências são indispensáveis ao construtor de uma nova personalidade.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83231" y="336555"/>
            <a:ext cx="558548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XIII - BARREIRAS NO APRIMORAMENTO </a:t>
            </a:r>
          </a:p>
          <a:p>
            <a:pPr algn="ctr"/>
            <a:r>
              <a:rPr lang="pt-BR" sz="2000" b="1" dirty="0">
                <a:solidFill>
                  <a:schemeClr val="bg2"/>
                </a:solidFill>
                <a:latin typeface="Arial" pitchFamily="34" charset="0"/>
                <a:cs typeface="Arial" pitchFamily="34" charset="0"/>
              </a:rPr>
              <a:t>das RELAÇÕES HUMANAS</a:t>
            </a:r>
          </a:p>
        </p:txBody>
      </p:sp>
    </p:spTree>
    <p:extLst>
      <p:ext uri="{BB962C8B-B14F-4D97-AF65-F5344CB8AC3E}">
        <p14:creationId xmlns:p14="http://schemas.microsoft.com/office/powerpoint/2010/main" val="1065259053"/>
      </p:ext>
    </p:extLst>
  </p:cSld>
  <p:clrMapOvr>
    <a:masterClrMapping/>
  </p:clrMapOvr>
  <p:transition spd="slow" advTm="20000">
    <p:blinds dir="ver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500" dirty="0">
                <a:latin typeface="Arial" pitchFamily="34" charset="0"/>
                <a:cs typeface="Arial" pitchFamily="34" charset="0"/>
              </a:rPr>
              <a:t>	117-A </a:t>
            </a:r>
            <a:r>
              <a:rPr lang="pt-BR" sz="3500" b="1" dirty="0">
                <a:solidFill>
                  <a:srgbClr val="FFFF00"/>
                </a:solidFill>
                <a:latin typeface="Arial" pitchFamily="34" charset="0"/>
                <a:cs typeface="Arial" pitchFamily="34" charset="0"/>
              </a:rPr>
              <a:t>REFORMA ÍNTIMA </a:t>
            </a:r>
            <a:r>
              <a:rPr lang="pt-BR" sz="3500" dirty="0">
                <a:latin typeface="Arial" pitchFamily="34" charset="0"/>
                <a:cs typeface="Arial" pitchFamily="34" charset="0"/>
              </a:rPr>
              <a:t>abrange dois enfoques: o teórico (pensamento) e o prático (ação). Teoricamente o encarnado tem maior facilidade, não somente de entendimento do que vem a ser a renovação interior, mas também e sobretudo de compreender como praticá-la. Neste último aspecto, no entanto, há um enorme comprometimento da capacidade de luta do ser humano.</a:t>
            </a:r>
          </a:p>
        </p:txBody>
      </p:sp>
      <p:sp>
        <p:nvSpPr>
          <p:cNvPr id="7" name="CaixaDeTexto 6"/>
          <p:cNvSpPr txBox="1"/>
          <p:nvPr/>
        </p:nvSpPr>
        <p:spPr>
          <a:xfrm>
            <a:off x="3320403" y="459980"/>
            <a:ext cx="47996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XIV - TEORIA E PRÁTICA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473681789"/>
      </p:ext>
    </p:extLst>
  </p:cSld>
  <p:clrMapOvr>
    <a:masterClrMapping/>
  </p:clrMapOvr>
  <p:transition spd="slow" advTm="20000">
    <p:blinds dir="ver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118-Trata-se de um fator natural, pois tudo o que é aprendido em tese leva algum tempo para ser exercitado na prática. Com a reforma íntima não ocorre diferentemente.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20403" y="459980"/>
            <a:ext cx="47996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XIV - TEORIA E PRÁTICA</a:t>
            </a:r>
          </a:p>
        </p:txBody>
      </p:sp>
    </p:spTree>
    <p:extLst>
      <p:ext uri="{BB962C8B-B14F-4D97-AF65-F5344CB8AC3E}">
        <p14:creationId xmlns:p14="http://schemas.microsoft.com/office/powerpoint/2010/main" val="174573076"/>
      </p:ext>
    </p:extLst>
  </p:cSld>
  <p:clrMapOvr>
    <a:masterClrMapping/>
  </p:clrMapOvr>
  <p:transition spd="slow" advTm="20000">
    <p:blinds dir="ver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400" dirty="0">
                <a:latin typeface="Arial" pitchFamily="34" charset="0"/>
                <a:cs typeface="Arial" pitchFamily="34" charset="0"/>
              </a:rPr>
              <a:t>	119-Na teoria, o encarnado deve compreender que não é perfeito e está longe de sê-lo. Por outro lado, precisa saber que, para seu próprio bem, não pode deixar de alterar o seu comportamento, adequando-o ao ângulo cristão. Finalmente, necessita de promover a autocrítica a fim de conhecer o que possui de errado e em quais aspectos deve mudar.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20403" y="459980"/>
            <a:ext cx="47996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XIV - TEORIA E PRÁTICA</a:t>
            </a:r>
          </a:p>
        </p:txBody>
      </p:sp>
    </p:spTree>
    <p:extLst>
      <p:ext uri="{BB962C8B-B14F-4D97-AF65-F5344CB8AC3E}">
        <p14:creationId xmlns:p14="http://schemas.microsoft.com/office/powerpoint/2010/main" val="2855553028"/>
      </p:ext>
    </p:extLst>
  </p:cSld>
  <p:clrMapOvr>
    <a:masterClrMapping/>
  </p:clrMapOvr>
  <p:transition spd="slow" advTm="20000">
    <p:blinds dir="vert"/>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2900" dirty="0">
                <a:latin typeface="Arial" pitchFamily="34" charset="0"/>
                <a:cs typeface="Arial" pitchFamily="34" charset="0"/>
              </a:rPr>
              <a:t>	120-Na prática, o ser humano precisa dar passos pequenos mas seguros; necessita de começar algum dia a empreendê-la, ainda que leve muito tempo para findá-la; não pode ter a perspectiva de que, num só estágio reencarnatório, irá esgotá-la; deve manter-se esperançoso mesmo que enfrente desgastes e frustrações nas primeiras tentativas; carece manter-se atento aos próprios subterfúgios que muitas vezes busca encontrar para interrompê-la. Gradativa, mas constantemente, conseguirá dar início ao processo de reforma íntima e manter-se nele.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20403" y="459980"/>
            <a:ext cx="47996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XIV - TEORIA E PRÁTICA</a:t>
            </a:r>
          </a:p>
        </p:txBody>
      </p:sp>
    </p:spTree>
    <p:extLst>
      <p:ext uri="{BB962C8B-B14F-4D97-AF65-F5344CB8AC3E}">
        <p14:creationId xmlns:p14="http://schemas.microsoft.com/office/powerpoint/2010/main" val="3317660973"/>
      </p:ext>
    </p:extLst>
  </p:cSld>
  <p:clrMapOvr>
    <a:masterClrMapping/>
  </p:clrMapOvr>
  <p:transition spd="slow" advTm="20000">
    <p:blinds dir="vert"/>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121-Teórica e praticamente tem o homem necessidade de manter-se confiante em si mesmo e no processo. O descrédito não lhe será útil em momento algum.</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20403" y="459980"/>
            <a:ext cx="47996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XIV - TEORIA E PRÁTICA</a:t>
            </a:r>
          </a:p>
        </p:txBody>
      </p:sp>
    </p:spTree>
    <p:extLst>
      <p:ext uri="{BB962C8B-B14F-4D97-AF65-F5344CB8AC3E}">
        <p14:creationId xmlns:p14="http://schemas.microsoft.com/office/powerpoint/2010/main" val="870454539"/>
      </p:ext>
    </p:extLst>
  </p:cSld>
  <p:clrMapOvr>
    <a:masterClrMapping/>
  </p:clrMapOvr>
  <p:transition spd="slow" advTm="20000">
    <p:blinds dir="vert"/>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400" dirty="0">
                <a:latin typeface="Arial" pitchFamily="34" charset="0"/>
                <a:cs typeface="Arial" pitchFamily="34" charset="0"/>
              </a:rPr>
              <a:t>	122-Aprender a lidar com suas ilusões também é bom conselho a quem pretende conservar a perseverança no processo sem falsear a realidade. Não é demais lembrar que há encarnados que se frustram nas primeiras tentativas de alcançar êxito em qualquer empreendimento que idealizam, ainda que tenham capacidade de vencer os obstáculos e atingir o triunfo. No contexto da </a:t>
            </a:r>
            <a:r>
              <a:rPr lang="pt-BR" sz="3400" b="1" dirty="0">
                <a:solidFill>
                  <a:srgbClr val="FFFF00"/>
                </a:solidFill>
                <a:latin typeface="Arial" pitchFamily="34" charset="0"/>
                <a:cs typeface="Arial" pitchFamily="34" charset="0"/>
              </a:rPr>
              <a:t>REFORMA ÍNTIMA </a:t>
            </a:r>
            <a:r>
              <a:rPr lang="pt-BR" sz="3400" dirty="0">
                <a:latin typeface="Arial" pitchFamily="34" charset="0"/>
                <a:cs typeface="Arial" pitchFamily="34" charset="0"/>
              </a:rPr>
              <a:t>dá-se o mesmo.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20403" y="459980"/>
            <a:ext cx="47996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XIV - TEORIA E PRÁTICA</a:t>
            </a:r>
          </a:p>
        </p:txBody>
      </p:sp>
    </p:spTree>
    <p:extLst>
      <p:ext uri="{BB962C8B-B14F-4D97-AF65-F5344CB8AC3E}">
        <p14:creationId xmlns:p14="http://schemas.microsoft.com/office/powerpoint/2010/main" val="2397484928"/>
      </p:ext>
    </p:extLst>
  </p:cSld>
  <p:clrMapOvr>
    <a:masterClrMapping/>
  </p:clrMapOvr>
  <p:transition spd="slow" advTm="20000">
    <p:blinds dir="ver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123-Pessoas que evitam o convívio com o semelhante, afastam-se de comunidades e preferem a solidão, são egoístas por natureza. O primeiro passo que devem dar é romper com tal atitude, buscando o diálogo franco com aqueles que as cercam. </a:t>
            </a:r>
          </a:p>
        </p:txBody>
      </p:sp>
      <p:sp>
        <p:nvSpPr>
          <p:cNvPr id="7" name="CaixaDeTexto 6"/>
          <p:cNvSpPr txBox="1"/>
          <p:nvPr/>
        </p:nvSpPr>
        <p:spPr>
          <a:xfrm>
            <a:off x="3387352" y="459980"/>
            <a:ext cx="50854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 - A IMPORTÂNCIA DO DIÁLOGO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718290488"/>
      </p:ext>
    </p:extLst>
  </p:cSld>
  <p:clrMapOvr>
    <a:masterClrMapping/>
  </p:clrMapOvr>
  <p:transition spd="slow" advTm="20000">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862" y="-110920"/>
            <a:ext cx="8865278" cy="6468878"/>
          </a:xfrm>
        </p:spPr>
        <p:txBody>
          <a:bodyPr>
            <a:noAutofit/>
          </a:bodyPr>
          <a:lstStyle/>
          <a:p>
            <a:pPr algn="r"/>
            <a:r>
              <a:rPr lang="pt-BR" sz="2900" dirty="0">
                <a:latin typeface="Arial" pitchFamily="34" charset="0"/>
                <a:cs typeface="Arial" pitchFamily="34" charset="0"/>
              </a:rPr>
              <a:t>		</a:t>
            </a:r>
            <a:br>
              <a:rPr lang="pt-BR" sz="2900" dirty="0">
                <a:latin typeface="Arial" pitchFamily="34" charset="0"/>
                <a:cs typeface="Arial" pitchFamily="34" charset="0"/>
              </a:rPr>
            </a:br>
            <a:r>
              <a:rPr lang="pt-BR" sz="2900" dirty="0">
                <a:latin typeface="Arial" pitchFamily="34" charset="0"/>
                <a:cs typeface="Arial" pitchFamily="34" charset="0"/>
              </a:rPr>
              <a:t>	A chave para esta questão pode ser encontrada no contexto desta obra, que </a:t>
            </a:r>
            <a:br>
              <a:rPr lang="pt-BR" sz="2900" dirty="0">
                <a:latin typeface="Arial" pitchFamily="34" charset="0"/>
                <a:cs typeface="Arial" pitchFamily="34" charset="0"/>
              </a:rPr>
            </a:br>
            <a:r>
              <a:rPr lang="pt-BR" sz="2900" dirty="0">
                <a:latin typeface="Arial" pitchFamily="34" charset="0"/>
                <a:cs typeface="Arial" pitchFamily="34" charset="0"/>
              </a:rPr>
              <a:t>poderá servir de manual auxiliar de </a:t>
            </a:r>
            <a:br>
              <a:rPr lang="pt-BR" sz="2900" dirty="0">
                <a:latin typeface="Arial" pitchFamily="34" charset="0"/>
                <a:cs typeface="Arial" pitchFamily="34" charset="0"/>
              </a:rPr>
            </a:br>
            <a:r>
              <a:rPr lang="pt-BR" sz="2900" b="1" dirty="0">
                <a:solidFill>
                  <a:srgbClr val="FFFF00"/>
                </a:solidFill>
                <a:latin typeface="Arial" pitchFamily="34" charset="0"/>
                <a:cs typeface="Arial" pitchFamily="34" charset="0"/>
              </a:rPr>
              <a:t>REFORMA ÍNTIMA </a:t>
            </a:r>
            <a:r>
              <a:rPr lang="pt-BR" sz="2900" dirty="0">
                <a:latin typeface="Arial" pitchFamily="34" charset="0"/>
                <a:cs typeface="Arial" pitchFamily="34" charset="0"/>
              </a:rPr>
              <a:t>para o leitor, contribuindo </a:t>
            </a:r>
            <a:br>
              <a:rPr lang="pt-BR" sz="2900" dirty="0">
                <a:latin typeface="Arial" pitchFamily="34" charset="0"/>
                <a:cs typeface="Arial" pitchFamily="34" charset="0"/>
              </a:rPr>
            </a:br>
            <a:r>
              <a:rPr lang="pt-BR" sz="2900" dirty="0">
                <a:latin typeface="Arial" pitchFamily="34" charset="0"/>
                <a:cs typeface="Arial" pitchFamily="34" charset="0"/>
              </a:rPr>
              <a:t>para o sucesso de sua </a:t>
            </a:r>
            <a:r>
              <a:rPr lang="pt-BR" sz="2900" dirty="0">
                <a:solidFill>
                  <a:srgbClr val="FFFF00"/>
                </a:solidFill>
                <a:effectLst>
                  <a:outerShdw blurRad="38100" dist="38100" dir="2700000" algn="tl">
                    <a:srgbClr val="000000">
                      <a:alpha val="43137"/>
                    </a:srgbClr>
                  </a:outerShdw>
                </a:effectLst>
                <a:latin typeface="Arial" pitchFamily="34" charset="0"/>
                <a:cs typeface="Arial" pitchFamily="34" charset="0"/>
              </a:rPr>
              <a:t>EVOLUÇÃO ESPIRITUAL</a:t>
            </a:r>
            <a:r>
              <a:rPr lang="pt-BR" sz="2900" dirty="0">
                <a:solidFill>
                  <a:srgbClr val="FFFF00"/>
                </a:solidFill>
                <a:latin typeface="Arial" pitchFamily="34" charset="0"/>
                <a:cs typeface="Arial" pitchFamily="34" charset="0"/>
              </a:rPr>
              <a:t>. A </a:t>
            </a:r>
            <a:r>
              <a:rPr lang="pt-BR" sz="2900" b="1" dirty="0">
                <a:solidFill>
                  <a:srgbClr val="FFFF00"/>
                </a:solidFill>
                <a:latin typeface="Arial" pitchFamily="34" charset="0"/>
                <a:cs typeface="Arial" pitchFamily="34" charset="0"/>
              </a:rPr>
              <a:t>REFORMA ÍNTIMA </a:t>
            </a:r>
            <a:r>
              <a:rPr lang="pt-BR" sz="2900" dirty="0">
                <a:latin typeface="Arial" pitchFamily="34" charset="0"/>
                <a:cs typeface="Arial" pitchFamily="34" charset="0"/>
              </a:rPr>
              <a:t>deve ser compreendida como a chave mestra para o sucesso de sua melhoria interior e, consequentemente, de sua felicidade exterior. O leitor pode notar que há mais vantagem em sacrificar-se no presente, para que seu futuro seja efetivamente melhor, afinal, a </a:t>
            </a:r>
            <a:br>
              <a:rPr lang="pt-BR" sz="2900" dirty="0">
                <a:latin typeface="Arial" pitchFamily="34" charset="0"/>
                <a:cs typeface="Arial" pitchFamily="34" charset="0"/>
              </a:rPr>
            </a:br>
            <a:r>
              <a:rPr lang="pt-BR" sz="2900" b="1" dirty="0">
                <a:solidFill>
                  <a:srgbClr val="FFFF00"/>
                </a:solidFill>
                <a:latin typeface="Arial" pitchFamily="34" charset="0"/>
                <a:cs typeface="Arial" pitchFamily="34" charset="0"/>
              </a:rPr>
              <a:t>REFORMA ÍNTIMA</a:t>
            </a:r>
            <a:r>
              <a:rPr lang="pt-BR" sz="2900" dirty="0">
                <a:latin typeface="Arial" pitchFamily="34" charset="0"/>
                <a:cs typeface="Arial" pitchFamily="34" charset="0"/>
              </a:rPr>
              <a:t> é temporária e serve à evolução do Espírito, imortal, permitindo-lhe o ingresso em planos espirituais mais elevados.</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042495304"/>
      </p:ext>
    </p:extLst>
  </p:cSld>
  <p:clrMapOvr>
    <a:masterClrMapping/>
  </p:clrMapOvr>
  <p:transition spd="slow" advTm="30000">
    <p:blinds dir="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124-Na atualidade é praticamente impossível ao indivíduo viver em completo isolamento. Logo, basta-lhe querer para dar início a um convívio amistoso com alguém, mesmo que seja um familiar.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87352" y="459980"/>
            <a:ext cx="50854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 - A IMPORTÂNCIA DO DIÁLOGO</a:t>
            </a:r>
          </a:p>
        </p:txBody>
      </p:sp>
    </p:spTree>
    <p:extLst>
      <p:ext uri="{BB962C8B-B14F-4D97-AF65-F5344CB8AC3E}">
        <p14:creationId xmlns:p14="http://schemas.microsoft.com/office/powerpoint/2010/main" val="1555716866"/>
      </p:ext>
    </p:extLst>
  </p:cSld>
  <p:clrMapOvr>
    <a:masterClrMapping/>
  </p:clrMapOvr>
  <p:transition spd="slow" advTm="20000">
    <p:blinds dir="vert"/>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125-O diálogo é essencial ao processo de reforma íntima porque através dele o encarnado pode conhecer suas deficiências, ouvir bons conselhos e ter um campo aberto para a troca de ideias.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87352" y="459980"/>
            <a:ext cx="50854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 - A IMPORTÂNCIA DO DIÁLOGO</a:t>
            </a:r>
          </a:p>
        </p:txBody>
      </p:sp>
    </p:spTree>
    <p:extLst>
      <p:ext uri="{BB962C8B-B14F-4D97-AF65-F5344CB8AC3E}">
        <p14:creationId xmlns:p14="http://schemas.microsoft.com/office/powerpoint/2010/main" val="2235477595"/>
      </p:ext>
    </p:extLst>
  </p:cSld>
  <p:clrMapOvr>
    <a:masterClrMapping/>
  </p:clrMapOvr>
  <p:transition spd="slow" advTm="20000">
    <p:blinds dir="vert"/>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126-A solução para deixar de ser individualista é jamais romper com o diálogo em qualquer contexto, mantendo-se ativo e perseverante na busca de debates fraternos acerca dos mais variados temas. O exercício do diálogo faz com que adquira consciência da necessidade do convívio e do rompimento do invólucro egoísta no qual está inserido.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87352" y="459980"/>
            <a:ext cx="50854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 - A IMPORTÂNCIA DO DIÁLOGO</a:t>
            </a:r>
          </a:p>
        </p:txBody>
      </p:sp>
    </p:spTree>
    <p:extLst>
      <p:ext uri="{BB962C8B-B14F-4D97-AF65-F5344CB8AC3E}">
        <p14:creationId xmlns:p14="http://schemas.microsoft.com/office/powerpoint/2010/main" val="3567885188"/>
      </p:ext>
    </p:extLst>
  </p:cSld>
  <p:clrMapOvr>
    <a:masterClrMapping/>
  </p:clrMapOvr>
  <p:transition spd="slow" advTm="20000">
    <p:blinds dir="vert"/>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127-Existem aqueles que, apesar de não serem, nem se considerarem, individualistas ou solitários por excelência, têm imensa dificuldade de dialogar. Preferem, na maioria das vezes, o monólogo. São os que não sabem ouvir.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87352" y="459980"/>
            <a:ext cx="50854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 - A IMPORTÂNCIA DO DIÁLOGO</a:t>
            </a:r>
          </a:p>
        </p:txBody>
      </p:sp>
    </p:spTree>
    <p:extLst>
      <p:ext uri="{BB962C8B-B14F-4D97-AF65-F5344CB8AC3E}">
        <p14:creationId xmlns:p14="http://schemas.microsoft.com/office/powerpoint/2010/main" val="4149957967"/>
      </p:ext>
    </p:extLst>
  </p:cSld>
  <p:clrMapOvr>
    <a:masterClrMapping/>
  </p:clrMapOvr>
  <p:transition spd="slow" advTm="20000">
    <p:blinds dir="vert"/>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2900" dirty="0">
                <a:latin typeface="Arial" pitchFamily="34" charset="0"/>
                <a:cs typeface="Arial" pitchFamily="34" charset="0"/>
              </a:rPr>
              <a:t>	</a:t>
            </a:r>
            <a:r>
              <a:rPr lang="pt-BR" sz="3600" dirty="0">
                <a:latin typeface="Arial" pitchFamily="34" charset="0"/>
                <a:cs typeface="Arial" pitchFamily="34" charset="0"/>
              </a:rPr>
              <a:t>128-Tanto quanto discursar para convencer e ensinar é uma das artes mais antigas e belas das quais a humanidade tem notícia, saber ouvir representa oportunidade inigualável a quem pretende auferir conhecimento. Logo, para a reforma interior não é suficiente aconselhar e, portanto, discursar.</a:t>
            </a:r>
            <a:endParaRPr lang="pt-BR" sz="29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87352" y="459980"/>
            <a:ext cx="50854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 - A IMPORTÂNCIA DO DIÁLOGO</a:t>
            </a:r>
          </a:p>
        </p:txBody>
      </p:sp>
    </p:spTree>
    <p:extLst>
      <p:ext uri="{BB962C8B-B14F-4D97-AF65-F5344CB8AC3E}">
        <p14:creationId xmlns:p14="http://schemas.microsoft.com/office/powerpoint/2010/main" val="1631701665"/>
      </p:ext>
    </p:extLst>
  </p:cSld>
  <p:clrMapOvr>
    <a:masterClrMapping/>
  </p:clrMapOvr>
  <p:transition spd="slow" advTm="20000">
    <p:blinds dir="ver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129-O diálogo favorece ambas as posições: falar e ouvir. Utilizar com equilíbrio esses elementos tornam o encarnado um mestre do aprendizado cristão.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87352" y="459980"/>
            <a:ext cx="50854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 - A IMPORTÂNCIA DO DIÁLOGO</a:t>
            </a:r>
          </a:p>
        </p:txBody>
      </p:sp>
    </p:spTree>
    <p:extLst>
      <p:ext uri="{BB962C8B-B14F-4D97-AF65-F5344CB8AC3E}">
        <p14:creationId xmlns:p14="http://schemas.microsoft.com/office/powerpoint/2010/main" val="3835298327"/>
      </p:ext>
    </p:extLst>
  </p:cSld>
  <p:clrMapOvr>
    <a:masterClrMapping/>
  </p:clrMapOvr>
  <p:transition spd="slow" advTm="20000">
    <p:blinds dir="ver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180986"/>
            <a:ext cx="8717114" cy="5301760"/>
          </a:xfrm>
        </p:spPr>
        <p:txBody>
          <a:bodyPr>
            <a:noAutofit/>
          </a:bodyPr>
          <a:lstStyle/>
          <a:p>
            <a:pPr algn="just"/>
            <a:r>
              <a:rPr lang="pt-BR" sz="3600" dirty="0">
                <a:latin typeface="Arial" pitchFamily="34" charset="0"/>
                <a:cs typeface="Arial" pitchFamily="34" charset="0"/>
              </a:rPr>
              <a:t>	130-Em todos os setores da vida humana, prosperar o diálogo, especialmente o fraterno, em que há pleno respeito a ideias e conceitos, é o caminho indicado para o sucesso da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87352" y="459980"/>
            <a:ext cx="508542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 - A IMPORTÂNCIA DO DIÁLOGO</a:t>
            </a:r>
          </a:p>
        </p:txBody>
      </p:sp>
    </p:spTree>
    <p:extLst>
      <p:ext uri="{BB962C8B-B14F-4D97-AF65-F5344CB8AC3E}">
        <p14:creationId xmlns:p14="http://schemas.microsoft.com/office/powerpoint/2010/main" val="398336383"/>
      </p:ext>
    </p:extLst>
  </p:cSld>
  <p:clrMapOvr>
    <a:masterClrMapping/>
  </p:clrMapOvr>
  <p:transition spd="slow" advTm="20000">
    <p:blinds dir="vert"/>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072746"/>
            <a:ext cx="8717114" cy="4732062"/>
          </a:xfrm>
        </p:spPr>
        <p:txBody>
          <a:bodyPr>
            <a:noAutofit/>
          </a:bodyPr>
          <a:lstStyle/>
          <a:p>
            <a:pPr algn="just"/>
            <a:r>
              <a:rPr lang="pt-BR" sz="3600" dirty="0">
                <a:latin typeface="Arial" pitchFamily="34" charset="0"/>
                <a:cs typeface="Arial" pitchFamily="34" charset="0"/>
              </a:rPr>
              <a:t>	131-Quem já não utilizou dois pesos e duas medidas, tendo sido mais benevolente com as próprias atitudes do que o foi com a dos outros?</a:t>
            </a:r>
          </a:p>
        </p:txBody>
      </p:sp>
      <p:sp>
        <p:nvSpPr>
          <p:cNvPr id="7" name="CaixaDeTexto 6"/>
          <p:cNvSpPr txBox="1"/>
          <p:nvPr/>
        </p:nvSpPr>
        <p:spPr>
          <a:xfrm>
            <a:off x="3179161" y="459980"/>
            <a:ext cx="52282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 – DOIS PESOS E DUAS MEDIDAS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46219061"/>
      </p:ext>
    </p:extLst>
  </p:cSld>
  <p:clrMapOvr>
    <a:masterClrMapping/>
  </p:clrMapOvr>
  <p:transition spd="slow" advTm="20000">
    <p:blinds dir="vert"/>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072746"/>
            <a:ext cx="8717114" cy="4732062"/>
          </a:xfrm>
        </p:spPr>
        <p:txBody>
          <a:bodyPr>
            <a:noAutofit/>
          </a:bodyPr>
          <a:lstStyle/>
          <a:p>
            <a:pPr algn="just"/>
            <a:r>
              <a:rPr lang="pt-BR" sz="3600" dirty="0">
                <a:latin typeface="Arial" pitchFamily="34" charset="0"/>
                <a:cs typeface="Arial" pitchFamily="34" charset="0"/>
              </a:rPr>
              <a:t>	132-Outro ponto fundamental para a renovação do âmago é cada um controlar com isenção de ânimo o natural desequilíbrio que rege as relações humanas. O homem é um ser que tende ao protecionismo e, consequentemente, à injustiça.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79161" y="459980"/>
            <a:ext cx="52282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 – DOIS PESOS E DUAS MEDIDAS</a:t>
            </a:r>
          </a:p>
        </p:txBody>
      </p:sp>
    </p:spTree>
    <p:extLst>
      <p:ext uri="{BB962C8B-B14F-4D97-AF65-F5344CB8AC3E}">
        <p14:creationId xmlns:p14="http://schemas.microsoft.com/office/powerpoint/2010/main" val="769075913"/>
      </p:ext>
    </p:extLst>
  </p:cSld>
  <p:clrMapOvr>
    <a:masterClrMapping/>
  </p:clrMapOvr>
  <p:transition spd="slow" advTm="20000">
    <p:blinds dir="ver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072746"/>
            <a:ext cx="8717114" cy="5785254"/>
          </a:xfrm>
        </p:spPr>
        <p:txBody>
          <a:bodyPr>
            <a:noAutofit/>
          </a:bodyPr>
          <a:lstStyle/>
          <a:p>
            <a:pPr algn="just"/>
            <a:r>
              <a:rPr lang="pt-BR" sz="3600" dirty="0">
                <a:latin typeface="Arial" pitchFamily="34" charset="0"/>
                <a:cs typeface="Arial" pitchFamily="34" charset="0"/>
              </a:rPr>
              <a:t>	133-O mesmo critério que utiliza para avaliar a ação do seu semelhante deve o encarnado usar para consigo. Não o faz, de regra, no cotidiano e raramente percebe tal erro.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79161" y="459980"/>
            <a:ext cx="52282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 – DOIS PESOS E DUAS MEDIDAS</a:t>
            </a:r>
          </a:p>
        </p:txBody>
      </p:sp>
    </p:spTree>
    <p:extLst>
      <p:ext uri="{BB962C8B-B14F-4D97-AF65-F5344CB8AC3E}">
        <p14:creationId xmlns:p14="http://schemas.microsoft.com/office/powerpoint/2010/main" val="2911821803"/>
      </p:ext>
    </p:extLst>
  </p:cSld>
  <p:clrMapOvr>
    <a:masterClrMapping/>
  </p:clrMapOvr>
  <p:transition spd="slow" advTm="20000">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85728"/>
            <a:ext cx="8568952" cy="6172308"/>
          </a:xfrm>
        </p:spPr>
        <p:txBody>
          <a:bodyPr>
            <a:noAutofit/>
          </a:bodyPr>
          <a:lstStyle/>
          <a:p>
            <a:pPr algn="r"/>
            <a:r>
              <a:rPr lang="pt-BR" sz="3600" dirty="0">
                <a:latin typeface="Arial" pitchFamily="34" charset="0"/>
                <a:cs typeface="Arial" pitchFamily="34" charset="0"/>
              </a:rPr>
              <a:t>		Lapidar os próprios sentimentos é tarefa árdua, mormente para o encarnado que não os tem em relativo desenvolvimento, nem tampouco em contínuo exercício. </a:t>
            </a:r>
            <a:r>
              <a:rPr lang="pt-BR" sz="3600" b="1" dirty="0">
                <a:solidFill>
                  <a:srgbClr val="FFFF00"/>
                </a:solidFill>
                <a:latin typeface="Arial" pitchFamily="34" charset="0"/>
                <a:cs typeface="Arial" pitchFamily="34" charset="0"/>
              </a:rPr>
              <a:t>REFORMA ÍNTIMA</a:t>
            </a:r>
            <a:r>
              <a:rPr lang="pt-BR" sz="3600" b="1" dirty="0">
                <a:latin typeface="Arial" pitchFamily="34" charset="0"/>
                <a:cs typeface="Arial" pitchFamily="34" charset="0"/>
              </a:rPr>
              <a:t> </a:t>
            </a:r>
            <a:r>
              <a:rPr lang="pt-BR" sz="3600" dirty="0">
                <a:latin typeface="Arial" pitchFamily="34" charset="0"/>
                <a:cs typeface="Arial" pitchFamily="34" charset="0"/>
              </a:rPr>
              <a:t>sem amor no coração é, no entanto, uma falácia. Aprender a cultivá-la verdadeiramente é um exercício significativo de abnegação e submissão a Deus.</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589570692"/>
      </p:ext>
    </p:extLst>
  </p:cSld>
  <p:clrMapOvr>
    <a:masterClrMapping/>
  </p:clrMapOvr>
  <p:transition spd="slow" advTm="20000">
    <p:blinds dir="ver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1" y="1246172"/>
            <a:ext cx="8717114" cy="4732062"/>
          </a:xfrm>
        </p:spPr>
        <p:txBody>
          <a:bodyPr>
            <a:noAutofit/>
          </a:bodyPr>
          <a:lstStyle/>
          <a:p>
            <a:pPr algn="just"/>
            <a:r>
              <a:rPr lang="pt-BR" sz="3600" dirty="0">
                <a:latin typeface="Arial" pitchFamily="34" charset="0"/>
                <a:cs typeface="Arial" pitchFamily="34" charset="0"/>
              </a:rPr>
              <a:t>	134-Quanto à reforma íntima, precisa a pessoa exercitar o equilíbrio dos seus julgamentos. Deixar de analisar o próximo é um pedido quase impossível de ser atendido, pois o dia-a-dia demanda tais avaliações, sejam elas profissionais, sejam no lar ou mesmo no contexto social.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79161" y="459980"/>
            <a:ext cx="52282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 – DOIS PESOS E DUAS MEDIDAS</a:t>
            </a:r>
          </a:p>
        </p:txBody>
      </p:sp>
    </p:spTree>
    <p:extLst>
      <p:ext uri="{BB962C8B-B14F-4D97-AF65-F5344CB8AC3E}">
        <p14:creationId xmlns:p14="http://schemas.microsoft.com/office/powerpoint/2010/main" val="1513848254"/>
      </p:ext>
    </p:extLst>
  </p:cSld>
  <p:clrMapOvr>
    <a:masterClrMapping/>
  </p:clrMapOvr>
  <p:transition spd="slow" advTm="20000">
    <p:blinds dir="vert"/>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4732062"/>
          </a:xfrm>
        </p:spPr>
        <p:txBody>
          <a:bodyPr>
            <a:noAutofit/>
          </a:bodyPr>
          <a:lstStyle/>
          <a:p>
            <a:pPr algn="just"/>
            <a:r>
              <a:rPr lang="pt-BR" sz="3600" dirty="0">
                <a:latin typeface="Arial" pitchFamily="34" charset="0"/>
                <a:cs typeface="Arial" pitchFamily="34" charset="0"/>
              </a:rPr>
              <a:t>	135-A essência, entretanto, é o indivíduo saber avaliar. Se o critério — e o rigor — utilizado, ainda que exagerado ou não ideal, for equânime (para si e para o outro), já é um bom começo.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79161" y="459980"/>
            <a:ext cx="52282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 – DOIS PESOS E DUAS MEDIDAS</a:t>
            </a:r>
          </a:p>
        </p:txBody>
      </p:sp>
    </p:spTree>
    <p:extLst>
      <p:ext uri="{BB962C8B-B14F-4D97-AF65-F5344CB8AC3E}">
        <p14:creationId xmlns:p14="http://schemas.microsoft.com/office/powerpoint/2010/main" val="1891695337"/>
      </p:ext>
    </p:extLst>
  </p:cSld>
  <p:clrMapOvr>
    <a:masterClrMapping/>
  </p:clrMapOvr>
  <p:transition spd="slow" advTm="20000">
    <p:blinds dir="vert"/>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532998"/>
          </a:xfrm>
        </p:spPr>
        <p:txBody>
          <a:bodyPr>
            <a:noAutofit/>
          </a:bodyPr>
          <a:lstStyle/>
          <a:p>
            <a:pPr algn="just"/>
            <a:r>
              <a:rPr lang="pt-BR" sz="3600" dirty="0">
                <a:latin typeface="Arial" pitchFamily="34" charset="0"/>
                <a:cs typeface="Arial" pitchFamily="34" charset="0"/>
              </a:rPr>
              <a:t>	136-O erro está em ser indulgente consigo e rigoroso com o semelhante.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18332" y="6165304"/>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79161" y="459980"/>
            <a:ext cx="52282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 – DOIS PESOS E DUAS MEDIDAS</a:t>
            </a:r>
          </a:p>
        </p:txBody>
      </p:sp>
    </p:spTree>
    <p:extLst>
      <p:ext uri="{BB962C8B-B14F-4D97-AF65-F5344CB8AC3E}">
        <p14:creationId xmlns:p14="http://schemas.microsoft.com/office/powerpoint/2010/main" val="1268282259"/>
      </p:ext>
    </p:extLst>
  </p:cSld>
  <p:clrMapOvr>
    <a:masterClrMapping/>
  </p:clrMapOvr>
  <p:transition spd="slow" advTm="20000">
    <p:blinds dir="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4732062"/>
          </a:xfrm>
        </p:spPr>
        <p:txBody>
          <a:bodyPr>
            <a:noAutofit/>
          </a:bodyPr>
          <a:lstStyle/>
          <a:p>
            <a:pPr algn="just"/>
            <a:r>
              <a:rPr lang="pt-BR" sz="3600" dirty="0">
                <a:latin typeface="Arial" pitchFamily="34" charset="0"/>
                <a:cs typeface="Arial" pitchFamily="34" charset="0"/>
              </a:rPr>
              <a:t>	137-Para mudar esse comportamento, deve o ser humano olhar primeiramente para si em matéria de desvios e somente depois criticar os atos alheios. Fazendo-o realmente, perceberá as inúmeras injustiças que vem cometendo cotidianamente.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79161" y="459980"/>
            <a:ext cx="52282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 – DOIS PESOS E DUAS MEDIDAS</a:t>
            </a:r>
          </a:p>
        </p:txBody>
      </p:sp>
    </p:spTree>
    <p:extLst>
      <p:ext uri="{BB962C8B-B14F-4D97-AF65-F5344CB8AC3E}">
        <p14:creationId xmlns:p14="http://schemas.microsoft.com/office/powerpoint/2010/main" val="2032418358"/>
      </p:ext>
    </p:extLst>
  </p:cSld>
  <p:clrMapOvr>
    <a:masterClrMapping/>
  </p:clrMapOvr>
  <p:transition spd="slow" advTm="20000">
    <p:blinds dir="vert"/>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98874"/>
            <a:ext cx="8717114" cy="5056326"/>
          </a:xfrm>
        </p:spPr>
        <p:txBody>
          <a:bodyPr>
            <a:noAutofit/>
          </a:bodyPr>
          <a:lstStyle/>
          <a:p>
            <a:pPr algn="just"/>
            <a:r>
              <a:rPr lang="pt-BR" sz="3400" dirty="0"/>
              <a:t>	</a:t>
            </a:r>
            <a:r>
              <a:rPr lang="pt-BR" sz="3400" dirty="0">
                <a:latin typeface="Arial" pitchFamily="34" charset="0"/>
                <a:cs typeface="Arial" pitchFamily="34" charset="0"/>
              </a:rPr>
              <a:t>138-	Não se nega a ninguém o valor de um conselho bem dado nem de uma observação bem feita, na hora certa, com a devida pertinência e de forma fraterna. Quer-se, no entanto, que essa mesma sugestão ou crítica — quando lhe é dirigida — seja bem recebida e criteriosamente analisada. Assim fazendo, os encarnados podem ajudar-se reciprocamente no processo de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79161" y="459980"/>
            <a:ext cx="52282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 – DOIS PESOS E DUAS MEDIDAS</a:t>
            </a:r>
          </a:p>
        </p:txBody>
      </p:sp>
    </p:spTree>
    <p:extLst>
      <p:ext uri="{BB962C8B-B14F-4D97-AF65-F5344CB8AC3E}">
        <p14:creationId xmlns:p14="http://schemas.microsoft.com/office/powerpoint/2010/main" val="565482766"/>
      </p:ext>
    </p:extLst>
  </p:cSld>
  <p:clrMapOvr>
    <a:masterClrMapping/>
  </p:clrMapOvr>
  <p:transition spd="slow" advTm="20000">
    <p:blinds dir="ver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4732062"/>
          </a:xfrm>
        </p:spPr>
        <p:txBody>
          <a:bodyPr>
            <a:noAutofit/>
          </a:bodyPr>
          <a:lstStyle/>
          <a:p>
            <a:pPr algn="just"/>
            <a:r>
              <a:rPr lang="pt-BR" sz="3600" dirty="0">
                <a:latin typeface="Arial" pitchFamily="34" charset="0"/>
                <a:cs typeface="Arial" pitchFamily="34" charset="0"/>
              </a:rPr>
              <a:t>	139-Antes de ouvir, julgando com dois pesos e duas medidas e ausentando-se do diálogo fraterno, a tendência do encarnado é, de regra, cultivar o mau hábito de prejulgar.</a:t>
            </a:r>
          </a:p>
        </p:txBody>
      </p:sp>
      <p:sp>
        <p:nvSpPr>
          <p:cNvPr id="7" name="CaixaDeTexto 6"/>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246734078"/>
      </p:ext>
    </p:extLst>
  </p:cSld>
  <p:clrMapOvr>
    <a:masterClrMapping/>
  </p:clrMapOvr>
  <p:transition spd="slow" advTm="20000">
    <p:blinds dir="ver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4732062"/>
          </a:xfrm>
        </p:spPr>
        <p:txBody>
          <a:bodyPr>
            <a:noAutofit/>
          </a:bodyPr>
          <a:lstStyle/>
          <a:p>
            <a:pPr algn="just"/>
            <a:r>
              <a:rPr lang="pt-BR" sz="3600" dirty="0">
                <a:latin typeface="Arial" pitchFamily="34" charset="0"/>
                <a:cs typeface="Arial" pitchFamily="34" charset="0"/>
              </a:rPr>
              <a:t>	140-Com tal atitude cria uma redoma em sua mente e uma barreira em seu coração contra os que o cercam e aquilo que está fora da sua capacidade de conhecimento e entendimento.	</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25721259"/>
      </p:ext>
    </p:extLst>
  </p:cSld>
  <p:clrMapOvr>
    <a:masterClrMapping/>
  </p:clrMapOvr>
  <p:transition spd="slow" advTm="20000">
    <p:blinds dir="vert"/>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4732062"/>
          </a:xfrm>
        </p:spPr>
        <p:txBody>
          <a:bodyPr>
            <a:noAutofit/>
          </a:bodyPr>
          <a:lstStyle/>
          <a:p>
            <a:pPr algn="just"/>
            <a:r>
              <a:rPr lang="pt-BR" sz="3600" dirty="0">
                <a:latin typeface="Arial" pitchFamily="34" charset="0"/>
                <a:cs typeface="Arial" pitchFamily="34" charset="0"/>
              </a:rPr>
              <a:t>	141-Não gostar de alguém ou de algo simplesmente porque forma um conceito precipitado a respeito não é, definitivamente, um ato cristão.</a:t>
            </a:r>
            <a:r>
              <a:rPr lang="pt-BR" sz="3300" dirty="0">
                <a:latin typeface="Arial" pitchFamily="34" charset="0"/>
                <a:cs typeface="Arial" pitchFamily="34" charset="0"/>
              </a:rPr>
              <a:t>	</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1064328616"/>
      </p:ext>
    </p:extLst>
  </p:cSld>
  <p:clrMapOvr>
    <a:masterClrMapping/>
  </p:clrMapOvr>
  <p:transition spd="slow" advTm="20000">
    <p:blinds dir="vert"/>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4732062"/>
          </a:xfrm>
        </p:spPr>
        <p:txBody>
          <a:bodyPr>
            <a:noAutofit/>
          </a:bodyPr>
          <a:lstStyle/>
          <a:p>
            <a:pPr algn="just"/>
            <a:r>
              <a:rPr lang="pt-BR" sz="3600" dirty="0">
                <a:latin typeface="Arial" pitchFamily="34" charset="0"/>
                <a:cs typeface="Arial" pitchFamily="34" charset="0"/>
              </a:rPr>
              <a:t>	142-Eliminar prevenções é imprescindível no contexto da renovação dos sentimentos.	</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1600152267"/>
      </p:ext>
    </p:extLst>
  </p:cSld>
  <p:clrMapOvr>
    <a:masterClrMapping/>
  </p:clrMapOvr>
  <p:transition spd="slow" advTm="20000">
    <p:blinds dir="ver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300" dirty="0">
                <a:latin typeface="Arial" pitchFamily="34" charset="0"/>
                <a:cs typeface="Arial" pitchFamily="34" charset="0"/>
              </a:rPr>
              <a:t>	</a:t>
            </a:r>
            <a:r>
              <a:rPr lang="pt-BR" sz="3600" dirty="0">
                <a:latin typeface="Arial" pitchFamily="34" charset="0"/>
                <a:cs typeface="Arial" pitchFamily="34" charset="0"/>
              </a:rPr>
              <a:t>143-Para tanto, o indivíduo necessita de controlar suas emoções, especialmente aquelas que costumam ser desequilibradas, partindo para o diálogo e o convívio, mesmo que, antecipadamente, creia não ser recomendável.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1698970611"/>
      </p:ext>
    </p:extLst>
  </p:cSld>
  <p:clrMapOvr>
    <a:masterClrMapping/>
  </p:clrMapOvr>
  <p:transition spd="slow" advTm="20000">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14290"/>
            <a:ext cx="8568952" cy="6079969"/>
          </a:xfrm>
        </p:spPr>
        <p:txBody>
          <a:bodyPr>
            <a:noAutofit/>
          </a:bodyPr>
          <a:lstStyle/>
          <a:p>
            <a:pPr algn="r"/>
            <a:r>
              <a:rPr lang="pt-BR" sz="3600" dirty="0">
                <a:latin typeface="Arial" pitchFamily="34" charset="0"/>
                <a:cs typeface="Arial" pitchFamily="34" charset="0"/>
              </a:rPr>
              <a:t>			O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EGOÍSMO</a:t>
            </a:r>
            <a:r>
              <a:rPr lang="pt-BR" sz="3600" dirty="0">
                <a:latin typeface="Arial" pitchFamily="34" charset="0"/>
                <a:cs typeface="Arial" pitchFamily="34" charset="0"/>
              </a:rPr>
              <a:t>, por seu lado, é a raiz de todos os males morais </a:t>
            </a:r>
            <a:br>
              <a:rPr lang="pt-BR" sz="3600" dirty="0">
                <a:latin typeface="Arial" pitchFamily="34" charset="0"/>
                <a:cs typeface="Arial" pitchFamily="34" charset="0"/>
              </a:rPr>
            </a:br>
            <a:r>
              <a:rPr lang="pt-BR" sz="3600" dirty="0">
                <a:latin typeface="Arial" pitchFamily="34" charset="0"/>
                <a:cs typeface="Arial" pitchFamily="34" charset="0"/>
              </a:rPr>
              <a:t>que existem no humano, fonte </a:t>
            </a:r>
            <a:br>
              <a:rPr lang="pt-BR" sz="3600" dirty="0">
                <a:latin typeface="Arial" pitchFamily="34" charset="0"/>
                <a:cs typeface="Arial" pitchFamily="34" charset="0"/>
              </a:rPr>
            </a:br>
            <a:r>
              <a:rPr lang="pt-BR" sz="3600" dirty="0">
                <a:latin typeface="Arial" pitchFamily="34" charset="0"/>
                <a:cs typeface="Arial" pitchFamily="34" charset="0"/>
              </a:rPr>
              <a:t>de todos os seus desvios e vícios de comportamento e causa primária das suas tendências negativas de toda ordem, porque ele é a negativa do mandamento maior: </a:t>
            </a:r>
            <a:br>
              <a:rPr lang="pt-BR" sz="3600" dirty="0">
                <a:latin typeface="Arial" pitchFamily="34" charset="0"/>
                <a:cs typeface="Arial" pitchFamily="34" charset="0"/>
              </a:rPr>
            </a:br>
            <a:r>
              <a:rPr lang="pt-BR" sz="3600" dirty="0">
                <a:solidFill>
                  <a:srgbClr val="FFFF00"/>
                </a:solidFill>
                <a:effectLst>
                  <a:outerShdw blurRad="38100" dist="38100" dir="2700000" algn="tl">
                    <a:srgbClr val="000000">
                      <a:alpha val="43137"/>
                    </a:srgbClr>
                  </a:outerShdw>
                </a:effectLst>
                <a:latin typeface="Arial" pitchFamily="34" charset="0"/>
                <a:cs typeface="Arial" pitchFamily="34" charset="0"/>
              </a:rPr>
              <a:t>"AMARÁ A DEUS SOBRE TODAS AS COISAS E AO PRÓXIMO </a:t>
            </a:r>
            <a:br>
              <a:rPr lang="pt-BR" sz="3600"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3600" dirty="0">
                <a:solidFill>
                  <a:srgbClr val="FFFF00"/>
                </a:solidFill>
                <a:effectLst>
                  <a:outerShdw blurRad="38100" dist="38100" dir="2700000" algn="tl">
                    <a:srgbClr val="000000">
                      <a:alpha val="43137"/>
                    </a:srgbClr>
                  </a:outerShdw>
                </a:effectLst>
                <a:latin typeface="Arial" pitchFamily="34" charset="0"/>
                <a:cs typeface="Arial" pitchFamily="34" charset="0"/>
              </a:rPr>
              <a:t>COMO A SI MESMO."</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693308167"/>
      </p:ext>
    </p:extLst>
  </p:cSld>
  <p:clrMapOvr>
    <a:masterClrMapping/>
  </p:clrMapOvr>
  <p:transition spd="slow" advTm="20000">
    <p:blinds dir="ver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600" dirty="0">
                <a:latin typeface="Arial" pitchFamily="34" charset="0"/>
                <a:cs typeface="Arial" pitchFamily="34" charset="0"/>
              </a:rPr>
              <a:t>	144-Não lhe é obrigatório estabelecer relações de amizade com todos que o cercam, nem amá-los do mesmo modo e com a mesma intensidade. Recomenda-se somente que o encarnado não cultive o hábito de julgar as pessoas ou os fatos pela aparência ou pelo que ouviu dizer, nem sempre expressão da verdade.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116794966"/>
      </p:ext>
    </p:extLst>
  </p:cSld>
  <p:clrMapOvr>
    <a:masterClrMapping/>
  </p:clrMapOvr>
  <p:transition spd="slow" advTm="20000">
    <p:blinds dir="vert"/>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600" dirty="0">
                <a:latin typeface="Arial" pitchFamily="34" charset="0"/>
                <a:cs typeface="Arial" pitchFamily="34" charset="0"/>
              </a:rPr>
              <a:t>	145-Imagine que assim fazendo e tornando tal comportamento uma regra, através do exemplo, no seu meio social, também não será julgado indevidamente por outrem, evitando os males que tal prevenção lhe pode trazer.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2089374425"/>
      </p:ext>
    </p:extLst>
  </p:cSld>
  <p:clrMapOvr>
    <a:masterClrMapping/>
  </p:clrMapOvr>
  <p:transition spd="slow" advTm="20000">
    <p:blinds dir="vert"/>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146-O ser humano deve lembrar-se de que há sempre alguém superior à sua pessoa, cujo julgamento pode pesar como uma clava dolorosa sobre seus ombros, em qualquer setor de sua existência.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2827129710"/>
      </p:ext>
    </p:extLst>
  </p:cSld>
  <p:clrMapOvr>
    <a:masterClrMapping/>
  </p:clrMapOvr>
  <p:transition spd="slow" advTm="20000">
    <p:blinds dir="vert"/>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100" dirty="0"/>
              <a:t>	</a:t>
            </a:r>
            <a:r>
              <a:rPr lang="pt-BR" sz="3100" dirty="0">
                <a:latin typeface="Arial" pitchFamily="34" charset="0"/>
                <a:cs typeface="Arial" pitchFamily="34" charset="0"/>
              </a:rPr>
              <a:t>147-Um exemplo singelo pode ser construído da seguinte forma: o chefe que possui o hábito de prejulgar os funcionários mais simples sob sua responsabilidade entender-se-á com um gerente a cobrar-lhe, também de forma antecipada, os seus atos. E o gerente será avaliado com antecipação por algum diretor. E esse último, por sua vez, terá o presidente a cobrar-lhe os passos. E assim sucessivamente, pois na teia social é impossível falar em supremacia plena de alguém.</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646575574"/>
      </p:ext>
    </p:extLst>
  </p:cSld>
  <p:clrMapOvr>
    <a:masterClrMapping/>
  </p:clrMapOvr>
  <p:transition spd="slow" advTm="20000">
    <p:blinds dir="ver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600" dirty="0">
                <a:latin typeface="Arial" pitchFamily="34" charset="0"/>
                <a:cs typeface="Arial" pitchFamily="34" charset="0"/>
              </a:rPr>
              <a:t>	148-Afastar-se das prevenções é medida cristã, cujo resultado frutifica em dois sentidos: de dentro para fora e vice-versa. Vale dizer: tanto é útil àquele que a pratica, evitando prejudicar alguém, como poderá servir para, no futuro, preservá-lo de ser por outrem prejudicado.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a:effectLst>
            <a:innerShdw blurRad="584200" dist="1193800" dir="10200000">
              <a:prstClr val="black">
                <a:alpha val="50000"/>
              </a:prstClr>
            </a:innerShdw>
          </a:effectLst>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502468" y="459980"/>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 – AS PREVENÇÕES</a:t>
            </a:r>
          </a:p>
        </p:txBody>
      </p:sp>
    </p:spTree>
    <p:extLst>
      <p:ext uri="{BB962C8B-B14F-4D97-AF65-F5344CB8AC3E}">
        <p14:creationId xmlns:p14="http://schemas.microsoft.com/office/powerpoint/2010/main" val="1247123401"/>
      </p:ext>
    </p:extLst>
  </p:cSld>
  <p:clrMapOvr>
    <a:masterClrMapping/>
  </p:clrMapOvr>
  <p:transition spd="slow" advTm="20000">
    <p:blinds dir="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600" dirty="0">
                <a:latin typeface="Arial" pitchFamily="34" charset="0"/>
                <a:cs typeface="Arial" pitchFamily="34" charset="0"/>
              </a:rPr>
              <a:t>	149-O modelo maior de conduta a ser seguido é Jesus. Não deve o encarnado alegar dúvida nesse processo de mudança interior, pois o Cristo deixou-lhe um universo de ensinamentos que engrandecem e simplificam, ao mesmo tempo, a busca da </a:t>
            </a:r>
            <a:r>
              <a:rPr lang="pt-BR" sz="3600" dirty="0">
                <a:latin typeface="Britannic Bold" pitchFamily="34" charset="0"/>
                <a:cs typeface="Arial" pitchFamily="34" charset="0"/>
              </a:rPr>
              <a:t>REFORMA ÍNTIMA</a:t>
            </a:r>
            <a:r>
              <a:rPr lang="pt-BR" sz="3600" dirty="0">
                <a:latin typeface="Arial" pitchFamily="34" charset="0"/>
                <a:cs typeface="Arial" pitchFamily="34" charset="0"/>
              </a:rPr>
              <a:t>.</a:t>
            </a:r>
          </a:p>
        </p:txBody>
      </p:sp>
      <p:sp>
        <p:nvSpPr>
          <p:cNvPr id="7" name="CaixaDeTexto 6"/>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784236237"/>
      </p:ext>
    </p:extLst>
  </p:cSld>
  <p:clrMapOvr>
    <a:masterClrMapping/>
  </p:clrMapOvr>
  <p:transition spd="slow" advTm="20000">
    <p:blinds dir="vert"/>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71162"/>
            <a:ext cx="8717114" cy="5279271"/>
          </a:xfrm>
          <a:ln>
            <a:noFill/>
          </a:ln>
        </p:spPr>
        <p:txBody>
          <a:bodyPr>
            <a:noAutofit/>
          </a:bodyPr>
          <a:lstStyle/>
          <a:p>
            <a:pPr algn="just"/>
            <a:r>
              <a:rPr lang="pt-BR" sz="2800" dirty="0">
                <a:latin typeface="Arial" pitchFamily="34" charset="0"/>
                <a:cs typeface="Arial" pitchFamily="34" charset="0"/>
              </a:rPr>
              <a:t>	Sempre nós, terráqueos ou terrícolas, devemos nos posicionar frente a Jesus Cristo como um modelo Maior de perfeição. Mas devemos também entender na Doutrina algumas partes científicas sendo uma delas o entendimento do caminho seguido por Nosso Querido Mestre, </a:t>
            </a:r>
            <a:r>
              <a:rPr lang="pt-BR" sz="2800" b="1" dirty="0">
                <a:effectLst>
                  <a:outerShdw blurRad="38100" dist="38100" dir="2700000" algn="tl">
                    <a:srgbClr val="000000">
                      <a:alpha val="43137"/>
                    </a:srgbClr>
                  </a:outerShdw>
                </a:effectLst>
                <a:latin typeface="Arial" pitchFamily="34" charset="0"/>
                <a:cs typeface="Arial" pitchFamily="34" charset="0"/>
              </a:rPr>
              <a:t>DURO</a:t>
            </a:r>
            <a:r>
              <a:rPr lang="pt-BR" sz="2800" dirty="0">
                <a:latin typeface="Arial" pitchFamily="34" charset="0"/>
                <a:cs typeface="Arial" pitchFamily="34" charset="0"/>
              </a:rPr>
              <a:t>, </a:t>
            </a:r>
            <a:r>
              <a:rPr lang="pt-BR" sz="2800" b="1" dirty="0">
                <a:effectLst>
                  <a:outerShdw blurRad="38100" dist="38100" dir="2700000" algn="tl">
                    <a:srgbClr val="000000">
                      <a:alpha val="43137"/>
                    </a:srgbClr>
                  </a:outerShdw>
                </a:effectLst>
                <a:latin typeface="Arial" pitchFamily="34" charset="0"/>
                <a:cs typeface="Arial" pitchFamily="34" charset="0"/>
              </a:rPr>
              <a:t>ÁRDUO</a:t>
            </a:r>
            <a:r>
              <a:rPr lang="pt-BR" sz="2800" dirty="0">
                <a:latin typeface="Arial" pitchFamily="34" charset="0"/>
                <a:cs typeface="Arial" pitchFamily="34" charset="0"/>
              </a:rPr>
              <a:t>, com muito sofrimento, mas que venceu devido a força de vontade própria, a perseverança, resignação e abnegação, etc. </a:t>
            </a:r>
            <a:r>
              <a:rPr lang="pt-BR" sz="2800" b="1" dirty="0">
                <a:solidFill>
                  <a:srgbClr val="FF9900"/>
                </a:solidFill>
                <a:effectLst>
                  <a:outerShdw blurRad="38100" dist="38100" dir="2700000" algn="tl">
                    <a:srgbClr val="000000">
                      <a:alpha val="43137"/>
                    </a:srgbClr>
                  </a:outerShdw>
                </a:effectLst>
                <a:latin typeface="Arial" pitchFamily="34" charset="0"/>
                <a:cs typeface="Arial" pitchFamily="34" charset="0"/>
              </a:rPr>
              <a:t>(Vamos analisar cientificamente o que temos certeza, para depois para configurarmos as hipóteses):</a:t>
            </a:r>
            <a:endParaRPr lang="pt-BR" sz="2800" dirty="0">
              <a:solidFill>
                <a:srgbClr val="FF99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sp>
        <p:nvSpPr>
          <p:cNvPr id="10" name="Retângulo 9"/>
          <p:cNvSpPr/>
          <p:nvPr/>
        </p:nvSpPr>
        <p:spPr>
          <a:xfrm>
            <a:off x="3766996" y="987045"/>
            <a:ext cx="15311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pt-BR" b="1" dirty="0">
                <a:solidFill>
                  <a:srgbClr val="FF0000"/>
                </a:solidFill>
                <a:latin typeface="Arial" pitchFamily="34" charset="0"/>
                <a:cs typeface="Arial" pitchFamily="34" charset="0"/>
              </a:rPr>
              <a:t>LEMBRETE:</a:t>
            </a:r>
            <a:endParaRPr lang="pt-BR" dirty="0"/>
          </a:p>
        </p:txBody>
      </p:sp>
    </p:spTree>
    <p:extLst>
      <p:ext uri="{BB962C8B-B14F-4D97-AF65-F5344CB8AC3E}">
        <p14:creationId xmlns:p14="http://schemas.microsoft.com/office/powerpoint/2010/main" val="3639035712"/>
      </p:ext>
    </p:extLst>
  </p:cSld>
  <p:clrMapOvr>
    <a:masterClrMapping/>
  </p:clrMapOvr>
  <p:transition spd="slow" advTm="20000">
    <p:blinds dir="vert"/>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600" dirty="0">
                <a:latin typeface="Arial" pitchFamily="34" charset="0"/>
                <a:cs typeface="Arial" pitchFamily="34" charset="0"/>
              </a:rPr>
              <a:t>	1-Jesus Cristo é um dos muitos nomes desse Espírito em sua jornada multimilenária.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3" name="Retângulo 2"/>
          <p:cNvSpPr/>
          <p:nvPr/>
        </p:nvSpPr>
        <p:spPr>
          <a:xfrm>
            <a:off x="3773119" y="1000108"/>
            <a:ext cx="15311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pt-BR" b="1" dirty="0">
                <a:solidFill>
                  <a:srgbClr val="FF0000"/>
                </a:solidFill>
                <a:latin typeface="Arial" pitchFamily="34" charset="0"/>
                <a:cs typeface="Arial" pitchFamily="34" charset="0"/>
              </a:rPr>
              <a:t>LEMBRETE:</a:t>
            </a:r>
            <a:endParaRPr lang="pt-BR" dirty="0"/>
          </a:p>
        </p:txBody>
      </p:sp>
      <p:sp>
        <p:nvSpPr>
          <p:cNvPr id="10" name="CaixaDeTexto 9"/>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spTree>
    <p:extLst>
      <p:ext uri="{BB962C8B-B14F-4D97-AF65-F5344CB8AC3E}">
        <p14:creationId xmlns:p14="http://schemas.microsoft.com/office/powerpoint/2010/main" val="797744762"/>
      </p:ext>
    </p:extLst>
  </p:cSld>
  <p:clrMapOvr>
    <a:masterClrMapping/>
  </p:clrMapOvr>
  <p:transition spd="slow" advTm="20000">
    <p:blinds dir="vert"/>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600" dirty="0">
                <a:latin typeface="Arial" pitchFamily="34" charset="0"/>
                <a:cs typeface="Arial" pitchFamily="34" charset="0"/>
              </a:rPr>
              <a:t>	2-Como diz o nosso codificador Allan Kardec através dos Espíritos: todos todos criados </a:t>
            </a:r>
            <a:r>
              <a:rPr lang="pt-BR" sz="3600" b="1" dirty="0">
                <a:effectLst>
                  <a:outerShdw blurRad="38100" dist="38100" dir="2700000" algn="tl">
                    <a:srgbClr val="000000">
                      <a:alpha val="43137"/>
                    </a:srgbClr>
                  </a:outerShdw>
                </a:effectLst>
                <a:latin typeface="Arial" pitchFamily="34" charset="0"/>
                <a:cs typeface="Arial" pitchFamily="34" charset="0"/>
              </a:rPr>
              <a:t>"SIMPLES E IGNORANTES"</a:t>
            </a:r>
            <a:r>
              <a:rPr lang="pt-BR" sz="3600" dirty="0">
                <a:latin typeface="Arial" pitchFamily="34" charset="0"/>
                <a:cs typeface="Arial" pitchFamily="34" charset="0"/>
              </a:rPr>
              <a:t>, com propensão para o </a:t>
            </a:r>
            <a:r>
              <a:rPr lang="pt-BR" sz="3600" b="1" dirty="0">
                <a:effectLst>
                  <a:outerShdw blurRad="38100" dist="38100" dir="2700000" algn="tl">
                    <a:srgbClr val="000000">
                      <a:alpha val="43137"/>
                    </a:srgbClr>
                  </a:outerShdw>
                </a:effectLst>
                <a:latin typeface="Arial" pitchFamily="34" charset="0"/>
                <a:cs typeface="Arial" pitchFamily="34" charset="0"/>
              </a:rPr>
              <a:t>"bem" ou para o "mal",</a:t>
            </a:r>
            <a:r>
              <a:rPr lang="pt-BR" sz="3600" dirty="0">
                <a:latin typeface="Arial" pitchFamily="34" charset="0"/>
                <a:cs typeface="Arial" pitchFamily="34" charset="0"/>
              </a:rPr>
              <a:t> mas, somos os artífices de nosso próprio destino.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Retângulo 8"/>
          <p:cNvSpPr/>
          <p:nvPr/>
        </p:nvSpPr>
        <p:spPr>
          <a:xfrm>
            <a:off x="3773119" y="1000108"/>
            <a:ext cx="15311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pt-BR" b="1" dirty="0">
                <a:solidFill>
                  <a:srgbClr val="FF0000"/>
                </a:solidFill>
                <a:latin typeface="Arial" pitchFamily="34" charset="0"/>
                <a:cs typeface="Arial" pitchFamily="34" charset="0"/>
              </a:rPr>
              <a:t>LEMBRETE:</a:t>
            </a:r>
            <a:endParaRPr lang="pt-BR" dirty="0"/>
          </a:p>
        </p:txBody>
      </p:sp>
      <p:sp>
        <p:nvSpPr>
          <p:cNvPr id="11" name="CaixaDeTexto 10"/>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spTree>
    <p:extLst>
      <p:ext uri="{BB962C8B-B14F-4D97-AF65-F5344CB8AC3E}">
        <p14:creationId xmlns:p14="http://schemas.microsoft.com/office/powerpoint/2010/main" val="1714165357"/>
      </p:ext>
    </p:extLst>
  </p:cSld>
  <p:clrMapOvr>
    <a:masterClrMapping/>
  </p:clrMapOvr>
  <p:transition spd="slow" advTm="20000">
    <p:blinds dir="vert"/>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600" dirty="0">
                <a:latin typeface="Arial" pitchFamily="34" charset="0"/>
                <a:cs typeface="Arial" pitchFamily="34" charset="0"/>
              </a:rPr>
              <a:t>	3-Os Espíritos nos informaram que Jesus é o nosso governador Planetário, ele cuidou da Terra desde a sua criação, lembrando que a Ciência já determinou a idade da Terra por volta de 4,5 bilhões de anos.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10" name="Retângulo 9"/>
          <p:cNvSpPr/>
          <p:nvPr/>
        </p:nvSpPr>
        <p:spPr>
          <a:xfrm>
            <a:off x="3773119" y="1000108"/>
            <a:ext cx="15311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pt-BR" b="1" dirty="0">
                <a:solidFill>
                  <a:srgbClr val="FF0000"/>
                </a:solidFill>
                <a:latin typeface="Arial" pitchFamily="34" charset="0"/>
                <a:cs typeface="Arial" pitchFamily="34" charset="0"/>
              </a:rPr>
              <a:t>LEMBRETE:</a:t>
            </a:r>
            <a:endParaRPr lang="pt-BR" dirty="0"/>
          </a:p>
        </p:txBody>
      </p:sp>
      <p:sp>
        <p:nvSpPr>
          <p:cNvPr id="11" name="CaixaDeTexto 10"/>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spTree>
    <p:extLst>
      <p:ext uri="{BB962C8B-B14F-4D97-AF65-F5344CB8AC3E}">
        <p14:creationId xmlns:p14="http://schemas.microsoft.com/office/powerpoint/2010/main" val="3287111111"/>
      </p:ext>
    </p:extLst>
  </p:cSld>
  <p:clrMapOvr>
    <a:masterClrMapping/>
  </p:clrMapOvr>
  <p:transition spd="slow" advTm="20000">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7524" y="543046"/>
            <a:ext cx="8568952" cy="5333292"/>
          </a:xfrm>
        </p:spPr>
        <p:txBody>
          <a:bodyPr>
            <a:noAutofit/>
          </a:bodyPr>
          <a:lstStyle/>
          <a:p>
            <a:pPr algn="r"/>
            <a:r>
              <a:rPr lang="pt-BR" sz="3600" dirty="0">
                <a:latin typeface="Arial" pitchFamily="34" charset="0"/>
                <a:cs typeface="Arial" pitchFamily="34" charset="0"/>
              </a:rPr>
              <a:t>			Todos são capazes de vencer o mal que há no âmago individual e coletivo. O amor opera autênticas modificações positivas no ser humano e na humanidade. Portanto, ainda que não exista fórmula mágica para tal, há caminhos práticos a seguir. É justamente o objetivo nosso: demonstrá-los.</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94940454"/>
      </p:ext>
    </p:extLst>
  </p:cSld>
  <p:clrMapOvr>
    <a:masterClrMapping/>
  </p:clrMapOvr>
  <p:transition spd="slow" advTm="20000">
    <p:blinds dir="vert"/>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500" dirty="0">
                <a:latin typeface="Arial" pitchFamily="34" charset="0"/>
                <a:cs typeface="Arial" pitchFamily="34" charset="0"/>
              </a:rPr>
              <a:t>	4-Para nós devemos sentir como o seu maior feito, não é o que ele fez e faz pela Terra, mas, o que fez, passou, sofreu, até fazer a sua REFORMA ÍNTIMA, incorporando todas as virtudes, alinhando-se com as leis de Deus, passando a ter uma vida excelsa alcançando o seu </a:t>
            </a:r>
            <a:r>
              <a:rPr lang="pt-BR" sz="3500" b="1" dirty="0">
                <a:effectLst>
                  <a:outerShdw blurRad="38100" dist="38100" dir="2700000" algn="tl">
                    <a:srgbClr val="000000">
                      <a:alpha val="43137"/>
                    </a:srgbClr>
                  </a:outerShdw>
                </a:effectLst>
                <a:latin typeface="Arial" pitchFamily="34" charset="0"/>
                <a:cs typeface="Arial" pitchFamily="34" charset="0"/>
              </a:rPr>
              <a:t>PATAMAR ESPIRITUAL CRÍSTICO.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10" name="Retângulo 9"/>
          <p:cNvSpPr/>
          <p:nvPr/>
        </p:nvSpPr>
        <p:spPr>
          <a:xfrm>
            <a:off x="3773119" y="1000108"/>
            <a:ext cx="15311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pt-BR" b="1" dirty="0">
                <a:solidFill>
                  <a:srgbClr val="FF0000"/>
                </a:solidFill>
                <a:latin typeface="Arial" pitchFamily="34" charset="0"/>
                <a:cs typeface="Arial" pitchFamily="34" charset="0"/>
              </a:rPr>
              <a:t>LEMBRETE:</a:t>
            </a:r>
            <a:endParaRPr lang="pt-BR" dirty="0"/>
          </a:p>
        </p:txBody>
      </p:sp>
      <p:sp>
        <p:nvSpPr>
          <p:cNvPr id="11" name="CaixaDeTexto 10"/>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spTree>
    <p:extLst>
      <p:ext uri="{BB962C8B-B14F-4D97-AF65-F5344CB8AC3E}">
        <p14:creationId xmlns:p14="http://schemas.microsoft.com/office/powerpoint/2010/main" val="2417606457"/>
      </p:ext>
    </p:extLst>
  </p:cSld>
  <p:clrMapOvr>
    <a:masterClrMapping/>
  </p:clrMapOvr>
  <p:transition spd="slow" advTm="20000">
    <p:blinds dir="vert"/>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100" dirty="0">
                <a:latin typeface="Arial" pitchFamily="34" charset="0"/>
                <a:cs typeface="Arial" pitchFamily="34" charset="0"/>
              </a:rPr>
              <a:t>	5-Podem ter certeza que não se passou somente numa encarnação, num só planeta. Com sua devoção e confiança em Deus, trabalhando hora a hora, dia a dia, mês a mês, ano a ano, séculos a séculos, e defeitos a defeitos, erros a erros, imperfeições a imperfeições, etc.. Incorporando uma a uma, visto que, sempre que assimilamos ou incorporamos uma virtude, ela fará parte eternamente de nosso ser, de nós (Espíritos).</a:t>
            </a:r>
            <a:endParaRPr lang="pt-BR" sz="31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10" name="Retângulo 9"/>
          <p:cNvSpPr/>
          <p:nvPr/>
        </p:nvSpPr>
        <p:spPr>
          <a:xfrm>
            <a:off x="3773119" y="1000108"/>
            <a:ext cx="15311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pt-BR" b="1" dirty="0">
                <a:solidFill>
                  <a:srgbClr val="FF0000"/>
                </a:solidFill>
                <a:latin typeface="Arial" pitchFamily="34" charset="0"/>
                <a:cs typeface="Arial" pitchFamily="34" charset="0"/>
              </a:rPr>
              <a:t>LEMBRETE:</a:t>
            </a:r>
            <a:endParaRPr lang="pt-BR" dirty="0"/>
          </a:p>
        </p:txBody>
      </p:sp>
      <p:sp>
        <p:nvSpPr>
          <p:cNvPr id="11" name="CaixaDeTexto 10"/>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spTree>
    <p:extLst>
      <p:ext uri="{BB962C8B-B14F-4D97-AF65-F5344CB8AC3E}">
        <p14:creationId xmlns:p14="http://schemas.microsoft.com/office/powerpoint/2010/main" val="1240717561"/>
      </p:ext>
    </p:extLst>
  </p:cSld>
  <p:clrMapOvr>
    <a:masterClrMapping/>
  </p:clrMapOvr>
  <p:transition spd="slow" advTm="20000">
    <p:blinds dir="vert"/>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2600" dirty="0">
                <a:latin typeface="Arial" pitchFamily="34" charset="0"/>
                <a:cs typeface="Arial" pitchFamily="34" charset="0"/>
              </a:rPr>
              <a:t>	6-Deus, com todo o seu amor paternal, em toda a sua perfeição nos oferece sempre um novo início para corrigirmos todos os nossos erros, imperfeições através das vidas sucessivas, basta que usemos nosso livre-arbítrio com responsabilidade começando agora a nossa REFORMA ÍNTIMA preparando o nosso porvir mais suave com menos sofrimento. Meu papai já dizia: </a:t>
            </a:r>
            <a:r>
              <a:rPr lang="pt-BR" sz="2600" b="1" dirty="0">
                <a:effectLst>
                  <a:outerShdw blurRad="38100" dist="38100" dir="2700000" algn="tl">
                    <a:srgbClr val="000000">
                      <a:alpha val="43137"/>
                    </a:srgbClr>
                  </a:outerShdw>
                </a:effectLst>
                <a:latin typeface="Arial" pitchFamily="34" charset="0"/>
                <a:cs typeface="Arial" pitchFamily="34" charset="0"/>
              </a:rPr>
              <a:t>"A DOR É UM ÓTIMO PROFESSOR!". </a:t>
            </a:r>
            <a:r>
              <a:rPr lang="pt-BR" sz="2600" dirty="0">
                <a:latin typeface="Arial" pitchFamily="34" charset="0"/>
                <a:cs typeface="Arial" pitchFamily="34" charset="0"/>
              </a:rPr>
              <a:t>Quando se fala em força de vontade, está-se referindo a um esforço de alguém concentrado numa aspiração. Não havendo condenações eternas, tem o Espírito tantas chances quantas necessárias para o seu progresso ser atingido.</a:t>
            </a:r>
            <a:endParaRPr lang="pt-BR" sz="26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10" name="Retângulo 9"/>
          <p:cNvSpPr/>
          <p:nvPr/>
        </p:nvSpPr>
        <p:spPr>
          <a:xfrm>
            <a:off x="3773119" y="1000108"/>
            <a:ext cx="15311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pt-BR" b="1" dirty="0">
                <a:solidFill>
                  <a:srgbClr val="FF0000"/>
                </a:solidFill>
                <a:latin typeface="Arial" pitchFamily="34" charset="0"/>
                <a:cs typeface="Arial" pitchFamily="34" charset="0"/>
              </a:rPr>
              <a:t>LEMBRETE:</a:t>
            </a:r>
            <a:endParaRPr lang="pt-BR" dirty="0"/>
          </a:p>
        </p:txBody>
      </p:sp>
      <p:sp>
        <p:nvSpPr>
          <p:cNvPr id="11" name="CaixaDeTexto 10"/>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spTree>
    <p:extLst>
      <p:ext uri="{BB962C8B-B14F-4D97-AF65-F5344CB8AC3E}">
        <p14:creationId xmlns:p14="http://schemas.microsoft.com/office/powerpoint/2010/main" val="3598136958"/>
      </p:ext>
    </p:extLst>
  </p:cSld>
  <p:clrMapOvr>
    <a:masterClrMapping/>
  </p:clrMapOvr>
  <p:transition spd="slow" advTm="20000">
    <p:blinds dir="vert"/>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2500" dirty="0">
                <a:latin typeface="Arial" pitchFamily="34" charset="0"/>
                <a:cs typeface="Arial" pitchFamily="34" charset="0"/>
              </a:rPr>
              <a:t>	7-Muitos poderão dizer: </a:t>
            </a:r>
            <a:r>
              <a:rPr lang="pt-BR" sz="2500" i="1" dirty="0">
                <a:latin typeface="Arial" pitchFamily="34" charset="0"/>
                <a:cs typeface="Arial" pitchFamily="34" charset="0"/>
              </a:rPr>
              <a:t>"O que isto tem a ver conosco?" </a:t>
            </a:r>
            <a:r>
              <a:rPr lang="pt-BR" sz="2500" dirty="0">
                <a:latin typeface="Arial" pitchFamily="34" charset="0"/>
                <a:cs typeface="Arial" pitchFamily="34" charset="0"/>
              </a:rPr>
              <a:t>Ora, simplesmente é uma clara demonstração de que todos nós </a:t>
            </a:r>
            <a:r>
              <a:rPr lang="pt-BR" sz="2500" b="1" dirty="0">
                <a:solidFill>
                  <a:srgbClr val="FFFF00"/>
                </a:solidFill>
                <a:effectLst>
                  <a:outerShdw blurRad="38100" dist="38100" dir="2700000" algn="tl">
                    <a:srgbClr val="000000">
                      <a:alpha val="43137"/>
                    </a:srgbClr>
                  </a:outerShdw>
                </a:effectLst>
                <a:latin typeface="Arial" pitchFamily="34" charset="0"/>
                <a:cs typeface="Arial" pitchFamily="34" charset="0"/>
              </a:rPr>
              <a:t>(ESPÍRITOS IMORTAIS QUE SOMOS) </a:t>
            </a:r>
            <a:r>
              <a:rPr lang="pt-BR" sz="2500" dirty="0">
                <a:latin typeface="Arial" pitchFamily="34" charset="0"/>
                <a:cs typeface="Arial" pitchFamily="34" charset="0"/>
              </a:rPr>
              <a:t>podemos trilhar o mesmo caminho, chegar ao mesmo destino mesmo que devido aos nossos erros, as nossas imperfeições devemos retornar ao ponto inicial para tentarmos tantas quantas vezes forem necessárias (isto é uma comprovação do glorioso amor de Deus, que usa de sua compaixão dizendo: </a:t>
            </a:r>
            <a:r>
              <a:rPr lang="pt-BR" sz="2500" b="1" u="sng" dirty="0">
                <a:effectLst>
                  <a:outerShdw blurRad="38100" dist="38100" dir="2700000" algn="tl">
                    <a:srgbClr val="000000">
                      <a:alpha val="43137"/>
                    </a:srgbClr>
                  </a:outerShdw>
                </a:effectLst>
                <a:latin typeface="Arial" pitchFamily="34" charset="0"/>
                <a:cs typeface="Arial" pitchFamily="34" charset="0"/>
              </a:rPr>
              <a:t>"QUE NENHUMA OVELHA DO REBANHO SE PERDERÁ!") </a:t>
            </a:r>
            <a:r>
              <a:rPr lang="pt-BR" sz="2500" dirty="0">
                <a:latin typeface="Arial" pitchFamily="34" charset="0"/>
                <a:cs typeface="Arial" pitchFamily="34" charset="0"/>
              </a:rPr>
              <a:t>para que possamos através das vidas sucessivas contornar os caminhos perigosos, superando com eficiência os obstáculos. O que são alguns séculos em frente a eternidade que nos espera!</a:t>
            </a:r>
            <a:endParaRPr lang="pt-BR" sz="25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10" name="Retângulo 9"/>
          <p:cNvSpPr/>
          <p:nvPr/>
        </p:nvSpPr>
        <p:spPr>
          <a:xfrm>
            <a:off x="3773119" y="1000108"/>
            <a:ext cx="153118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pt-BR" b="1" dirty="0">
                <a:solidFill>
                  <a:srgbClr val="FF0000"/>
                </a:solidFill>
                <a:latin typeface="Arial" pitchFamily="34" charset="0"/>
                <a:cs typeface="Arial" pitchFamily="34" charset="0"/>
              </a:rPr>
              <a:t>LEMBRETE:</a:t>
            </a:r>
            <a:endParaRPr lang="pt-BR" dirty="0"/>
          </a:p>
        </p:txBody>
      </p:sp>
      <p:sp>
        <p:nvSpPr>
          <p:cNvPr id="11" name="CaixaDeTexto 10"/>
          <p:cNvSpPr txBox="1"/>
          <p:nvPr/>
        </p:nvSpPr>
        <p:spPr>
          <a:xfrm>
            <a:off x="3730662" y="459980"/>
            <a:ext cx="458535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XVIII – MODELO MAIOR</a:t>
            </a:r>
          </a:p>
        </p:txBody>
      </p:sp>
    </p:spTree>
    <p:extLst>
      <p:ext uri="{BB962C8B-B14F-4D97-AF65-F5344CB8AC3E}">
        <p14:creationId xmlns:p14="http://schemas.microsoft.com/office/powerpoint/2010/main" val="1112601373"/>
      </p:ext>
    </p:extLst>
  </p:cSld>
  <p:clrMapOvr>
    <a:masterClrMapping/>
  </p:clrMapOvr>
  <p:transition spd="slow" advTm="20000">
    <p:blinds dir="vert"/>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a:t>
            </a:r>
            <a:r>
              <a:rPr lang="pt-BR" sz="3500" dirty="0">
                <a:latin typeface="Arial" pitchFamily="34" charset="0"/>
                <a:cs typeface="Arial" pitchFamily="34" charset="0"/>
              </a:rPr>
              <a:t>150-Sofrimento é, em tese, um estado de espírito desequilibrado que envolve o encarnado em determinadas fases de sua jornada, resultante da inadaptação ou rebeldia diante dos obstáculos de quaisquer espécies que lhe surjam à frente.</a:t>
            </a:r>
          </a:p>
        </p:txBody>
      </p:sp>
      <p:sp>
        <p:nvSpPr>
          <p:cNvPr id="7" name="CaixaDeTexto 6"/>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932816260"/>
      </p:ext>
    </p:extLst>
  </p:cSld>
  <p:clrMapOvr>
    <a:masterClrMapping/>
  </p:clrMapOvr>
  <p:transition spd="slow" advTm="20000">
    <p:blinds dir="vert"/>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151-Os obstáculos são as provas ou as expiações pelas quais todo ser humano deve passar, pois fatores necessários ao progresso do ser.</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3839532021"/>
      </p:ext>
    </p:extLst>
  </p:cSld>
  <p:clrMapOvr>
    <a:masterClrMapping/>
  </p:clrMapOvr>
  <p:transition spd="slow" advTm="20000">
    <p:blinds dir="vert"/>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152-O sofrimento pode gerar inúmeros sentimentos e estados de espírito secundários negativos.</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3394753787"/>
      </p:ext>
    </p:extLst>
  </p:cSld>
  <p:clrMapOvr>
    <a:masterClrMapping/>
  </p:clrMapOvr>
  <p:transition spd="slow" advTm="20000">
    <p:blinds dir="vert"/>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153-Não há frutos positivos da rebeldia diante do sofrimento.</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543224332"/>
      </p:ext>
    </p:extLst>
  </p:cSld>
  <p:clrMapOvr>
    <a:masterClrMapping/>
  </p:clrMapOvr>
  <p:transition spd="slow" advTm="20000">
    <p:blinds dir="vert"/>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154-Em verdade, termina por significar inaceitabilidade do homem aos Desígnios Divinos, pois nada acontece por acaso e tudo que envolve o encarnado, numa visão positiva ou negativa, tem uma razão plenamente justificada e absolutamente justa, pois Deus não falha.</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27653255"/>
      </p:ext>
    </p:extLst>
  </p:cSld>
  <p:clrMapOvr>
    <a:masterClrMapping/>
  </p:clrMapOvr>
  <p:transition spd="slow" advTm="20000">
    <p:blinds dir="vert"/>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155-Revoltar-se é um ato de irresignação, porque o indivíduo recusa-se a seguir, como todos devem fazer, as Leis Divinas, que determinam não haver progresso sem luta e perseverança. Consequentemente, não há evolução sem o vencimento de provas e a ultrapassagem resignada das expiações.</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3634142877"/>
      </p:ext>
    </p:extLst>
  </p:cSld>
  <p:clrMapOvr>
    <a:masterClrMapping/>
  </p:clrMapOvr>
  <p:transition spd="slow" advTm="20000">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637256"/>
            <a:ext cx="8568952" cy="5602634"/>
          </a:xfrm>
        </p:spPr>
        <p:txBody>
          <a:bodyPr>
            <a:noAutofit/>
          </a:bodyPr>
          <a:lstStyle/>
          <a:p>
            <a:pPr algn="r"/>
            <a:r>
              <a:rPr lang="pt-BR" sz="3600" dirty="0">
                <a:latin typeface="Arial" pitchFamily="34" charset="0"/>
                <a:cs typeface="Arial" pitchFamily="34" charset="0"/>
              </a:rPr>
              <a:t>		O processo de </a:t>
            </a:r>
            <a:r>
              <a:rPr lang="pt-BR" sz="3600" b="1" dirty="0">
                <a:solidFill>
                  <a:srgbClr val="FFFF00"/>
                </a:solidFill>
                <a:latin typeface="Arial" pitchFamily="34" charset="0"/>
                <a:cs typeface="Arial" pitchFamily="34" charset="0"/>
              </a:rPr>
              <a:t>REFORMA ÍNTIMA</a:t>
            </a:r>
            <a:r>
              <a:rPr lang="pt-BR" sz="3600" b="1" dirty="0">
                <a:solidFill>
                  <a:schemeClr val="bg2"/>
                </a:solidFill>
                <a:latin typeface="Arial" pitchFamily="34" charset="0"/>
                <a:cs typeface="Arial" pitchFamily="34" charset="0"/>
              </a:rPr>
              <a:t> </a:t>
            </a:r>
            <a:r>
              <a:rPr lang="pt-BR" sz="3600" dirty="0">
                <a:latin typeface="Arial" pitchFamily="34" charset="0"/>
                <a:cs typeface="Arial" pitchFamily="34" charset="0"/>
              </a:rPr>
              <a:t>é, por certo, demorado e delicado. Necessita de determinação e interesse permanente daquele que o abraça, para que alcance bons frutos. O saldo positivo exige exercício de paciência, tolerância, desprendimento, perdão, compreensão e amor nas relações humanas.</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575681298"/>
      </p:ext>
    </p:extLst>
  </p:cSld>
  <p:clrMapOvr>
    <a:masterClrMapping/>
  </p:clrMapOvr>
  <p:transition spd="slow" advTm="20000">
    <p:blinds dir="ver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156-Pode tratar-se de um estado de espírito desequilibrado, fruto da inconstância e do desajuste — condições suficientes para determinar o surgimento de outros males de variada ordem. A título de exemplo, o sofrimento, nesse caso, pode trazer angústia, tristeza, amargura, dores físicas e psíquicas, emotividade exacerbada, sensibilidade extrema, ira e, sobretudo, ódio.</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3611284804"/>
      </p:ext>
    </p:extLst>
  </p:cSld>
  <p:clrMapOvr>
    <a:masterClrMapping/>
  </p:clrMapOvr>
  <p:transition spd="slow" advTm="20000">
    <p:blinds dir="vert"/>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157-O sofrimento moral é capaz, nessas circunstâncias, de gerar doenças no corpo físico porque provoca desajustes no sistema imunológico, em grande parte controlado pelo psíquico, que é dirigido pelo espírito.</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914133708"/>
      </p:ext>
    </p:extLst>
  </p:cSld>
  <p:clrMapOvr>
    <a:masterClrMapping/>
  </p:clrMapOvr>
  <p:transition spd="slow" advTm="20000">
    <p:blinds dir="vert"/>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158-Pode causar também doenças mentais e psicológicas, visto abalar o sistema nervoso.</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3940200919"/>
      </p:ext>
    </p:extLst>
  </p:cSld>
  <p:clrMapOvr>
    <a:masterClrMapping/>
  </p:clrMapOvr>
  <p:transition spd="slow" advTm="20000">
    <p:blinds dir="vert"/>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159- Sofrer por sofrer não traz vantagem alguma, somente problemas.</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765077184"/>
      </p:ext>
    </p:extLst>
  </p:cSld>
  <p:clrMapOvr>
    <a:masterClrMapping/>
  </p:clrMapOvr>
  <p:transition spd="slow" advTm="20000">
    <p:blinds dir="vert"/>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160-Deixar de revoltar-se diante do inevitável é mostra de evolução, pois representa aceitação plena da Vontade de Deus.</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967633332"/>
      </p:ext>
    </p:extLst>
  </p:cSld>
  <p:clrMapOvr>
    <a:masterClrMapping/>
  </p:clrMapOvr>
  <p:transition spd="slow" advTm="20000">
    <p:blinds dir="vert"/>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161-No campo da reforma íntima, o mais indicado para amenizar e afastar o sofrimento é compreender a lei da reencarnação, acatando-a como justa e verdadeira.</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2686764232"/>
      </p:ext>
    </p:extLst>
  </p:cSld>
  <p:clrMapOvr>
    <a:masterClrMapping/>
  </p:clrMapOvr>
  <p:transition spd="slow" advTm="20000">
    <p:blinds dir="vert"/>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162-Sabendo que, para ser autêntica e definitivamente feliz, o Espírito deve passar por vários estágios, vale dizer, por inúmeras reencarnações e que cada uma delas lhe proporciona oportunidade ímpar de progresso espiritual, o encarnado pode, aos poucos, em primeiro lugar, tranquilizar o seu âmago, aceitando as provas que lhe surgem à frente.</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763072570"/>
      </p:ext>
    </p:extLst>
  </p:cSld>
  <p:clrMapOvr>
    <a:masterClrMapping/>
  </p:clrMapOvr>
  <p:transition spd="slow" advTm="20000">
    <p:blinds dir="vert"/>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163-Outro passo fundamental para extirpar ou diminuir o sofrimento é a pessoa aprender a manipular positivamente os próprios sentimentos, racionalizando-os e impedindo que as emoções dominem a sua razão.</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300273669"/>
      </p:ext>
    </p:extLst>
  </p:cSld>
  <p:clrMapOvr>
    <a:masterClrMapping/>
  </p:clrMapOvr>
  <p:transition spd="slow" advTm="20000">
    <p:blinds dir="vert"/>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164-O terceiro estágio é praticar a via inversa dos sentimentos negativos, que são frutos do sofrimento ou seus geradores, exercitando os positivos, derivados do amor. Quanto mais o encarnado consegue colocá-los em ação, menos sofre.</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2378343150"/>
      </p:ext>
    </p:extLst>
  </p:cSld>
  <p:clrMapOvr>
    <a:masterClrMapping/>
  </p:clrMapOvr>
  <p:transition spd="slow" advTm="20000">
    <p:blinds dir="vert"/>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165-Atitudes de reclamação passiva merecem ser evitadas. Ao invés de questionar a falta de determinado bem, por que não lutar para obtê-lo? É preferível sair em busca da felicidade do que se queixar de que é infeliz.</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358660414"/>
      </p:ext>
    </p:extLst>
  </p:cSld>
  <p:clrMapOvr>
    <a:masterClrMapping/>
  </p:clrMapOvr>
  <p:transition spd="slow" advTm="20000">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53914"/>
            <a:ext cx="8856984" cy="6183398"/>
          </a:xfrm>
        </p:spPr>
        <p:txBody>
          <a:bodyPr>
            <a:noAutofit/>
          </a:bodyPr>
          <a:lstStyle/>
          <a:p>
            <a:pPr algn="r"/>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solidFill>
                  <a:schemeClr val="bg2"/>
                </a:solidFill>
                <a:latin typeface="Arial" pitchFamily="34" charset="0"/>
                <a:cs typeface="Arial" pitchFamily="34" charset="0"/>
              </a:rPr>
              <a:t>	</a:t>
            </a:r>
            <a:r>
              <a:rPr lang="pt-BR" sz="3000" b="1" dirty="0">
                <a:solidFill>
                  <a:srgbClr val="FFFF00"/>
                </a:solidFill>
                <a:latin typeface="Arial" pitchFamily="34" charset="0"/>
                <a:cs typeface="Arial" pitchFamily="34" charset="0"/>
              </a:rPr>
              <a:t>A REFORMA ÍNTIMA </a:t>
            </a:r>
            <a:r>
              <a:rPr lang="pt-BR" sz="3000" dirty="0">
                <a:latin typeface="Arial" pitchFamily="34" charset="0"/>
                <a:cs typeface="Arial" pitchFamily="34" charset="0"/>
              </a:rPr>
              <a:t>e seus fundamentos 			representam verdadeira luz no imo da alma, a todo encarnado que pretende desenvolver-se espiritualmente, ao longo da sua trilha pela crosta terrestre. Começar a reforma interior pelos problemas mais simples é uma das fórmulas indicadas. Depois, com naturalidade, os desvios mais complexos vão sendo enfrentados e vencidos, tudo a seu tempo e à sua hora. Sem precipitação, mas com determinação, o homem alcança seus objetivos.</a:t>
            </a:r>
            <a:br>
              <a:rPr lang="pt-BR" sz="3000" dirty="0">
                <a:latin typeface="Arial" pitchFamily="34" charset="0"/>
                <a:cs typeface="Arial" pitchFamily="34" charset="0"/>
              </a:rPr>
            </a:br>
            <a:br>
              <a:rPr lang="pt-BR" sz="3000" dirty="0">
                <a:latin typeface="Arial" pitchFamily="34" charset="0"/>
                <a:cs typeface="Arial" pitchFamily="34" charset="0"/>
              </a:rPr>
            </a:b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CAIRBAR SCHUTEL E SUA EQUIPE ESPIRITUAL</a:t>
            </a:r>
            <a:endPar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58264711"/>
      </p:ext>
    </p:extLst>
  </p:cSld>
  <p:clrMapOvr>
    <a:masterClrMapping/>
  </p:clrMapOvr>
  <p:transition spd="slow" advTm="25000">
    <p:blinds dir="vert"/>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166-Por mais simples que possa parecer, muitos ainda não meditaram suficientemente no que lhes significa viver em função de situações e acontecimentos do passado. O melhor a fazer, especialmente no que tange aos fatos que consideram negativos da vida, é deixá-los no pretérito, tal como a lei universal da evolução determina ao impulsionar o ser humano para o futuro.</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705305592"/>
      </p:ext>
    </p:extLst>
  </p:cSld>
  <p:clrMapOvr>
    <a:masterClrMapping/>
  </p:clrMapOvr>
  <p:transition spd="slow" advTm="20000">
    <p:blinds dir="vert"/>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167-Viver consciente e determinado no presente, bem como esperançoso no tocante ao futuro, supera as possíveis raízes negativas do passado e coloca o encarnado longe do desespero.</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848364358"/>
      </p:ext>
    </p:extLst>
  </p:cSld>
  <p:clrMapOvr>
    <a:masterClrMapping/>
  </p:clrMapOvr>
  <p:transition spd="slow" advTm="20000">
    <p:blinds dir="vert"/>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168-Lembrar que o eventual sofrimento de hoje, amanhã será passado e, portanto, facilmente superável.</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4238225064"/>
      </p:ext>
    </p:extLst>
  </p:cSld>
  <p:clrMapOvr>
    <a:masterClrMapping/>
  </p:clrMapOvr>
  <p:transition spd="slow" advTm="20000">
    <p:blinds dir="vert"/>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169-Não projetar o sofrimento presente para o futuro (como se fosse um mal eterno, que inexiste) afasta a possibilidade de prejudicar a esperança.</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902082325"/>
      </p:ext>
    </p:extLst>
  </p:cSld>
  <p:clrMapOvr>
    <a:masterClrMapping/>
  </p:clrMapOvr>
  <p:transition spd="slow" advTm="20000">
    <p:blinds dir="vert"/>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170-Usar as linhas do passado como lição e aprendizado dos erros cometidos, para evitá-los no presente e no futuro, é sabedoria, mas servir-se delas para trazer desacertos representa imaturidade.</a:t>
            </a:r>
            <a:endParaRPr lang="pt-BR" sz="35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2903953385"/>
      </p:ext>
    </p:extLst>
  </p:cSld>
  <p:clrMapOvr>
    <a:masterClrMapping/>
  </p:clrMapOvr>
  <p:transition spd="slow" advTm="20000">
    <p:blinds dir="vert"/>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325002"/>
            <a:ext cx="8717114" cy="5157744"/>
          </a:xfrm>
        </p:spPr>
        <p:txBody>
          <a:bodyPr>
            <a:noAutofit/>
          </a:bodyPr>
          <a:lstStyle/>
          <a:p>
            <a:pPr algn="just"/>
            <a:r>
              <a:rPr lang="pt-BR" sz="3200" dirty="0">
                <a:latin typeface="Arial" pitchFamily="34" charset="0"/>
                <a:cs typeface="Arial" pitchFamily="34" charset="0"/>
              </a:rPr>
              <a:t>	171-Uma das razões invocadas pelo homem para justificar seu sofrimento é a falta ou insuficiência de bens materiais. É preciso notar que muito desse sofrimento em realidade é originário do materialismo, outro mal que assola o plano físico.</a:t>
            </a:r>
            <a:endParaRPr lang="pt-BR" sz="3500" dirty="0">
              <a:latin typeface="Arial" pitchFamily="34" charset="0"/>
              <a:cs typeface="Arial" pitchFamily="34" charset="0"/>
            </a:endParaRPr>
          </a:p>
        </p:txBody>
      </p:sp>
      <p:sp>
        <p:nvSpPr>
          <p:cNvPr id="7" name="CaixaDeTexto 6"/>
          <p:cNvSpPr txBox="1"/>
          <p:nvPr/>
        </p:nvSpPr>
        <p:spPr>
          <a:xfrm>
            <a:off x="2699792" y="459980"/>
            <a:ext cx="6243250" cy="400110"/>
          </a:xfrm>
          <a:prstGeom prst="rect">
            <a:avLst/>
          </a:prstGeom>
          <a:noFill/>
        </p:spPr>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913639976"/>
      </p:ext>
    </p:extLst>
  </p:cSld>
  <p:clrMapOvr>
    <a:masterClrMapping/>
  </p:clrMapOvr>
  <p:transition spd="slow" advTm="20000">
    <p:blinds dir="vert"/>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2800" dirty="0">
                <a:latin typeface="Arial" pitchFamily="34" charset="0"/>
                <a:cs typeface="Arial" pitchFamily="34" charset="0"/>
              </a:rPr>
              <a:t>	172-A perda de entes queridos, entendendo-se como tal o regresso desses seres à pátria espiritual, é motivo de sofrimento para muitos. Ainda que seja compreensível tal situação diante do atual estágio evolutivo da humanidade, torna-se necessário frisar que a volta ao mundo da verdadeira vida é motivo de alegria, de trajetória cumprida e, portanto, de etapa vencida. Permanecer no plano material e fase de provas e sede de obstáculos e lutas. Retornar pelos caminhos normais é sinal de finalização de uma jornada e, portanto, mostra de esperança num futuro melhor.</a:t>
            </a:r>
            <a:endParaRPr lang="pt-BR" sz="3200" dirty="0">
              <a:latin typeface="Arial" pitchFamily="34" charset="0"/>
              <a:cs typeface="Arial" pitchFamily="34" charset="0"/>
            </a:endParaRPr>
          </a:p>
        </p:txBody>
      </p:sp>
      <p:sp>
        <p:nvSpPr>
          <p:cNvPr id="7" name="CaixaDeTexto 6"/>
          <p:cNvSpPr txBox="1"/>
          <p:nvPr/>
        </p:nvSpPr>
        <p:spPr>
          <a:xfrm>
            <a:off x="2699792" y="459980"/>
            <a:ext cx="6243250" cy="400110"/>
          </a:xfrm>
          <a:prstGeom prst="rect">
            <a:avLst/>
          </a:prstGeom>
          <a:noFill/>
        </p:spPr>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4212937151"/>
      </p:ext>
    </p:extLst>
  </p:cSld>
  <p:clrMapOvr>
    <a:masterClrMapping/>
  </p:clrMapOvr>
  <p:transition spd="slow" advTm="20000">
    <p:blinds dir="vert"/>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600" dirty="0">
                <a:latin typeface="Arial" pitchFamily="34" charset="0"/>
                <a:cs typeface="Arial" pitchFamily="34" charset="0"/>
              </a:rPr>
              <a:t>	173-Por pior que seja a passagem do Espírito pela vida material, inexiste o retrocesso na escala evolutiva, pois o progresso o aguarda.</a:t>
            </a:r>
            <a:endParaRPr lang="pt-BR" sz="40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2845221373"/>
      </p:ext>
    </p:extLst>
  </p:cSld>
  <p:clrMapOvr>
    <a:masterClrMapping/>
  </p:clrMapOvr>
  <p:transition spd="slow" advTm="20000">
    <p:blinds dir="vert"/>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2700" dirty="0">
                <a:latin typeface="Arial" pitchFamily="34" charset="0"/>
                <a:cs typeface="Arial" pitchFamily="34" charset="0"/>
              </a:rPr>
              <a:t>	174-Fonte de sofrimento é a autopunição: aquele que, para condenar um gesto próprio, impõe-se o desequilíbrio espiritual, cultiva sentimentos negativos. Ainda que alguns entendam que ele é abnegado sofredor e, portanto, mártir do próprio rigorismo, não há mérito em usurpar uma função que é exclusiva de Deus. Do mesmo modo que não lhe cabe julgar o próximo, inexiste, como valor cristão, a autoanálise como forma de infligir um castigo a si mesmo. Autocrítica deve ser usada para o lado positivo, que a melhora dos sentimentos, jamais para a aplicação de uma pretensa pena, em verdade fator de sofrimento ao espírito.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042785850"/>
      </p:ext>
    </p:extLst>
  </p:cSld>
  <p:clrMapOvr>
    <a:masterClrMapping/>
  </p:clrMapOvr>
  <p:transition spd="slow" advTm="20000">
    <p:blinds dir="vert"/>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175-Por isso é censurável o suicídio. Não cabe ao homem eliminar a própria vida. Não é atribuição do encarnado julgar-se ou com isso, aplicar a si mesmo uma pena mortal, por pior que tenha sido alguma conduta sua.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2936319196"/>
      </p:ext>
    </p:extLst>
  </p:cSld>
  <p:clrMapOvr>
    <a:masterClrMapping/>
  </p:clrMapOvr>
  <p:transition spd="slow" advTm="20000">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txBody>
          <a:bodyPr>
            <a:noAutofit/>
          </a:bodyPr>
          <a:lstStyle/>
          <a:p>
            <a:pPr algn="r"/>
            <a:r>
              <a:rPr lang="pt-BR" sz="3600" dirty="0">
                <a:solidFill>
                  <a:srgbClr val="FFFF00"/>
                </a:solidFill>
                <a:latin typeface="Century Gothic" pitchFamily="34" charset="0"/>
              </a:rPr>
              <a:t>	</a:t>
            </a:r>
            <a:r>
              <a:rPr lang="pt-BR" sz="3600" b="1" dirty="0">
                <a:solidFill>
                  <a:srgbClr val="FFFF00"/>
                </a:solidFill>
                <a:effectLst>
                  <a:outerShdw blurRad="38100" dist="38100" dir="2700000" algn="tl">
                    <a:srgbClr val="000000">
                      <a:alpha val="43137"/>
                    </a:srgbClr>
                  </a:outerShdw>
                </a:effectLst>
                <a:latin typeface="Century Gothic" pitchFamily="34" charset="0"/>
              </a:rPr>
              <a:t>Quintessenciar</a:t>
            </a:r>
            <a:r>
              <a:rPr lang="pt-BR" sz="3600" dirty="0">
                <a:solidFill>
                  <a:srgbClr val="FFFF00"/>
                </a:solidFill>
                <a:latin typeface="Century Gothic" pitchFamily="34" charset="0"/>
              </a:rPr>
              <a:t>  tornou-se o verbo que significa apurar a níveis cada vez mais elevados </a:t>
            </a:r>
            <a:r>
              <a:rPr lang="pt-BR" sz="3600" b="1" u="sng" dirty="0">
                <a:solidFill>
                  <a:srgbClr val="FFFF00"/>
                </a:solidFill>
                <a:latin typeface="Century Gothic" pitchFamily="34" charset="0"/>
              </a:rPr>
              <a:t>(5ª. essência é energia puríssima). </a:t>
            </a:r>
            <a:r>
              <a:rPr lang="pt-BR" sz="3600" dirty="0">
                <a:solidFill>
                  <a:srgbClr val="FFFF00"/>
                </a:solidFill>
                <a:latin typeface="Century Gothic" pitchFamily="34" charset="0"/>
              </a:rPr>
              <a:t>Quintessência (quinta essência) é uma alusão à Aristóteles, que considerava que o universo era composto de quatro elementos principais - </a:t>
            </a:r>
            <a:r>
              <a:rPr lang="pt-BR" sz="3600" b="1" dirty="0">
                <a:solidFill>
                  <a:srgbClr val="FFFF00"/>
                </a:solidFill>
                <a:effectLst>
                  <a:outerShdw blurRad="38100" dist="38100" dir="2700000" algn="tl">
                    <a:srgbClr val="000000">
                      <a:alpha val="43137"/>
                    </a:srgbClr>
                  </a:outerShdw>
                </a:effectLst>
                <a:latin typeface="Century Gothic" pitchFamily="34" charset="0"/>
              </a:rPr>
              <a:t>TERRA, ÁGUA, AR E FOGO -, MAIS UM QUINTO ELEMENTO</a:t>
            </a:r>
            <a:r>
              <a:rPr lang="pt-BR" sz="3600" dirty="0">
                <a:solidFill>
                  <a:srgbClr val="FFFF00"/>
                </a:solidFill>
                <a:latin typeface="Century Gothic" pitchFamily="34" charset="0"/>
              </a:rPr>
              <a:t>, uma substância etérea que permeava tudo e impedia os corpos celestes de caírem sobre a Terra. </a:t>
            </a:r>
            <a:endParaRPr lang="pt-BR" sz="3600" dirty="0">
              <a:solidFill>
                <a:srgbClr val="FFFF00"/>
              </a:solidFill>
              <a:latin typeface="Verdana" pitchFamily="34" charset="0"/>
              <a:cs typeface="Arial" pitchFamily="34" charset="0"/>
            </a:endParaRPr>
          </a:p>
        </p:txBody>
      </p:sp>
    </p:spTree>
    <p:extLst>
      <p:ext uri="{BB962C8B-B14F-4D97-AF65-F5344CB8AC3E}">
        <p14:creationId xmlns:p14="http://schemas.microsoft.com/office/powerpoint/2010/main" val="2002242888"/>
      </p:ext>
    </p:extLst>
  </p:cSld>
  <p:clrMapOvr>
    <a:masterClrMapping/>
  </p:clrMapOvr>
  <p:transition spd="slow" advTm="20000">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228" y="1590446"/>
            <a:ext cx="8496944" cy="4757228"/>
          </a:xfrm>
        </p:spPr>
        <p:txBody>
          <a:bodyPr>
            <a:noAutofit/>
          </a:bodyPr>
          <a:lstStyle/>
          <a:p>
            <a:pPr algn="r"/>
            <a:r>
              <a:rPr lang="pt-BR" sz="3600" dirty="0">
                <a:latin typeface="Arial" pitchFamily="34" charset="0"/>
                <a:cs typeface="Arial" pitchFamily="34" charset="0"/>
              </a:rPr>
              <a:t>1-</a:t>
            </a:r>
            <a:r>
              <a:rPr lang="pt-BR" sz="3600" b="1" dirty="0">
                <a:solidFill>
                  <a:srgbClr val="FFFF00"/>
                </a:solidFill>
                <a:latin typeface="Arial" pitchFamily="34" charset="0"/>
                <a:cs typeface="Arial" pitchFamily="34" charset="0"/>
              </a:rPr>
              <a:t>REFORMA ÍNTIMA </a:t>
            </a:r>
            <a:r>
              <a:rPr lang="pt-BR" sz="3600" dirty="0">
                <a:latin typeface="Arial" pitchFamily="34" charset="0"/>
                <a:cs typeface="Arial" pitchFamily="34" charset="0"/>
              </a:rPr>
              <a:t>é o renovar das esperanças interiores, tendo por meta o fortalecimento da fé, a solidificação do amor, a incessante busca do perdão, o cultivo dos sentimentos positivos.</a:t>
            </a:r>
            <a:endParaRPr lang="pt-BR" sz="3200" i="1" dirty="0">
              <a:effectLst>
                <a:outerShdw blurRad="38100" dist="38100" dir="2700000" algn="tl">
                  <a:srgbClr val="000000">
                    <a:alpha val="43137"/>
                  </a:srgbClr>
                </a:outerShdw>
              </a:effectLst>
              <a:latin typeface="Arial" pitchFamily="34" charset="0"/>
              <a:cs typeface="Arial" pitchFamily="34" charset="0"/>
            </a:endParaRPr>
          </a:p>
        </p:txBody>
      </p:sp>
      <p:sp>
        <p:nvSpPr>
          <p:cNvPr id="8" name="CaixaDeTexto 7"/>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457" y="400391"/>
            <a:ext cx="1800200" cy="799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2760532"/>
      </p:ext>
    </p:extLst>
  </p:cSld>
  <p:clrMapOvr>
    <a:masterClrMapping/>
  </p:clrMapOvr>
  <p:transition spd="slow" advTm="15000">
    <p:blinds dir="vert"/>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176-Por outro lado, se o suicídio é praticado não como forma de autopunição, mas para evitar sofrimento, é outro malogro que o ser humano comete. Por dois fatores essenciais: primeiro, porque o sofrimento é somente uma incompreensão da realidade, logo, superável e, segundo, porque, extinta a vida material, continuará a espiritual, aumentando-lhe a expiação e, consequentemente, o sofrimento.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2249221202"/>
      </p:ext>
    </p:extLst>
  </p:cSld>
  <p:clrMapOvr>
    <a:masterClrMapping/>
  </p:clrMapOvr>
  <p:transition spd="slow" advTm="20000">
    <p:blinds dir="vert"/>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177-Ninguém se afasta do sofrimento pela fuga da realidade, mas fundamentalmente pelo esclarecimento alcançado através da fé raciocinada, ladeada pela racionalização dos sentimentos.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96447" y="459980"/>
            <a:ext cx="30137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 SOFRIMENTO</a:t>
            </a:r>
          </a:p>
        </p:txBody>
      </p:sp>
    </p:spTree>
    <p:extLst>
      <p:ext uri="{BB962C8B-B14F-4D97-AF65-F5344CB8AC3E}">
        <p14:creationId xmlns:p14="http://schemas.microsoft.com/office/powerpoint/2010/main" val="195747879"/>
      </p:ext>
    </p:extLst>
  </p:cSld>
  <p:clrMapOvr>
    <a:masterClrMapping/>
  </p:clrMapOvr>
  <p:transition spd="slow" advTm="20000">
    <p:blinds dir="vert"/>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178-A felicidade, sob certo sentido, é o oposto do sofrimento. É feliz quem não sofre, pois a felicidade é o estado de espírito daquele que está satisfeito com o que é e com o que tem. Tão simples quanto real.</a:t>
            </a:r>
          </a:p>
        </p:txBody>
      </p:sp>
      <p:sp>
        <p:nvSpPr>
          <p:cNvPr id="7" name="CaixaDeTexto 6"/>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114532017"/>
      </p:ext>
    </p:extLst>
  </p:cSld>
  <p:clrMapOvr>
    <a:masterClrMapping/>
  </p:clrMapOvr>
  <p:transition spd="slow" advTm="20000">
    <p:blinds dir="vert"/>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179-Nota-se, então, a grande importância de aplacar o sofrimento, visto que ele é o redutor das possibilidades do ser humano ser feliz.</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spTree>
    <p:extLst>
      <p:ext uri="{BB962C8B-B14F-4D97-AF65-F5344CB8AC3E}">
        <p14:creationId xmlns:p14="http://schemas.microsoft.com/office/powerpoint/2010/main" val="816971161"/>
      </p:ext>
    </p:extLst>
  </p:cSld>
  <p:clrMapOvr>
    <a:masterClrMapping/>
  </p:clrMapOvr>
  <p:transition spd="slow" advTm="20000">
    <p:blinds dir="vert"/>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180-É bem verdade que a felicidade completa não é do mundo material, nem está ao fácil alcance proposto pelo desejo do homem.</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spTree>
    <p:extLst>
      <p:ext uri="{BB962C8B-B14F-4D97-AF65-F5344CB8AC3E}">
        <p14:creationId xmlns:p14="http://schemas.microsoft.com/office/powerpoint/2010/main" val="1071035457"/>
      </p:ext>
    </p:extLst>
  </p:cSld>
  <p:clrMapOvr>
    <a:masterClrMapping/>
  </p:clrMapOvr>
  <p:transition spd="slow" advTm="20000">
    <p:blinds dir="vert"/>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181-Caminha o Espírito para a perfeição. Pode, ainda, passar por inúmeros estágios, muitas reencarnações, com venturas e desventuras, levando o tempo que for necessário, mas segue sua trilha nessa direção.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spTree>
    <p:extLst>
      <p:ext uri="{BB962C8B-B14F-4D97-AF65-F5344CB8AC3E}">
        <p14:creationId xmlns:p14="http://schemas.microsoft.com/office/powerpoint/2010/main" val="4102285611"/>
      </p:ext>
    </p:extLst>
  </p:cSld>
  <p:clrMapOvr>
    <a:masterClrMapping/>
  </p:clrMapOvr>
  <p:transition spd="slow" advTm="20000">
    <p:blinds dir="vert"/>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182-Ser e estar feliz é, portanto, uma capacidade que todo encarnado tem, mas que a maioria recusa exercitar ou desenvolver. Prefere ver-se mártir do destino e, de algum modo, julgar que não é feliz e só poderia ou poderá sê-lo no contexto materialista. Raros são aqueles que brindam o espírito com a alegria de viver, simplesmente porque estão tendo uma oportunidade de progresso, o que é o mais importante.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spTree>
    <p:extLst>
      <p:ext uri="{BB962C8B-B14F-4D97-AF65-F5344CB8AC3E}">
        <p14:creationId xmlns:p14="http://schemas.microsoft.com/office/powerpoint/2010/main" val="1183770842"/>
      </p:ext>
    </p:extLst>
  </p:cSld>
  <p:clrMapOvr>
    <a:masterClrMapping/>
  </p:clrMapOvr>
  <p:transition spd="slow" advTm="20000">
    <p:blinds dir="vert"/>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183-Fator fundamental para o ser humano pender para o lado da felicidade é cultivar o otimismo, um modo especial de encarar e enfrentar as contingências da vida material. Sê-lo é algo que também a maioria não visualizou ainda como um benefício; e muitos interpretam como comodismo ou tibieza.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spTree>
    <p:extLst>
      <p:ext uri="{BB962C8B-B14F-4D97-AF65-F5344CB8AC3E}">
        <p14:creationId xmlns:p14="http://schemas.microsoft.com/office/powerpoint/2010/main" val="3200050770"/>
      </p:ext>
    </p:extLst>
  </p:cSld>
  <p:clrMapOvr>
    <a:masterClrMapping/>
  </p:clrMapOvr>
  <p:transition spd="slow" advTm="20000">
    <p:blinds dir="vert"/>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184-Detalhe essencial à busca da felicidade é não condicioná-la aos atos de terceiros. Cada um age de um modo, conduzido por sua personalidade e por seu lastro espiritual de séculos, o que significa que as atitudes de um não devem servir de base absoluta à felicidade do outro.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spTree>
    <p:extLst>
      <p:ext uri="{BB962C8B-B14F-4D97-AF65-F5344CB8AC3E}">
        <p14:creationId xmlns:p14="http://schemas.microsoft.com/office/powerpoint/2010/main" val="3543571880"/>
      </p:ext>
    </p:extLst>
  </p:cSld>
  <p:clrMapOvr>
    <a:masterClrMapping/>
  </p:clrMapOvr>
  <p:transition spd="slow" advTm="20000">
    <p:blinds dir="vert"/>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185-Logicamente, atos negativos de alguns podem causar dissabores em terceiros, mas tal situação não lhes deveria afetar a felicidade, visto que revezes fazem parte da vida e merecem ser assimilados como tais.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spTree>
    <p:extLst>
      <p:ext uri="{BB962C8B-B14F-4D97-AF65-F5344CB8AC3E}">
        <p14:creationId xmlns:p14="http://schemas.microsoft.com/office/powerpoint/2010/main" val="3681797545"/>
      </p:ext>
    </p:extLst>
  </p:cSld>
  <p:clrMapOvr>
    <a:masterClrMapping/>
  </p:clrMapOvr>
  <p:transition spd="slow" advTm="20000">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4952" y="1609623"/>
            <a:ext cx="8496944" cy="3638754"/>
          </a:xfrm>
        </p:spPr>
        <p:txBody>
          <a:bodyPr>
            <a:noAutofit/>
          </a:bodyPr>
          <a:lstStyle/>
          <a:p>
            <a:pPr algn="r"/>
            <a:r>
              <a:rPr lang="pt-BR" sz="3600" dirty="0">
                <a:latin typeface="Arial" pitchFamily="34" charset="0"/>
                <a:cs typeface="Arial" pitchFamily="34" charset="0"/>
              </a:rPr>
              <a:t>2-É o esforço que o ser humano faz </a:t>
            </a:r>
            <a:br>
              <a:rPr lang="pt-BR" sz="3600" dirty="0">
                <a:latin typeface="Arial" pitchFamily="34" charset="0"/>
                <a:cs typeface="Arial" pitchFamily="34" charset="0"/>
              </a:rPr>
            </a:br>
            <a:r>
              <a:rPr lang="pt-BR" sz="3600" dirty="0">
                <a:latin typeface="Arial" pitchFamily="34" charset="0"/>
                <a:cs typeface="Arial" pitchFamily="34" charset="0"/>
              </a:rPr>
              <a:t>para melhorar-se moralmente.</a:t>
            </a:r>
            <a:endParaRPr lang="pt-BR" sz="3200" i="1" dirty="0">
              <a:effectLst>
                <a:outerShdw blurRad="38100" dist="38100" dir="2700000" algn="tl">
                  <a:srgbClr val="000000">
                    <a:alpha val="43137"/>
                  </a:srgbClr>
                </a:outerShdw>
              </a:effectLst>
              <a:latin typeface="Arial" pitchFamily="34" charset="0"/>
              <a:cs typeface="Arial" pitchFamily="34" charset="0"/>
            </a:endParaRP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8355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CaixaDeTexto 7"/>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64615654"/>
      </p:ext>
    </p:extLst>
  </p:cSld>
  <p:clrMapOvr>
    <a:masterClrMapping/>
  </p:clrMapOvr>
  <p:transition spd="slow" advTm="10000">
    <p:blinds dir="vert"/>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186-Tudo não passa de vivência, demonstrando ao ser humano que estar no mundo físico é uma necessidade inafastável, precisando essa passagem ser bem aceita, sem a revolta contra o certo e indeclinável. Rejeitar as provas da existência corpórea, tornando-se infeliz, é o mesmo que se recusar a respirar, alegando ser prescindível fazê-lo.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4213580" y="480856"/>
            <a:ext cx="338573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B - FELICIDADE</a:t>
            </a:r>
          </a:p>
        </p:txBody>
      </p:sp>
    </p:spTree>
    <p:extLst>
      <p:ext uri="{BB962C8B-B14F-4D97-AF65-F5344CB8AC3E}">
        <p14:creationId xmlns:p14="http://schemas.microsoft.com/office/powerpoint/2010/main" val="922424282"/>
      </p:ext>
    </p:extLst>
  </p:cSld>
  <p:clrMapOvr>
    <a:masterClrMapping/>
  </p:clrMapOvr>
  <p:transition spd="slow" advTm="20000">
    <p:blinds dir="vert"/>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187-Viver na Crosta é mais do que um dever. Significa uma oportunidade conferida ao Espírito para o seu progresso. É Justiça divina, plena, completa, absoluta.</a:t>
            </a:r>
          </a:p>
        </p:txBody>
      </p:sp>
      <p:sp>
        <p:nvSpPr>
          <p:cNvPr id="7" name="CaixaDeTexto 6"/>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841478850"/>
      </p:ext>
    </p:extLst>
  </p:cSld>
  <p:clrMapOvr>
    <a:masterClrMapping/>
  </p:clrMapOvr>
  <p:transition spd="slow" advTm="20000">
    <p:blinds dir="vert"/>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188-Fé é crença, é confiança, é determinação. Ter fé no Criador representa confiar plenamente na sua Justiça.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3503929246"/>
      </p:ext>
    </p:extLst>
  </p:cSld>
  <p:clrMapOvr>
    <a:masterClrMapping/>
  </p:clrMapOvr>
  <p:transition spd="slow" advTm="20000">
    <p:blinds dir="vert"/>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189-Crendo em Deus, o encarnado está apto a sentir-se integrado ao seu meio e adaptado à sua prova.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3677949431"/>
      </p:ext>
    </p:extLst>
  </p:cSld>
  <p:clrMapOvr>
    <a:masterClrMapping/>
  </p:clrMapOvr>
  <p:transition spd="slow" advTm="20000">
    <p:blinds dir="vert"/>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190-Mas, não basta. Torna-se indispensável que acredite também no plano espiritual, no seu retorno a esse lado da vida e na eternidade do ser. Pode parecer, à primeira vista, contraditório alguém crer em Deus e não na existência imortal ou no seu retorno à pátria dos Espíritos. Acontece, no entanto.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3694646123"/>
      </p:ext>
    </p:extLst>
  </p:cSld>
  <p:clrMapOvr>
    <a:masterClrMapping/>
  </p:clrMapOvr>
  <p:transition spd="slow" advTm="20000">
    <p:blinds dir="vert"/>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191-Unindo fé em Deus e na vida espiritual eterna, não existem razões plausíveis para o ser humano rebelar-se contra qualquer sorte de provas que tenha a vivenciar. O exclusivo motivo para tal revolta fundamenta-se na inexperiência e na pouca evolução do ser.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1593684002"/>
      </p:ext>
    </p:extLst>
  </p:cSld>
  <p:clrMapOvr>
    <a:masterClrMapping/>
  </p:clrMapOvr>
  <p:transition spd="slow" advTm="20000">
    <p:blinds dir="vert"/>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192-Nesse contexto, ter fé significa, com lógica linear, o indivíduo ser resignado, estar conformado com a situação que há por enfrentar, esgotadas as chances de modificá-la.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2119384191"/>
      </p:ext>
    </p:extLst>
  </p:cSld>
  <p:clrMapOvr>
    <a:masterClrMapping/>
  </p:clrMapOvr>
  <p:transition spd="slow" advTm="20000">
    <p:blinds dir="vert"/>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193-Ninguém imporá resignação. Ter fé e ser resignado são posturas advindas de sentimentos que brotam do imo da alma e espelham o maior ou menor preparo da pessoa.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4098166306"/>
      </p:ext>
    </p:extLst>
  </p:cSld>
  <p:clrMapOvr>
    <a:masterClrMapping/>
  </p:clrMapOvr>
  <p:transition spd="slow" advTm="20000">
    <p:blinds dir="vert"/>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246172"/>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194-Comporta gradações esse sentir. Quanto mais desenvolvido o ser, maiores sua fé e resignação. Logo, maior evolução, conferindo mais confiança em Deus, acarreta maior felicidade. Trata-se de uma linha coerente e natural.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34835290"/>
      </p:ext>
    </p:extLst>
  </p:cSld>
  <p:clrMapOvr>
    <a:masterClrMapping/>
  </p:clrMapOvr>
  <p:transition spd="slow" advTm="20000">
    <p:blinds dir="vert"/>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2600" dirty="0">
                <a:latin typeface="Arial" pitchFamily="34" charset="0"/>
                <a:cs typeface="Arial" pitchFamily="34" charset="0"/>
              </a:rPr>
              <a:t>	</a:t>
            </a:r>
            <a:br>
              <a:rPr lang="pt-BR" sz="2600" dirty="0">
                <a:latin typeface="Arial" pitchFamily="34" charset="0"/>
                <a:cs typeface="Arial" pitchFamily="34" charset="0"/>
              </a:rPr>
            </a:br>
            <a:r>
              <a:rPr lang="pt-BR" sz="2600" dirty="0">
                <a:latin typeface="Arial" pitchFamily="34" charset="0"/>
                <a:cs typeface="Arial" pitchFamily="34" charset="0"/>
              </a:rPr>
              <a:t>	195- Para desenvolver a fé e cultivar a resignação, tornasse-lhes preciso amanhar um binômio: experiência e reforma íntima. Experimentando diversas reencarnações, diferentes situações, variadas provas e incontáveis expiações, ao longo dos séculos, ganha o Espírito maturidade, o que lhe fortalece, gradativa e continuamente, a fé. Além disso, para elevar sua possibilidade de sucesso, é necessário empreender a mudança interior. Modificando o seu íntimo, renovando suas esperanças, instrumentalizando seu amor com propriedade, está apto a confiar mais na Justiça Divina. Ganha com isso. </a:t>
            </a:r>
            <a:r>
              <a:rPr lang="pt-BR" sz="2600" b="1" dirty="0">
                <a:effectLst>
                  <a:outerShdw blurRad="38100" dist="38100" dir="2700000" algn="tl">
                    <a:srgbClr val="000000">
                      <a:alpha val="43137"/>
                    </a:srgbClr>
                  </a:outerShdw>
                </a:effectLst>
                <a:latin typeface="Arial" pitchFamily="34" charset="0"/>
                <a:cs typeface="Arial" pitchFamily="34" charset="0"/>
              </a:rPr>
              <a:t>O CÍRCULO CONSOLIDA-SE: EXPERIÊNCIA-FÉ-RESIGNAÇÃO-EVOLUÇÃO.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48611863"/>
      </p:ext>
    </p:extLst>
  </p:cSld>
  <p:clrMapOvr>
    <a:masterClrMapping/>
  </p:clrMapOvr>
  <p:transition spd="slow" advTm="20000">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516" y="1412776"/>
            <a:ext cx="8712968" cy="4829236"/>
          </a:xfrm>
        </p:spPr>
        <p:txBody>
          <a:bodyPr>
            <a:noAutofit/>
          </a:bodyPr>
          <a:lstStyle/>
          <a:p>
            <a:pPr algn="r"/>
            <a:r>
              <a:rPr lang="pt-BR" sz="3600" dirty="0">
                <a:latin typeface="Arial" pitchFamily="34" charset="0"/>
                <a:cs typeface="Arial" pitchFamily="34" charset="0"/>
              </a:rPr>
              <a:t>3-Sua base de apoio fundamental são os ensinamentos de Jesus, que representam um roteiro luminoso rumo à conquista de um grau mais elevado na cadeia universal evolutiva.</a:t>
            </a:r>
            <a:endParaRPr lang="pt-BR" sz="32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803418983"/>
      </p:ext>
    </p:extLst>
  </p:cSld>
  <p:clrMapOvr>
    <a:masterClrMapping/>
  </p:clrMapOvr>
  <p:transition spd="slow" advTm="15000">
    <p:blinds dir="vert"/>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196-Evoluindo, ganha experiência. Com esta, fortalece sua fé. Resigna-se, após. Evolui ainda mais.</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3512583861"/>
      </p:ext>
    </p:extLst>
  </p:cSld>
  <p:clrMapOvr>
    <a:masterClrMapping/>
  </p:clrMapOvr>
  <p:transition spd="slow" advTm="20000">
    <p:blinds dir="vert"/>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197-O inimigo da fé é a desconfiança. O da resignação é a revolta. Más posturas como essas fomentam o egoísmo e dão azo ao orgulho.</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1211024108"/>
      </p:ext>
    </p:extLst>
  </p:cSld>
  <p:clrMapOvr>
    <a:masterClrMapping/>
  </p:clrMapOvr>
  <p:transition spd="slow" advTm="20000">
    <p:blinds dir="vert"/>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	198-Fé: alicerce fundamental para o encarnado sentir-se e ser feliz.</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2527294662"/>
      </p:ext>
    </p:extLst>
  </p:cSld>
  <p:clrMapOvr>
    <a:masterClrMapping/>
  </p:clrMapOvr>
  <p:transition spd="slow" advTm="20000">
    <p:blinds dir="vert"/>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199-Sofrer inconformação (livre-arbítrio) nada mais é do que não ter fé suficiente, nem resignação inteligente.</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275848934"/>
      </p:ext>
    </p:extLst>
  </p:cSld>
  <p:clrMapOvr>
    <a:masterClrMapping/>
  </p:clrMapOvr>
  <p:transition spd="slow" advTm="20000">
    <p:blinds dir="vert"/>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200-A dor (determinismo) educa, constrói e eleva. Senti-la, faz crescer, pois ensina. Ninguém pode progredir sem conhecimento e este implica experiência. Teoria isolada não induz o homem à luta.</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1219177544"/>
      </p:ext>
    </p:extLst>
  </p:cSld>
  <p:clrMapOvr>
    <a:masterClrMapping/>
  </p:clrMapOvr>
  <p:transition spd="slow" advTm="20000">
    <p:blinds dir="vert"/>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201-O sofrimento da alma é sinal de sua resistência à dor vivenciada. Superá-la provoca elevação. Quem ultrapassa uma prova dolorida, mas resignado, engrandece o seu âmago. Evolui.</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1933067829"/>
      </p:ext>
    </p:extLst>
  </p:cSld>
  <p:clrMapOvr>
    <a:masterClrMapping/>
  </p:clrMapOvr>
  <p:transition spd="slow" advTm="20000">
    <p:blinds dir="vert"/>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202-Instrumento eficiente para introduzir o seu âmago no cenário da fé é a oração. Elevando a Deus o pensamento, envolve-se bem o encarnado. Protege-se do mal. Evita problemas.</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397577992"/>
      </p:ext>
    </p:extLst>
  </p:cSld>
  <p:clrMapOvr>
    <a:masterClrMapping/>
  </p:clrMapOvr>
  <p:transition spd="slow" advTm="20000">
    <p:blinds dir="vert"/>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203-Quem desconfia, sofre. Sofre porque não confia. É o mal daqueles que adiantam, por sua conta, a suposta desventura do amanhã. Antes mesmo de enfrentar um obstáculo, sofrem por sua mera pretensa existência.</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2191011751"/>
      </p:ext>
    </p:extLst>
  </p:cSld>
  <p:clrMapOvr>
    <a:masterClrMapping/>
  </p:clrMapOvr>
  <p:transition spd="slow" advTm="20000">
    <p:blinds dir="vert"/>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204-Alimento da descrença é a ansiedade exagerada pelas linhas do futuro. Viver compassada e metodicamente dia após outro é a jornada racional e natural do ser humano.</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1976671103"/>
      </p:ext>
    </p:extLst>
  </p:cSld>
  <p:clrMapOvr>
    <a:masterClrMapping/>
  </p:clrMapOvr>
  <p:transition spd="slow" advTm="20000">
    <p:blinds dir="vert"/>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205-Inexiste o sofrer por sofrer na trilha cristã. Quando se está irresignado mergulha-se no universo complexo do sofrimento. Não busque o encarnado a dor propositadamente porque estará depondo contra os desígnios divinos. Investe contra si mesmo e entrega-se, de regra, ao desânimo e ao abandono.</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2521310398"/>
      </p:ext>
    </p:extLst>
  </p:cSld>
  <p:clrMapOvr>
    <a:masterClrMapping/>
  </p:clrMapOvr>
  <p:transition spd="slow" advTm="20000">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516" y="1484784"/>
            <a:ext cx="8712968" cy="4253172"/>
          </a:xfrm>
        </p:spPr>
        <p:txBody>
          <a:bodyPr>
            <a:noAutofit/>
          </a:bodyPr>
          <a:lstStyle/>
          <a:p>
            <a:pPr algn="r"/>
            <a:r>
              <a:rPr lang="pt-BR" sz="3600" dirty="0">
                <a:latin typeface="Arial" pitchFamily="34" charset="0"/>
                <a:cs typeface="Arial" pitchFamily="34" charset="0"/>
              </a:rPr>
              <a:t>4-Tem por sede, e momento principal, as passagens pelo plano material, ao longo das reencarnações.</a:t>
            </a:r>
            <a:endParaRPr lang="pt-BR" sz="32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823361683"/>
      </p:ext>
    </p:extLst>
  </p:cSld>
  <p:clrMapOvr>
    <a:masterClrMapping/>
  </p:clrMapOvr>
  <p:transition spd="slow" advTm="10000">
    <p:blinds dir="vert"/>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206-Não se lembrar de agradecer a Deus o pouco que tem entendido esse pouco no contexto materialista de vida majoritária do planeta — é confeito predileto para o coração irresignado daquele que ainda dorme o sono da ignorância.</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2127258167"/>
      </p:ext>
    </p:extLst>
  </p:cSld>
  <p:clrMapOvr>
    <a:masterClrMapping/>
  </p:clrMapOvr>
  <p:transition spd="slow" advTm="20000">
    <p:blinds dir="vert"/>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207-Se não há céu, também inexiste inferno. O subterrâneo da maldade que prospera no íntimo de cada um é o seu próprio martírio.</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10" name="CaixaDeTexto 9"/>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3559892132"/>
      </p:ext>
    </p:extLst>
  </p:cSld>
  <p:clrMapOvr>
    <a:masterClrMapping/>
  </p:clrMapOvr>
  <p:transition spd="slow" advTm="20000">
    <p:blinds dir="vert"/>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208-Não havendo condenações eternas, tem o Espírito tantas chances quantas necessárias para o seu progresso ser atingido. É o processo da reencarnação que lhe enseja elevar a fé e cultivar a resignação, pois incontestavelmente justo.</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3247921478"/>
      </p:ext>
    </p:extLst>
  </p:cSld>
  <p:clrMapOvr>
    <a:masterClrMapping/>
  </p:clrMapOvr>
  <p:transition spd="slow" advTm="20000">
    <p:blinds dir="vert"/>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209-Cultores do egoísmo e do orgulho são os mais atingidos pelas agruras do sofrimento. Merecem mudar. Precisam fazê-lo. Sustentem-se na reforma íntima.</a:t>
            </a: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10" name="CaixaDeTexto 9"/>
          <p:cNvSpPr txBox="1"/>
          <p:nvPr/>
        </p:nvSpPr>
        <p:spPr>
          <a:xfrm>
            <a:off x="3953954" y="459980"/>
            <a:ext cx="36566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 – FÉ E RESIGNAÇÃO</a:t>
            </a:r>
          </a:p>
        </p:txBody>
      </p:sp>
    </p:spTree>
    <p:extLst>
      <p:ext uri="{BB962C8B-B14F-4D97-AF65-F5344CB8AC3E}">
        <p14:creationId xmlns:p14="http://schemas.microsoft.com/office/powerpoint/2010/main" val="2249577422"/>
      </p:ext>
    </p:extLst>
  </p:cSld>
  <p:clrMapOvr>
    <a:masterClrMapping/>
  </p:clrMapOvr>
  <p:transition spd="slow" advTm="20000">
    <p:blinds dir="vert"/>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	210-Força de Vontade é o amplexo das energias física e moral, que servem para atingir um fim idealizado pelo sentimento do encarnado.</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855155477"/>
      </p:ext>
    </p:extLst>
  </p:cSld>
  <p:clrMapOvr>
    <a:masterClrMapping/>
  </p:clrMapOvr>
  <p:transition spd="slow" advTm="20000">
    <p:blinds dir="vert"/>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	211-Quando se fala em força de vontade, está-se referindo a um esforço de alguém concentrado numa aspiração.</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1403088449"/>
      </p:ext>
    </p:extLst>
  </p:cSld>
  <p:clrMapOvr>
    <a:masterClrMapping/>
  </p:clrMapOvr>
  <p:transition spd="slow" advTm="20000">
    <p:blinds dir="vert"/>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600" dirty="0">
                <a:latin typeface="Arial" pitchFamily="34" charset="0"/>
                <a:cs typeface="Arial" pitchFamily="34" charset="0"/>
              </a:rPr>
              <a:t>	212-Por que é útil e importante a força de vontade para a reforma íntima! Sendo esta última um instrumento e, ao mesmo tempo, uma consequência para o ser humano, é, acima de tudo, um objetivo a ser alcançado, seja como meio, seja como fim, e, para atingi-lo, somente com força de vontade.</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2078161747"/>
      </p:ext>
    </p:extLst>
  </p:cSld>
  <p:clrMapOvr>
    <a:masterClrMapping/>
  </p:clrMapOvr>
  <p:transition spd="slow" advTm="20000">
    <p:blinds dir="vert"/>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600" dirty="0">
                <a:latin typeface="Arial" pitchFamily="34" charset="0"/>
                <a:cs typeface="Arial" pitchFamily="34" charset="0"/>
              </a:rPr>
              <a:t>	213-Não basta a vontade. Seria insuficiente. É preciso vigor nessa busca, visto que a reforma íntima causa sofrimento e desequilibra, por fases, o seu praticante.</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2757506265"/>
      </p:ext>
    </p:extLst>
  </p:cSld>
  <p:clrMapOvr>
    <a:masterClrMapping/>
  </p:clrMapOvr>
  <p:transition spd="slow" advTm="20000">
    <p:blinds dir="vert"/>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600" dirty="0">
                <a:latin typeface="Arial" pitchFamily="34" charset="0"/>
                <a:cs typeface="Arial" pitchFamily="34" charset="0"/>
              </a:rPr>
              <a:t>	214-A força de vontade não é segredo para ninguém. Todos a praticam diariamente. A novidade está na pessoa canalizá-la para algo que pode não lhe trazer benefícios aparentes ou imediatos.</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3146047700"/>
      </p:ext>
    </p:extLst>
  </p:cSld>
  <p:clrMapOvr>
    <a:masterClrMapping/>
  </p:clrMapOvr>
  <p:transition spd="slow" advTm="20000">
    <p:blinds dir="vert"/>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600" dirty="0">
                <a:latin typeface="Arial" pitchFamily="34" charset="0"/>
                <a:cs typeface="Arial" pitchFamily="34" charset="0"/>
              </a:rPr>
              <a:t>	215-Se há interesse nessa empreitada é a primeira indagação que deve o âmago do indivíduo responder, antes de iniciar a prática da reforma íntima e experimentar um fortalecimento da sua vontade.</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983005905"/>
      </p:ext>
    </p:extLst>
  </p:cSld>
  <p:clrMapOvr>
    <a:masterClrMapping/>
  </p:clrMapOvr>
  <p:transition spd="slow" advTm="20000">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2462" y="1556792"/>
            <a:ext cx="8856984" cy="4901244"/>
          </a:xfrm>
        </p:spPr>
        <p:txBody>
          <a:bodyPr>
            <a:noAutofit/>
          </a:bodyPr>
          <a:lstStyle/>
          <a:p>
            <a:pPr algn="r"/>
            <a:r>
              <a:rPr lang="pt-BR" sz="3600" dirty="0">
                <a:latin typeface="Arial" pitchFamily="34" charset="0"/>
                <a:cs typeface="Arial" pitchFamily="34" charset="0"/>
              </a:rPr>
              <a:t>5- A Doutrina Espírita tem por missão esclarecer o significado exato e a essencialidade da reforma íntima </a:t>
            </a:r>
            <a:br>
              <a:rPr lang="pt-BR" sz="3600" dirty="0">
                <a:latin typeface="Arial" pitchFamily="34" charset="0"/>
                <a:cs typeface="Arial" pitchFamily="34" charset="0"/>
              </a:rPr>
            </a:br>
            <a:r>
              <a:rPr lang="pt-BR" sz="3600" dirty="0">
                <a:latin typeface="Arial" pitchFamily="34" charset="0"/>
                <a:cs typeface="Arial" pitchFamily="34" charset="0"/>
              </a:rPr>
              <a:t>a todos os encarnados dispostos </a:t>
            </a:r>
            <a:br>
              <a:rPr lang="pt-BR" sz="3600" dirty="0">
                <a:latin typeface="Arial" pitchFamily="34" charset="0"/>
                <a:cs typeface="Arial" pitchFamily="34" charset="0"/>
              </a:rPr>
            </a:br>
            <a:r>
              <a:rPr lang="pt-BR" sz="3600" dirty="0">
                <a:latin typeface="Arial" pitchFamily="34" charset="0"/>
                <a:cs typeface="Arial" pitchFamily="34" charset="0"/>
              </a:rPr>
              <a:t>a apreendê-la.</a:t>
            </a:r>
            <a:br>
              <a:rPr lang="pt-BR" sz="3600" dirty="0">
                <a:latin typeface="Arial" pitchFamily="34" charset="0"/>
                <a:cs typeface="Arial" pitchFamily="34" charset="0"/>
              </a:rPr>
            </a:br>
            <a:endParaRPr lang="pt-BR" sz="32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89693566"/>
      </p:ext>
    </p:extLst>
  </p:cSld>
  <p:clrMapOvr>
    <a:masterClrMapping/>
  </p:clrMapOvr>
  <p:transition spd="slow" advTm="20000">
    <p:blinds dir="vert"/>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216- O interesse, nesse sentido, está ligado ao grau de esclarecimento que possui o ser humano. Espíritos mais evoluídos tendem à compreensão do mérito da reforma íntima, pois sabem e sentem ser o caminho para maiores avanços no seu progresso interior. Os menos esclarecidos levam maior tempo para descobrir o valor inconteste desse processo, mas não deixarão de perceber sua importância. Questão de vivência.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2217114389"/>
      </p:ext>
    </p:extLst>
  </p:cSld>
  <p:clrMapOvr>
    <a:masterClrMapping/>
  </p:clrMapOvr>
  <p:transition spd="slow" advTm="20000">
    <p:blinds dir="vert"/>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217-Havendo, portanto, interesse, deve cuidar o encarnado de fortalecer a própria vontade, tornando-a mais determinada a fim de perseguir a sua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3701776779"/>
      </p:ext>
    </p:extLst>
  </p:cSld>
  <p:clrMapOvr>
    <a:masterClrMapping/>
  </p:clrMapOvr>
  <p:transition spd="slow" advTm="20000">
    <p:blinds dir="vert"/>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962384"/>
            <a:ext cx="8717114" cy="5157744"/>
          </a:xfrm>
        </p:spPr>
        <p:txBody>
          <a:bodyPr>
            <a:noAutofit/>
          </a:bodyPr>
          <a:lstStyle/>
          <a:p>
            <a:pPr algn="just"/>
            <a:r>
              <a:rPr lang="pt-BR" sz="3200" dirty="0">
                <a:latin typeface="Arial" pitchFamily="34" charset="0"/>
                <a:cs typeface="Arial" pitchFamily="34" charset="0"/>
              </a:rPr>
              <a:t>	218-Repetindo, mas não encerrando: força de vontade todos a têm; a missão do ser em evolução é conseguir concentrá-la na sua reforma íntima. Para tanto, necessita alterar o seu centro de interesses, deslocando-o para a modificação do seu âmago, para o seu aprimoramento pessoal e para a busca do conhecimento e da prática cristãs.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3922210452"/>
      </p:ext>
    </p:extLst>
  </p:cSld>
  <p:clrMapOvr>
    <a:masterClrMapping/>
  </p:clrMapOvr>
  <p:transition spd="slow" advTm="20000">
    <p:blinds dir="vert"/>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100" dirty="0">
                <a:latin typeface="Arial" pitchFamily="34" charset="0"/>
                <a:cs typeface="Arial" pitchFamily="34" charset="0"/>
              </a:rPr>
              <a:t>	219- Os maiores obstáculos a essa transformação de propósitos são o egoísmo e o orgulho arraigados no íntimo da criatura. Pensando primeiro em si e considerando-se superior ao próximo não possui um cenário promissor no seu coração, de modo a, racionalmente, aceitar o processo desgastante da reforma íntima, que primeiramente coloca o ser no seu devido lugar </a:t>
            </a:r>
            <a:r>
              <a:rPr lang="pt-BR" sz="3100" b="1" dirty="0">
                <a:latin typeface="Arial" pitchFamily="34" charset="0"/>
                <a:cs typeface="Arial" pitchFamily="34" charset="0"/>
              </a:rPr>
              <a:t>(planos da igualdade e da fraternidade com seus semelhantes) </a:t>
            </a:r>
            <a:r>
              <a:rPr lang="pt-BR" sz="3100" dirty="0">
                <a:latin typeface="Arial" pitchFamily="34" charset="0"/>
                <a:cs typeface="Arial" pitchFamily="34" charset="0"/>
              </a:rPr>
              <a:t>para depois instá-lo a modificar-se.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800788719"/>
      </p:ext>
    </p:extLst>
  </p:cSld>
  <p:clrMapOvr>
    <a:masterClrMapping/>
  </p:clrMapOvr>
  <p:transition spd="slow" advTm="20000">
    <p:blinds dir="vert"/>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	220-A criatura, no atual estágio da humanidade, batalha intimamente consigo mesma. Reluta em deixar de ser egoísta e orgulhosa. Luta realmente vigorosa. Quem já meditou certeiramente sobre esse conflito interior, sabe.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419921930"/>
      </p:ext>
    </p:extLst>
  </p:cSld>
  <p:clrMapOvr>
    <a:masterClrMapping/>
  </p:clrMapOvr>
  <p:transition spd="slow" advTm="20000">
    <p:blinds dir="vert"/>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221-Duas energias contrapostas lutam pela vitória, pois auxiliadas pelo amplo espectro de sentimentos positivos e negativos que compõem o âmago de cada um. Quando prevalecem os bons, progride a força de vontade que sustenta a reforma íntima; quando os maus, emperra a modificação cristã, pois fraqueja a força de vontade.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1176853884"/>
      </p:ext>
    </p:extLst>
  </p:cSld>
  <p:clrMapOvr>
    <a:masterClrMapping/>
  </p:clrMapOvr>
  <p:transition spd="slow" advTm="20000">
    <p:blinds dir="vert"/>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222-O ideal: fazer prevalecer, sempre, os bons sentimentos; estes garantem o incremento da força de vontade; esta sustenta a reforma íntima, que, por sua vez, fundamenta e apoia o progresso do homem diante da alteração do seu modo de ser, positivamente considerado.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4220337840"/>
      </p:ext>
    </p:extLst>
  </p:cSld>
  <p:clrMapOvr>
    <a:masterClrMapping/>
  </p:clrMapOvr>
  <p:transition spd="slow" advTm="20000">
    <p:blinds dir="vert"/>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223-A força de vontade mescla-se com a fé. Possuindo-as em igual proporção, o encarnado tem condições de deslocar o seu centro de interesses do egoísmo para a solidariedade; assim fazendo, aumenta sua força de vontade concentrada na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3442008457"/>
      </p:ext>
    </p:extLst>
  </p:cSld>
  <p:clrMapOvr>
    <a:masterClrMapping/>
  </p:clrMapOvr>
  <p:transition spd="slow" advTm="20000">
    <p:blinds dir="vert"/>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500" dirty="0">
                <a:latin typeface="Arial" pitchFamily="34" charset="0"/>
                <a:cs typeface="Arial" pitchFamily="34" charset="0"/>
              </a:rPr>
              <a:t>	224-Todas essas qualidades </a:t>
            </a:r>
            <a:r>
              <a:rPr lang="pt-BR" sz="3500" b="1" dirty="0">
                <a:effectLst>
                  <a:outerShdw blurRad="38100" dist="38100" dir="2700000" algn="tl">
                    <a:srgbClr val="000000">
                      <a:alpha val="43137"/>
                    </a:srgbClr>
                  </a:outerShdw>
                </a:effectLst>
                <a:latin typeface="Arial" pitchFamily="34" charset="0"/>
                <a:cs typeface="Arial" pitchFamily="34" charset="0"/>
              </a:rPr>
              <a:t>(força de vontade, centro de interesses positivos, solidariedade, fé) </a:t>
            </a:r>
            <a:r>
              <a:rPr lang="pt-BR" sz="3500" dirty="0">
                <a:latin typeface="Arial" pitchFamily="34" charset="0"/>
                <a:cs typeface="Arial" pitchFamily="34" charset="0"/>
              </a:rPr>
              <a:t>pertencem a um imenso círculo, cujas partes interagem, sustentam-se, trocam e deslocam energia umas para as outras. É preciso mudar para melhor de todas um pouco. De pouco adianta, nesse contexto da reforma íntima, a pessoa alterar uma só.</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18018"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 – FORÇA DE VONTADE</a:t>
            </a:r>
          </a:p>
        </p:txBody>
      </p:sp>
    </p:spTree>
    <p:extLst>
      <p:ext uri="{BB962C8B-B14F-4D97-AF65-F5344CB8AC3E}">
        <p14:creationId xmlns:p14="http://schemas.microsoft.com/office/powerpoint/2010/main" val="2587521299"/>
      </p:ext>
    </p:extLst>
  </p:cSld>
  <p:clrMapOvr>
    <a:masterClrMapping/>
  </p:clrMapOvr>
  <p:transition spd="slow" advTm="20000">
    <p:blinds dir="vert"/>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400" dirty="0">
                <a:latin typeface="Arial" pitchFamily="34" charset="0"/>
                <a:cs typeface="Arial" pitchFamily="34" charset="0"/>
              </a:rPr>
              <a:t>	225-Tomemos razão como sinônimo de raciocínio, discernimento; e sentimento como sinônimo de sensibilidade. Todos os seres humanos sentem e raciocinam. Assim fazendo, percebem o mundo ao seu redor e pautam suas condutas, fixam objetivos, perseguem ideais, tomam decisões, caminham para onde querem, seguindo o seu livre-arbítrio.</a:t>
            </a:r>
          </a:p>
        </p:txBody>
      </p:sp>
      <p:sp>
        <p:nvSpPr>
          <p:cNvPr id="7" name="CaixaDeTexto 6"/>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315323990"/>
      </p:ext>
    </p:extLst>
  </p:cSld>
  <p:clrMapOvr>
    <a:masterClrMapping/>
  </p:clrMapOvr>
  <p:transition spd="slow" advTm="20000">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1991" y="1340768"/>
            <a:ext cx="8580018" cy="4901244"/>
          </a:xfrm>
        </p:spPr>
        <p:txBody>
          <a:bodyPr>
            <a:noAutofit/>
          </a:bodyPr>
          <a:lstStyle/>
          <a:p>
            <a:pPr algn="r"/>
            <a:r>
              <a:rPr lang="pt-BR" sz="3600" dirty="0">
                <a:latin typeface="Arial" pitchFamily="34" charset="0"/>
                <a:cs typeface="Arial" pitchFamily="34" charset="0"/>
              </a:rPr>
              <a:t>6-Múltiplas reencarnações, ao longo de milênios, são palco das aguerridas batalhas consigo mesmo em </a:t>
            </a:r>
            <a:br>
              <a:rPr lang="pt-BR" sz="3600" dirty="0">
                <a:latin typeface="Arial" pitchFamily="34" charset="0"/>
                <a:cs typeface="Arial" pitchFamily="34" charset="0"/>
              </a:rPr>
            </a:br>
            <a:r>
              <a:rPr lang="pt-BR" sz="3600" dirty="0">
                <a:latin typeface="Arial" pitchFamily="34" charset="0"/>
                <a:cs typeface="Arial" pitchFamily="34" charset="0"/>
              </a:rPr>
              <a:t>busca do incremento do lado </a:t>
            </a:r>
            <a:br>
              <a:rPr lang="pt-BR" sz="3600" dirty="0">
                <a:latin typeface="Arial" pitchFamily="34" charset="0"/>
                <a:cs typeface="Arial" pitchFamily="34" charset="0"/>
              </a:rPr>
            </a:br>
            <a:r>
              <a:rPr lang="pt-BR" sz="3600" dirty="0">
                <a:latin typeface="Arial" pitchFamily="34" charset="0"/>
                <a:cs typeface="Arial" pitchFamily="34" charset="0"/>
              </a:rPr>
              <a:t>cristão que todos possuem.</a:t>
            </a:r>
            <a:br>
              <a:rPr lang="pt-BR" sz="3600" dirty="0">
                <a:latin typeface="Arial" pitchFamily="34" charset="0"/>
                <a:cs typeface="Arial" pitchFamily="34" charset="0"/>
              </a:rPr>
            </a:br>
            <a:endParaRPr lang="pt-BR" sz="32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228077930"/>
      </p:ext>
    </p:extLst>
  </p:cSld>
  <p:clrMapOvr>
    <a:masterClrMapping/>
  </p:clrMapOvr>
  <p:transition spd="slow" advTm="10000">
    <p:blinds dir="vert"/>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400" dirty="0">
                <a:latin typeface="Arial" pitchFamily="34" charset="0"/>
                <a:cs typeface="Arial" pitchFamily="34" charset="0"/>
              </a:rPr>
              <a:t>	226-Alguns dizem, com equívoco tanto natural quanto aparente, que o sentimento afeta a razão: quem sente em demasia qualquer coisa, não mais consegue discernir entre o bom e o mau, entre o certo e o errado.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2368872167"/>
      </p:ext>
    </p:extLst>
  </p:cSld>
  <p:clrMapOvr>
    <a:masterClrMapping/>
  </p:clrMapOvr>
  <p:transition spd="slow" advTm="20000">
    <p:blinds dir="vert"/>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400" dirty="0">
                <a:latin typeface="Arial" pitchFamily="34" charset="0"/>
                <a:cs typeface="Arial" pitchFamily="34" charset="0"/>
              </a:rPr>
              <a:t>	227-Outros, no mesmo prisma, atestam que vivem da sua razão, inferiorizando o seu sentimento; alegam prescindir da sensibilidade em homenagem ao raciocínio.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3416004681"/>
      </p:ext>
    </p:extLst>
  </p:cSld>
  <p:clrMapOvr>
    <a:masterClrMapping/>
  </p:clrMapOvr>
  <p:transition spd="slow" advTm="20000">
    <p:blinds dir="vert"/>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400" dirty="0">
                <a:latin typeface="Arial" pitchFamily="34" charset="0"/>
                <a:cs typeface="Arial" pitchFamily="34" charset="0"/>
              </a:rPr>
              <a:t>	228-Como se fosse possível, de fato, separá-los de tão singela forma... Erro estrutural profundo.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3250551351"/>
      </p:ext>
    </p:extLst>
  </p:cSld>
  <p:clrMapOvr>
    <a:masterClrMapping/>
  </p:clrMapOvr>
  <p:transition spd="slow" advTm="20000">
    <p:blinds dir="vert"/>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400" dirty="0">
                <a:latin typeface="Arial" pitchFamily="34" charset="0"/>
                <a:cs typeface="Arial" pitchFamily="34" charset="0"/>
              </a:rPr>
              <a:t>	229-É da constituição do ser fazê-los ambos: sentir e raciocinar.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2587399409"/>
      </p:ext>
    </p:extLst>
  </p:cSld>
  <p:clrMapOvr>
    <a:masterClrMapping/>
  </p:clrMapOvr>
  <p:transition spd="slow" advTm="20000">
    <p:blinds dir="vert"/>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400" dirty="0">
                <a:latin typeface="Arial" pitchFamily="34" charset="0"/>
                <a:cs typeface="Arial" pitchFamily="34" charset="0"/>
              </a:rPr>
              <a:t>	230-Estabelecidas as verdadeiras premissas de que razão e sentimento são igualmente importantes ao espírito, não há por que não garantir o equilíbrio entre ambos.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3943227548"/>
      </p:ext>
    </p:extLst>
  </p:cSld>
  <p:clrMapOvr>
    <a:masterClrMapping/>
  </p:clrMapOvr>
  <p:transition spd="slow" advTm="20000">
    <p:blinds dir="vert"/>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400" dirty="0">
                <a:latin typeface="Arial" pitchFamily="34" charset="0"/>
                <a:cs typeface="Arial" pitchFamily="34" charset="0"/>
              </a:rPr>
              <a:t>	231-A sensibilidade não deve ultrapassar determinados limites que possam causar interferência nociva na capacidade de discernimento do indivíduo. Nem a sua razão deve extrair do íntimo a condição de sensível ao mundo exterior.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4251512879"/>
      </p:ext>
    </p:extLst>
  </p:cSld>
  <p:clrMapOvr>
    <a:masterClrMapping/>
  </p:clrMapOvr>
  <p:transition spd="slow" advTm="20000">
    <p:blinds dir="vert"/>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232-Ambos merecem conviver harmoniosamente. A razão controla os abusos emocionais. O sentimento amansa o rigorismo do racional.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2005039573"/>
      </p:ext>
    </p:extLst>
  </p:cSld>
  <p:clrMapOvr>
    <a:masterClrMapping/>
  </p:clrMapOvr>
  <p:transition spd="slow" advTm="20000">
    <p:blinds dir="vert"/>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233-Interagindo e não se excluindo, tais dons do espírito aumentam as chances de elevação da força de vontade do homem no campo da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2967091441"/>
      </p:ext>
    </p:extLst>
  </p:cSld>
  <p:clrMapOvr>
    <a:masterClrMapping/>
  </p:clrMapOvr>
  <p:transition spd="slow" advTm="20000">
    <p:blinds dir="vert"/>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200" dirty="0">
                <a:latin typeface="Arial" pitchFamily="34" charset="0"/>
                <a:cs typeface="Arial" pitchFamily="34" charset="0"/>
              </a:rPr>
              <a:t>	234-Ter capacidade de sentir e raciocinar não significa automaticamente deter as melhores e mais positivas experimentações, nem tampouco a garantia de tomar as mais acertadas decisões sempre. Visto estar em constante evolução, peregrina o ser humano pelo certo e pelo errado, muda do bom para o mau num ligeiro átimo, aprende a viver e como viver melhor enquanto vai se desenvolvendo, amadurecendo.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3449295724"/>
      </p:ext>
    </p:extLst>
  </p:cSld>
  <p:clrMapOvr>
    <a:masterClrMapping/>
  </p:clrMapOvr>
  <p:transition spd="slow" advTm="20000">
    <p:blinds dir="vert"/>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200" dirty="0">
                <a:latin typeface="Arial" pitchFamily="34" charset="0"/>
                <a:cs typeface="Arial" pitchFamily="34" charset="0"/>
              </a:rPr>
              <a:t>	235-Equilibrar razão e sentimento não quer dizer torná-los infalíveis diante do que é genuinamente cristão. Significa, tão somente, garantir um melhor ambiente para a pessoa progredir. Quando ambos respeitam-se reciprocamente, os sentimentos do âmago e as deliberações da razão, têm os encarnados maiores possibilidades de se conduzirem para o caminho correto.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2131910209"/>
      </p:ext>
    </p:extLst>
  </p:cSld>
  <p:clrMapOvr>
    <a:masterClrMapping/>
  </p:clrMapOvr>
  <p:transition spd="slow" advTm="20000">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96752"/>
            <a:ext cx="8856984" cy="5261284"/>
          </a:xfrm>
        </p:spPr>
        <p:txBody>
          <a:bodyPr>
            <a:noAutofit/>
          </a:bodyPr>
          <a:lstStyle/>
          <a:p>
            <a:pPr algn="r"/>
            <a:r>
              <a:rPr lang="pt-BR" sz="3200" dirty="0">
                <a:latin typeface="Arial" pitchFamily="34" charset="0"/>
                <a:cs typeface="Arial" pitchFamily="34" charset="0"/>
              </a:rPr>
              <a:t>	</a:t>
            </a:r>
            <a:r>
              <a:rPr lang="pt-BR" sz="3600" dirty="0">
                <a:latin typeface="Arial" pitchFamily="34" charset="0"/>
                <a:cs typeface="Arial" pitchFamily="34" charset="0"/>
              </a:rPr>
              <a:t>7-A perfeição será atingida e o aperfeiçoamento, um dia, será completo. Nessa aura de felicidade ver-se-á envolvido o Espírito, já não mais considerado ser humano, pois acima disso.</a:t>
            </a:r>
            <a:endParaRPr lang="pt-BR" sz="32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583574611"/>
      </p:ext>
    </p:extLst>
  </p:cSld>
  <p:clrMapOvr>
    <a:masterClrMapping/>
  </p:clrMapOvr>
  <p:transition spd="slow" advTm="10000">
    <p:blinds dir="vert"/>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236-</a:t>
            </a:r>
            <a:r>
              <a:rPr lang="pt-BR" sz="3600" b="1" dirty="0">
                <a:effectLst>
                  <a:outerShdw blurRad="38100" dist="38100" dir="2700000" algn="tl">
                    <a:srgbClr val="000000">
                      <a:alpha val="43137"/>
                    </a:srgbClr>
                  </a:outerShdw>
                </a:effectLst>
                <a:latin typeface="Arial" pitchFamily="34" charset="0"/>
                <a:cs typeface="Arial" pitchFamily="34" charset="0"/>
              </a:rPr>
              <a:t>Concluindo</a:t>
            </a:r>
            <a:r>
              <a:rPr lang="pt-BR" sz="3600" dirty="0">
                <a:latin typeface="Arial" pitchFamily="34" charset="0"/>
                <a:cs typeface="Arial" pitchFamily="34" charset="0"/>
              </a:rPr>
              <a:t>: a força de vontade de cada um decorre da sua razão e do seu sentimento. Quanto mais harmônicos e equilibrados estes últimos, maior possibilidade de consolidar aquela.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852718" y="459980"/>
            <a:ext cx="422816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E – RAZÃO E SENTIMENTO</a:t>
            </a:r>
          </a:p>
        </p:txBody>
      </p:sp>
    </p:spTree>
    <p:extLst>
      <p:ext uri="{BB962C8B-B14F-4D97-AF65-F5344CB8AC3E}">
        <p14:creationId xmlns:p14="http://schemas.microsoft.com/office/powerpoint/2010/main" val="307314177"/>
      </p:ext>
    </p:extLst>
  </p:cSld>
  <p:clrMapOvr>
    <a:masterClrMapping/>
  </p:clrMapOvr>
  <p:transition spd="slow" advTm="20000">
    <p:blinds dir="vert"/>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237-Interesse é um ganho imediato ou futuro. Possui, na sua definição, um toque levemente negativo, pois associado ao individual.</a:t>
            </a:r>
          </a:p>
        </p:txBody>
      </p:sp>
      <p:sp>
        <p:nvSpPr>
          <p:cNvPr id="7" name="CaixaDeTexto 6"/>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944205801"/>
      </p:ext>
    </p:extLst>
  </p:cSld>
  <p:clrMapOvr>
    <a:masterClrMapping/>
  </p:clrMapOvr>
  <p:transition spd="slow" advTm="20000">
    <p:blinds dir="vert"/>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238-Nesta obra, que trata da </a:t>
            </a:r>
            <a:r>
              <a:rPr lang="pt-BR" sz="3600" b="1"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 feita e objetivada pelo indivíduo —, não se cuida do chamado "INTERESSE COLETIVO", "SOCIAL" OU "COMUNITÁRIO".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2614191687"/>
      </p:ext>
    </p:extLst>
  </p:cSld>
  <p:clrMapOvr>
    <a:masterClrMapping/>
  </p:clrMapOvr>
  <p:transition spd="slow" advTm="20000">
    <p:blinds dir="vert"/>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239-Quem pensa em saciar uma necessidade, ter um proveito ou auferir um benefício, possui um interesse.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3677173548"/>
      </p:ext>
    </p:extLst>
  </p:cSld>
  <p:clrMapOvr>
    <a:masterClrMapping/>
  </p:clrMapOvr>
  <p:transition spd="slow" advTm="20000">
    <p:blinds dir="vert"/>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240-Encarnados os têm à saciedade. É de sua natureza ainda imperfeita.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2347319771"/>
      </p:ext>
    </p:extLst>
  </p:cSld>
  <p:clrMapOvr>
    <a:masterClrMapping/>
  </p:clrMapOvr>
  <p:transition spd="slow" advTm="20000">
    <p:blinds dir="vert"/>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241-Não que criaturas evoluídas, de mundos superiores, não tenham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"interesses", </a:t>
            </a:r>
            <a:r>
              <a:rPr lang="pt-BR" sz="3600" dirty="0">
                <a:latin typeface="Arial" pitchFamily="34" charset="0"/>
                <a:cs typeface="Arial" pitchFamily="34" charset="0"/>
              </a:rPr>
              <a:t>mas são eles tão solidários e harmônicos com o comunitário e com o cristão que deixam de ser considerados como tais </a:t>
            </a:r>
            <a:r>
              <a:rPr lang="pt-BR" sz="3600" b="1" dirty="0">
                <a:latin typeface="Arial" pitchFamily="34" charset="0"/>
                <a:cs typeface="Arial" pitchFamily="34" charset="0"/>
              </a:rPr>
              <a:t>(interesses sob o prisma individual), </a:t>
            </a:r>
            <a:r>
              <a:rPr lang="pt-BR" sz="3600" dirty="0">
                <a:latin typeface="Arial" pitchFamily="34" charset="0"/>
                <a:cs typeface="Arial" pitchFamily="34" charset="0"/>
              </a:rPr>
              <a:t>afastando-se do conceito estabelecido neste texto.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3055822197"/>
      </p:ext>
    </p:extLst>
  </p:cSld>
  <p:clrMapOvr>
    <a:masterClrMapping/>
  </p:clrMapOvr>
  <p:transition spd="slow" advTm="20000">
    <p:blinds dir="vert"/>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242-É certo que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"interesses" </a:t>
            </a:r>
            <a:r>
              <a:rPr lang="pt-BR" sz="3600" dirty="0">
                <a:latin typeface="Arial" pitchFamily="34" charset="0"/>
                <a:cs typeface="Arial" pitchFamily="34" charset="0"/>
              </a:rPr>
              <a:t>podem ser positivos. Quando a vantagem auferida ou almejada é construtiva, tal como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"ter interesse pela melhora do estado de saúde de um enfermo, por mero sentimento de solidariedade". </a:t>
            </a:r>
            <a:r>
              <a:rPr lang="pt-BR" sz="3600" dirty="0">
                <a:latin typeface="Arial" pitchFamily="34" charset="0"/>
                <a:cs typeface="Arial" pitchFamily="34" charset="0"/>
              </a:rPr>
              <a:t>Não é a regra presente da humanidade, no entanto.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1906010523"/>
      </p:ext>
    </p:extLst>
  </p:cSld>
  <p:clrMapOvr>
    <a:masterClrMapping/>
  </p:clrMapOvr>
  <p:transition spd="slow" advTm="20000">
    <p:blinds dir="vert"/>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243-Tratando-se do indivíduo, para fim de reforma íntima, mormente do encarnado em um mundo de expiações e provas, a tendência é visualizar o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"interesse" </a:t>
            </a:r>
            <a:r>
              <a:rPr lang="pt-BR" sz="3600" dirty="0">
                <a:latin typeface="Arial" pitchFamily="34" charset="0"/>
                <a:cs typeface="Arial" pitchFamily="34" charset="0"/>
              </a:rPr>
              <a:t>com uma acentuada carga egoística. Difícil ver o ser humano cultuando esse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"interesse" </a:t>
            </a:r>
            <a:r>
              <a:rPr lang="pt-BR" sz="3600" dirty="0">
                <a:latin typeface="Arial" pitchFamily="34" charset="0"/>
                <a:cs typeface="Arial" pitchFamily="34" charset="0"/>
              </a:rPr>
              <a:t>como algo voltado aos princípios cristãos.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1189830599"/>
      </p:ext>
    </p:extLst>
  </p:cSld>
  <p:clrMapOvr>
    <a:masterClrMapping/>
  </p:clrMapOvr>
  <p:transition spd="slow" advTm="20000">
    <p:blinds dir="vert"/>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244-Quem estivesse apegado exclusivamente aos bons e puros sentimentos, de forma natural e progressiva, deixaria de possuir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"interesses" </a:t>
            </a:r>
            <a:r>
              <a:rPr lang="pt-BR" sz="3600" dirty="0">
                <a:latin typeface="Arial" pitchFamily="34" charset="0"/>
                <a:cs typeface="Arial" pitchFamily="34" charset="0"/>
              </a:rPr>
              <a:t>e passaria a ter e cultivar somente ideais.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2862101462"/>
      </p:ext>
    </p:extLst>
  </p:cSld>
  <p:clrMapOvr>
    <a:masterClrMapping/>
  </p:clrMapOvr>
  <p:transition spd="slow" advTm="20000">
    <p:blinds dir="vert"/>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245-Fixado o conceito para este trabalho, entende-se que os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"interesses" </a:t>
            </a:r>
            <a:r>
              <a:rPr lang="pt-BR" sz="3600" dirty="0">
                <a:latin typeface="Arial" pitchFamily="34" charset="0"/>
                <a:cs typeface="Arial" pitchFamily="34" charset="0"/>
              </a:rPr>
              <a:t>constituem o universo dos objetivos de todos os encarnados e suas comunidades.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1305627144"/>
      </p:ext>
    </p:extLst>
  </p:cSld>
  <p:clrMapOvr>
    <a:masterClrMapping/>
  </p:clrMapOvr>
  <p:transition spd="slow" advTm="20000">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96752"/>
            <a:ext cx="8856984" cy="5261284"/>
          </a:xfrm>
        </p:spPr>
        <p:txBody>
          <a:bodyPr>
            <a:noAutofit/>
          </a:bodyPr>
          <a:lstStyle/>
          <a:p>
            <a:pPr algn="r"/>
            <a:r>
              <a:rPr lang="pt-BR" sz="3600" dirty="0">
                <a:latin typeface="Arial" pitchFamily="34" charset="0"/>
                <a:cs typeface="Arial" pitchFamily="34" charset="0"/>
              </a:rPr>
              <a:t>8-Aproveitar estágio por estágio, reencarnação por reencarnação, passo por passo, é a fórmula indicada para galgar os níveis que conduzem à plenitude.</a:t>
            </a:r>
            <a:endParaRPr lang="pt-BR" sz="32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670287604"/>
      </p:ext>
    </p:extLst>
  </p:cSld>
  <p:clrMapOvr>
    <a:masterClrMapping/>
  </p:clrMapOvr>
  <p:transition spd="slow" advTm="10000">
    <p:blinds dir="vert"/>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246-Não é errado tê-los, sobretudo no mundo material. São eles que impulsionam o querer raciocinado do ser humano; são os vértices dos sentimentos; são as molas impulsionadoras da força de vontade.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2538363388"/>
      </p:ext>
    </p:extLst>
  </p:cSld>
  <p:clrMapOvr>
    <a:masterClrMapping/>
  </p:clrMapOvr>
  <p:transition spd="slow" advTm="20000">
    <p:blinds dir="vert"/>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247-Equívoco lamentável é a pessoa concentrar o centro de interesses, ou seja, a maior carga de interesses nos frutos do egoísmo e do orgulho.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2471314406"/>
      </p:ext>
    </p:extLst>
  </p:cSld>
  <p:clrMapOvr>
    <a:masterClrMapping/>
  </p:clrMapOvr>
  <p:transition spd="slow" advTm="20000">
    <p:blinds dir="vert"/>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248-Quando a reforma íntima, como instrumento e como meta, é deslocada para o centro de interesses de alguém, tem ele grandes chances de evoluir rapidamente, pois melhora o seu âmago e, com isso, torna-se mais feliz.</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1032876550"/>
      </p:ext>
    </p:extLst>
  </p:cSld>
  <p:clrMapOvr>
    <a:masterClrMapping/>
  </p:clrMapOvr>
  <p:transition spd="slow" advTm="20000">
    <p:blinds dir="vert"/>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249-No caso, como mencionado no item 244, está-se graduando de interesse para ideal.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182513513"/>
      </p:ext>
    </p:extLst>
  </p:cSld>
  <p:clrMapOvr>
    <a:masterClrMapping/>
  </p:clrMapOvr>
  <p:transition spd="slow" advTm="20000">
    <p:blinds dir="vert"/>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250-Debate-se, nesta obra, como um dos principais tópicos, justamente esse ponto: </a:t>
            </a:r>
            <a:r>
              <a:rPr lang="pt-BR" sz="3600" b="1" u="sng" dirty="0">
                <a:effectLst>
                  <a:outerShdw blurRad="38100" dist="38100" dir="2700000" algn="tl">
                    <a:srgbClr val="000000">
                      <a:alpha val="43137"/>
                    </a:srgbClr>
                  </a:outerShdw>
                </a:effectLst>
                <a:latin typeface="Arial" pitchFamily="34" charset="0"/>
                <a:cs typeface="Arial" pitchFamily="34" charset="0"/>
              </a:rPr>
              <a:t>é possível ou não tal deslocamento?</a:t>
            </a:r>
            <a:r>
              <a:rPr lang="pt-BR" sz="3600" b="1" dirty="0">
                <a:effectLst>
                  <a:outerShdw blurRad="38100" dist="38100" dir="2700000" algn="tl">
                    <a:srgbClr val="000000">
                      <a:alpha val="43137"/>
                    </a:srgbClr>
                  </a:outerShdw>
                </a:effectLst>
                <a:latin typeface="Arial" pitchFamily="34" charset="0"/>
                <a:cs typeface="Arial" pitchFamily="34" charset="0"/>
              </a:rPr>
              <a:t> </a:t>
            </a:r>
            <a:r>
              <a:rPr lang="pt-BR" sz="3600" dirty="0">
                <a:latin typeface="Arial" pitchFamily="34" charset="0"/>
                <a:cs typeface="Arial" pitchFamily="34" charset="0"/>
              </a:rPr>
              <a:t>Procura-se demonstrar que não somente é plausível, mas sobretudo indispensável a quem deseje sentir-se melhor, pacificando o seu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"EU“ </a:t>
            </a:r>
            <a:r>
              <a:rPr lang="pt-BR" sz="3600" dirty="0">
                <a:latin typeface="Arial" pitchFamily="34" charset="0"/>
                <a:cs typeface="Arial" pitchFamily="34" charset="0"/>
              </a:rPr>
              <a:t>e entrando em sintonia com os ensinamentos de Jesus.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851677463"/>
      </p:ext>
    </p:extLst>
  </p:cSld>
  <p:clrMapOvr>
    <a:masterClrMapping/>
  </p:clrMapOvr>
  <p:transition spd="slow" advTm="20000">
    <p:blinds dir="vert"/>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500" dirty="0">
                <a:latin typeface="Arial" pitchFamily="34" charset="0"/>
                <a:cs typeface="Arial" pitchFamily="34" charset="0"/>
              </a:rPr>
              <a:t>	251-Sem precipitação, pode-se afirmar que, se o encarnado tem vários e variados interesses, concentrando' neles a sua força de vontade, sendo o centro de interesses normalmente voltado às satisfações egoísticas do seu espírito, deve considerar a reforma íntima como um interesse digno de figurar nesse contexto, onde exerce seu maior empenho.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2562831875"/>
      </p:ext>
    </p:extLst>
  </p:cSld>
  <p:clrMapOvr>
    <a:masterClrMapping/>
  </p:clrMapOvr>
  <p:transition spd="slow" advTm="20000">
    <p:blinds dir="vert"/>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500" dirty="0">
                <a:latin typeface="Arial" pitchFamily="34" charset="0"/>
                <a:cs typeface="Arial" pitchFamily="34" charset="0"/>
              </a:rPr>
              <a:t>	252-	Se assim fizer, retirando do centro de interesses, ainda que aos poucos, os que estão ligados ao seu egoísmo e ao seu orgulho, deslocando para lá a mudança de comportamento, estruturada na reforma íntima, terá muito mais oportunidades de vencer o mal, tornando-se mais fraterno e cristão.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3163706856"/>
      </p:ext>
    </p:extLst>
  </p:cSld>
  <p:clrMapOvr>
    <a:masterClrMapping/>
  </p:clrMapOvr>
  <p:transition spd="slow" advTm="20000">
    <p:blinds dir="vert"/>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500" dirty="0">
                <a:latin typeface="Arial" pitchFamily="34" charset="0"/>
                <a:cs typeface="Arial" pitchFamily="34" charset="0"/>
              </a:rPr>
              <a:t>	253-	Caso compreenda a vantagem de sê-lo </a:t>
            </a:r>
            <a:r>
              <a:rPr lang="pt-BR" sz="3500" b="1" dirty="0">
                <a:effectLst>
                  <a:outerShdw blurRad="38100" dist="38100" dir="2700000" algn="tl">
                    <a:srgbClr val="000000">
                      <a:alpha val="43137"/>
                    </a:srgbClr>
                  </a:outerShdw>
                </a:effectLst>
                <a:latin typeface="Arial" pitchFamily="34" charset="0"/>
                <a:cs typeface="Arial" pitchFamily="34" charset="0"/>
              </a:rPr>
              <a:t>(fraterno e cristão), </a:t>
            </a:r>
            <a:r>
              <a:rPr lang="pt-BR" sz="3500" dirty="0">
                <a:latin typeface="Arial" pitchFamily="34" charset="0"/>
                <a:cs typeface="Arial" pitchFamily="34" charset="0"/>
              </a:rPr>
              <a:t>vendo nisso o afastamento das mazelas do ser — os maus sentimentos mencionados no item 29 —, o que lhe possibilita a semeadura e a colheita dos bons propósitos — elencados no item 10 —, estará assegurando, verdadeiramente, o seu progresso espiritual.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3626779719"/>
      </p:ext>
    </p:extLst>
  </p:cSld>
  <p:clrMapOvr>
    <a:masterClrMapping/>
  </p:clrMapOvr>
  <p:transition spd="slow" advTm="20000">
    <p:blinds dir="vert"/>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254-Óbice crucial para essa mudança de mentalidade e de centro de interesses é o materialismo, que envolve com força descomunal a humanidade.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909459" y="459980"/>
            <a:ext cx="38709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 – CENTRO DE INTERESSE</a:t>
            </a:r>
          </a:p>
        </p:txBody>
      </p:sp>
    </p:spTree>
    <p:extLst>
      <p:ext uri="{BB962C8B-B14F-4D97-AF65-F5344CB8AC3E}">
        <p14:creationId xmlns:p14="http://schemas.microsoft.com/office/powerpoint/2010/main" val="730942868"/>
      </p:ext>
    </p:extLst>
  </p:cSld>
  <p:clrMapOvr>
    <a:masterClrMapping/>
  </p:clrMapOvr>
  <p:transition spd="slow" advTm="20000">
    <p:blinds dir="vert"/>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255-Ser materialista é o homem privilegiar o mundo físico como se fosse sua última morada. Daí advém as duas formas básicas de materialismo: não crer em Deus e na imortalidade da alma e viver primordialmente pelos — ou em função de — bens materiais.</a:t>
            </a:r>
          </a:p>
        </p:txBody>
      </p:sp>
      <p:sp>
        <p:nvSpPr>
          <p:cNvPr id="7" name="CaixaDeTexto 6"/>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662936797"/>
      </p:ext>
    </p:extLst>
  </p:cSld>
  <p:clrMapOvr>
    <a:masterClrMapping/>
  </p:clrMapOvr>
  <p:transition spd="slow" advTm="20000">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412776"/>
            <a:ext cx="8856984" cy="5045260"/>
          </a:xfrm>
        </p:spPr>
        <p:txBody>
          <a:bodyPr>
            <a:noAutofit/>
          </a:bodyPr>
          <a:lstStyle/>
          <a:p>
            <a:pPr algn="r"/>
            <a:r>
              <a:rPr lang="pt-BR" sz="3200" dirty="0">
                <a:latin typeface="Arial" pitchFamily="34" charset="0"/>
                <a:cs typeface="Arial" pitchFamily="34" charset="0"/>
              </a:rPr>
              <a:t>9-Estudar a </a:t>
            </a:r>
            <a:r>
              <a:rPr lang="pt-BR" sz="3200" b="1" dirty="0">
                <a:solidFill>
                  <a:srgbClr val="FFFF00"/>
                </a:solidFill>
                <a:latin typeface="Arial" pitchFamily="34" charset="0"/>
                <a:cs typeface="Arial" pitchFamily="34" charset="0"/>
              </a:rPr>
              <a:t>REFORMA ÍNTIMA</a:t>
            </a:r>
            <a:r>
              <a:rPr lang="pt-BR" sz="3200" dirty="0">
                <a:latin typeface="Arial" pitchFamily="34" charset="0"/>
                <a:cs typeface="Arial" pitchFamily="34" charset="0"/>
              </a:rPr>
              <a:t>, levar o encarnado a compreender-se melhor e também o semelhante, avaliar suas ações e reações, tocar profundamente seus sentimentos, enxergar suas deficiências, propor soluções, calcular projetos para essa busca cristã, debater dilemas, resolver problemas, solucionar dúvidas, levantar questões e atingir um ponto a mais no seu esclarecimento humano é a meta desta obra.</a:t>
            </a:r>
            <a:endParaRPr lang="pt-BR" sz="28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131840" y="57881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 - Introdução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54486886"/>
      </p:ext>
    </p:extLst>
  </p:cSld>
  <p:clrMapOvr>
    <a:masterClrMapping/>
  </p:clrMapOvr>
  <p:transition spd="slow" advTm="25000">
    <p:blinds dir="vert"/>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256-O </a:t>
            </a:r>
            <a:r>
              <a:rPr lang="pt-BR" sz="3600" b="1" dirty="0">
                <a:effectLst>
                  <a:outerShdw blurRad="38100" dist="38100" dir="2700000" algn="tl">
                    <a:srgbClr val="000000">
                      <a:alpha val="43137"/>
                    </a:srgbClr>
                  </a:outerShdw>
                </a:effectLst>
                <a:latin typeface="Arial" pitchFamily="34" charset="0"/>
                <a:cs typeface="Arial" pitchFamily="34" charset="0"/>
              </a:rPr>
              <a:t>egoísmo,</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dirty="0">
                <a:latin typeface="Arial" pitchFamily="34" charset="0"/>
                <a:cs typeface="Arial" pitchFamily="34" charset="0"/>
              </a:rPr>
              <a:t> é fonte primária do materialismo.</a:t>
            </a:r>
            <a:br>
              <a:rPr lang="pt-BR" sz="3600" dirty="0">
                <a:latin typeface="Arial" pitchFamily="34" charset="0"/>
                <a:cs typeface="Arial" pitchFamily="34" charset="0"/>
              </a:rPr>
            </a:b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O </a:t>
            </a:r>
            <a:r>
              <a:rPr lang="pt-BR" sz="3600" b="1" dirty="0">
                <a:effectLst>
                  <a:outerShdw blurRad="38100" dist="38100" dir="2700000" algn="tl">
                    <a:srgbClr val="000000">
                      <a:alpha val="43137"/>
                    </a:srgbClr>
                  </a:outerShdw>
                </a:effectLst>
                <a:latin typeface="Arial" pitchFamily="34" charset="0"/>
                <a:cs typeface="Arial" pitchFamily="34" charset="0"/>
              </a:rPr>
              <a:t>orgulho</a:t>
            </a:r>
            <a:r>
              <a:rPr lang="pt-BR" sz="3600" dirty="0">
                <a:latin typeface="Arial" pitchFamily="34" charset="0"/>
                <a:cs typeface="Arial" pitchFamily="34" charset="0"/>
              </a:rPr>
              <a:t>, secundária.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763972540"/>
      </p:ext>
    </p:extLst>
  </p:cSld>
  <p:clrMapOvr>
    <a:masterClrMapping/>
  </p:clrMapOvr>
  <p:transition spd="slow" advTm="20000">
    <p:blinds dir="vert"/>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257-Agir o ser humano com egoísmo — e seus corolários —, nesse contexto, significa acumular bens materiais, sem distribuí-los, reparti-los com quem necessite, nem buscar um fim solidário e fraterno à sua existência.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517980600"/>
      </p:ext>
    </p:extLst>
  </p:cSld>
  <p:clrMapOvr>
    <a:masterClrMapping/>
  </p:clrMapOvr>
  <p:transition spd="slow" advTm="20000">
    <p:blinds dir="vert"/>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258-O orgulho serve ao materialismo quando, detendo uns mais acúmulo de bens do que outros, deixam nascer daí o nefasto sentimento de superioridade.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845560760"/>
      </p:ext>
    </p:extLst>
  </p:cSld>
  <p:clrMapOvr>
    <a:masterClrMapping/>
  </p:clrMapOvr>
  <p:transition spd="slow" advTm="20000">
    <p:blinds dir="vert"/>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259-Não é demais dizer que a verdadeira riqueza do indivíduo é a espiritual. São os valores do espírito que se lhe perpetuam através dos séculos. Bens materiais são perdidos a cada jornada reencarnatória.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327455729"/>
      </p:ext>
    </p:extLst>
  </p:cSld>
  <p:clrMapOvr>
    <a:masterClrMapping/>
  </p:clrMapOvr>
  <p:transition spd="slow" advTm="20000">
    <p:blinds dir="vert"/>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260-Para a vida no plano físico é preciso ter e utilizar bens materiais de diversa ordem. Entretanto, a forma como o encarnado usa e encara tais bens é que pode constituir o 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490051160"/>
      </p:ext>
    </p:extLst>
  </p:cSld>
  <p:clrMapOvr>
    <a:masterClrMapping/>
  </p:clrMapOvr>
  <p:transition spd="slow" advTm="20000">
    <p:blinds dir="vert"/>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261-Ricos e pobres podem ser materialistas. O importante não é quanto a pessoa tem, mas como usa o que possui.</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829827034"/>
      </p:ext>
    </p:extLst>
  </p:cSld>
  <p:clrMapOvr>
    <a:masterClrMapping/>
  </p:clrMapOvr>
  <p:transition spd="slow" advTm="20000">
    <p:blinds dir="vert"/>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262-É dever cristão de cada um a prática da caridade e a postura solidária com referência ao semelhante. O que foge a esse prisma fomenta o 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288900755"/>
      </p:ext>
    </p:extLst>
  </p:cSld>
  <p:clrMapOvr>
    <a:masterClrMapping/>
  </p:clrMapOvr>
  <p:transition spd="slow" advTm="20000">
    <p:blinds dir="vert"/>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263-Para que viver em função do acúmulo de riquezas materiais se, findo o estágio no plano físico, todas elas são perdidas? Garantir a herança dos descendentes, por si só, é também puro materialismo. Preocupa-se, então, o encarnado com sua linhagem, mas não com seu próximo.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703272049"/>
      </p:ext>
    </p:extLst>
  </p:cSld>
  <p:clrMapOvr>
    <a:masterClrMapping/>
  </p:clrMapOvr>
  <p:transition spd="slow" advTm="20000">
    <p:blinds dir="vert"/>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264-Quem assim age — com tão peculiar preocupação — esquece-se que as idas e vindas de um plano a outro não preservam os laços de sangue, mas somente os do espírito.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201055216"/>
      </p:ext>
    </p:extLst>
  </p:cSld>
  <p:clrMapOvr>
    <a:masterClrMapping/>
  </p:clrMapOvr>
  <p:transition spd="slow" advTm="20000">
    <p:blinds dir="vert"/>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265-Identificar um ato materialista é simples. Cada um deve adquirir bens materiais de acordo com suas posses. Para obter algo não deve pensar em ter mais do que o seu vizinho, nem tampouco em acumular qualquer tipo de supérfluo.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580122524"/>
      </p:ext>
    </p:extLst>
  </p:cSld>
  <p:clrMapOvr>
    <a:masterClrMapping/>
  </p:clrMapOvr>
  <p:transition spd="slow" advTm="20000">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568" y="1178388"/>
            <a:ext cx="8856984" cy="5042682"/>
          </a:xfrm>
        </p:spPr>
        <p:txBody>
          <a:bodyPr>
            <a:noAutofit/>
          </a:bodyPr>
          <a:lstStyle/>
          <a:p>
            <a:pPr algn="r"/>
            <a:r>
              <a:rPr lang="pt-BR" sz="3000" dirty="0">
                <a:latin typeface="Arial" pitchFamily="34" charset="0"/>
                <a:cs typeface="Arial" pitchFamily="34" charset="0"/>
              </a:rPr>
              <a:t>10-Por que cultivar abnegação, afabilidade, bem-querer, benevolência, bondade, brandura, caridade, carinho, clemência, compaixão, confiança, coragem, desprendimento, devotamento, disciplina, doçura, esperança, fé, flexibilidade, generosidade, gratidão, humildade, indulgência, lealdade, justiça, mansuetude, misericórdia, modéstia, otimismo, paciência, pacificidade, perseverança, piedade, pureza de coração, resignação, responsabilidade, simpatia, simplicidade, sinceridade, solidariedade, ternura?</a:t>
            </a:r>
            <a:endParaRPr lang="pt-BR" sz="30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131840" y="56847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 - Sentimentos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39059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470332554"/>
      </p:ext>
    </p:extLst>
  </p:cSld>
  <p:clrMapOvr>
    <a:masterClrMapping/>
  </p:clrMapOvr>
  <p:transition spd="slow" advTm="25000">
    <p:blinds dir="vert"/>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266-Julgamentos de aparência não devem ser feitos porque falíveis.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835646298"/>
      </p:ext>
    </p:extLst>
  </p:cSld>
  <p:clrMapOvr>
    <a:masterClrMapping/>
  </p:clrMapOvr>
  <p:transition spd="slow" advTm="20000">
    <p:blinds dir="vert"/>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267-Nem sempre quem tem economicamente mais é materialista. Inexiste regra nesse cenário. Cada situação é um caso próprio.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20640626"/>
      </p:ext>
    </p:extLst>
  </p:cSld>
  <p:clrMapOvr>
    <a:masterClrMapping/>
  </p:clrMapOvr>
  <p:transition spd="slow" advTm="20000">
    <p:blinds dir="vert"/>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268-Há máscaras para o materialismo: posturas de omissão, desleixo, irresponsabilidade, indisciplina e preguiça podem ser facetas camufladas do materialista, seja porque não crê em Deus e não vê fundamento na prática dos ensinamentos cristãos, seja porque seu espírito liga-se aos bens materiais de forma egoística, na visão de que deve tê-los, mas sem esforço.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525656439"/>
      </p:ext>
    </p:extLst>
  </p:cSld>
  <p:clrMapOvr>
    <a:masterClrMapping/>
  </p:clrMapOvr>
  <p:transition spd="slow" advTm="20000">
    <p:blinds dir="vert"/>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500" dirty="0">
                <a:latin typeface="Arial" pitchFamily="34" charset="0"/>
                <a:cs typeface="Arial" pitchFamily="34" charset="0"/>
              </a:rPr>
              <a:t>	269-Por mais de uma vez, a aparência pode enganar. O preguiçoso, que pouco possui, pode não passar por materialista, mas sê-lo. Nesse caso, sua conduta é espelho do seu egoísmo, o que não significa desapego dos bens materiais.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671042942"/>
      </p:ext>
    </p:extLst>
  </p:cSld>
  <p:clrMapOvr>
    <a:masterClrMapping/>
  </p:clrMapOvr>
  <p:transition spd="slow" advTm="20000">
    <p:blinds dir="vert"/>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270-Para viver confortavelmente no plano físico, via de regra, é necessário menos do que o homem imagina. Ter essa consciência lhe significa o grande problema.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845157263"/>
      </p:ext>
    </p:extLst>
  </p:cSld>
  <p:clrMapOvr>
    <a:masterClrMapping/>
  </p:clrMapOvr>
  <p:transition spd="slow" advTm="20000">
    <p:blinds dir="vert"/>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271-O materialismo pode ser mais forte no campo do sentimento ou no cenário da razão. Há aqueles que, emocionalmente, vinculam-se aos bens materiais, com maior ênfase. Outros existem que os cultuam dentro de argumentos racionais que idealizam e sustentam.</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418146708"/>
      </p:ext>
    </p:extLst>
  </p:cSld>
  <p:clrMapOvr>
    <a:masterClrMapping/>
  </p:clrMapOvr>
  <p:transition spd="slow" advTm="20000">
    <p:blinds dir="vert"/>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272-Formas igualmente erradas de procedimento, porém de tratamento diferenciado.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368076971"/>
      </p:ext>
    </p:extLst>
  </p:cSld>
  <p:clrMapOvr>
    <a:masterClrMapping/>
  </p:clrMapOvr>
  <p:transition spd="slow" advTm="20000">
    <p:blinds dir="vert"/>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273-Se por um lado é mais fácil o materialista sentimental conscientizar-se de que seu materialismo existe e é pernicioso, é-lhe mais difícil detê-lo. Suas posturas advém de impulsos e emoções difíceis de serem controladas.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4020682022"/>
      </p:ext>
    </p:extLst>
  </p:cSld>
  <p:clrMapOvr>
    <a:masterClrMapping/>
  </p:clrMapOvr>
  <p:transition spd="slow" advTm="20000">
    <p:blinds dir="vert"/>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274-Se por um prisma é mais difícil o materialista racional convencer-se de que é prosélito do materialismo e que tal postura é negativa, por outro é-lhe mais fácil aceitar argumentos de que precisa mudar.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105683587"/>
      </p:ext>
    </p:extLst>
  </p:cSld>
  <p:clrMapOvr>
    <a:masterClrMapping/>
  </p:clrMapOvr>
  <p:transition spd="slow" advTm="20000">
    <p:blinds dir="vert"/>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275-Como segurar-se o adepto do materialismo racional, se não se convence de que é materialista? Como deter-se o partidário do materialismo sentimental, se age por impulsos que sua razão nem sempre controla?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554132728"/>
      </p:ext>
    </p:extLst>
  </p:cSld>
  <p:clrMapOvr>
    <a:masterClrMapping/>
  </p:clrMapOvr>
  <p:transition spd="slow" advTm="20000">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txBody>
          <a:bodyPr>
            <a:noAutofit/>
          </a:bodyPr>
          <a:lstStyle/>
          <a:p>
            <a:pPr algn="r"/>
            <a:r>
              <a:rPr lang="pt-BR" sz="3600" dirty="0">
                <a:solidFill>
                  <a:srgbClr val="FFFF00"/>
                </a:solidFill>
                <a:latin typeface="Century Gothic" pitchFamily="34" charset="0"/>
              </a:rPr>
              <a:t>	Em 1998, três astrofísicos da Universidade de Pensilvânia - Robert Caldwell, Rahul Dave e Paul Steinhardt - reintroduziram o termo para designar um campo dinâmico quântico que é gravitacionalmente repulsivo.</a:t>
            </a:r>
            <a:endParaRPr lang="pt-BR" sz="3600" dirty="0">
              <a:solidFill>
                <a:srgbClr val="FFFF00"/>
              </a:solidFill>
              <a:latin typeface="Verdana" pitchFamily="34" charset="0"/>
              <a:cs typeface="Arial" pitchFamily="34" charset="0"/>
            </a:endParaRPr>
          </a:p>
        </p:txBody>
      </p:sp>
    </p:spTree>
    <p:extLst>
      <p:ext uri="{BB962C8B-B14F-4D97-AF65-F5344CB8AC3E}">
        <p14:creationId xmlns:p14="http://schemas.microsoft.com/office/powerpoint/2010/main" val="260601988"/>
      </p:ext>
    </p:extLst>
  </p:cSld>
  <p:clrMapOvr>
    <a:masterClrMapping/>
  </p:clrMapOvr>
  <p:transition spd="slow" advTm="10000">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303475"/>
            <a:ext cx="8856984" cy="4251050"/>
          </a:xfrm>
        </p:spPr>
        <p:txBody>
          <a:bodyPr>
            <a:noAutofit/>
          </a:bodyPr>
          <a:lstStyle/>
          <a:p>
            <a:pPr algn="r"/>
            <a:r>
              <a:rPr lang="pt-BR" sz="3600" dirty="0">
                <a:latin typeface="Arial" pitchFamily="34" charset="0"/>
                <a:cs typeface="Arial" pitchFamily="34" charset="0"/>
              </a:rPr>
              <a:t>11-Porque são modos positivos de sentir o mundo ao redor e deixar fluir o âmago cristão, conforme recomendado </a:t>
            </a:r>
            <a:br>
              <a:rPr lang="pt-BR" sz="3600" dirty="0">
                <a:latin typeface="Arial" pitchFamily="34" charset="0"/>
                <a:cs typeface="Arial" pitchFamily="34" charset="0"/>
              </a:rPr>
            </a:br>
            <a:r>
              <a:rPr lang="pt-BR" sz="3600" dirty="0">
                <a:latin typeface="Arial" pitchFamily="34" charset="0"/>
                <a:cs typeface="Arial" pitchFamily="34" charset="0"/>
              </a:rPr>
              <a:t>por Jesus.</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31840" y="56847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 - Sentimentos</a:t>
            </a:r>
          </a:p>
        </p:txBody>
      </p:sp>
    </p:spTree>
    <p:extLst>
      <p:ext uri="{BB962C8B-B14F-4D97-AF65-F5344CB8AC3E}">
        <p14:creationId xmlns:p14="http://schemas.microsoft.com/office/powerpoint/2010/main" val="529740632"/>
      </p:ext>
    </p:extLst>
  </p:cSld>
  <p:clrMapOvr>
    <a:masterClrMapping/>
  </p:clrMapOvr>
  <p:transition spd="slow" advTm="10000">
    <p:blinds dir="vert"/>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276-Eis aí a importância da reforma íntima e do reequilíbrio entre razão e sentimento, como exposto nos itens 225 a 236.</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175684508"/>
      </p:ext>
    </p:extLst>
  </p:cSld>
  <p:clrMapOvr>
    <a:masterClrMapping/>
  </p:clrMapOvr>
  <p:transition spd="slow" advTm="20000">
    <p:blinds dir="vert"/>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277-Outro ponto crucial do materialismo está no encarnado que busca incessantemente a felicidade, mas concentra-a na força dos bens materiais. Esse procedimento é-lhe de difícil alteração, visto que cessar seu descontrole no campo material equivale, no seu entender, a impedi-lo de ser feliz.</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390122097"/>
      </p:ext>
    </p:extLst>
  </p:cSld>
  <p:clrMapOvr>
    <a:masterClrMapping/>
  </p:clrMapOvr>
  <p:transition spd="slow" advTm="20000">
    <p:blinds dir="vert"/>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278-Deter esse processo ao qual junge felicidade com riqueza material tem o condão de tornar o materialista infeliz, triste, depressivo e angustiado.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557521683"/>
      </p:ext>
    </p:extLst>
  </p:cSld>
  <p:clrMapOvr>
    <a:masterClrMapping/>
  </p:clrMapOvr>
  <p:transition spd="slow" advTm="20000">
    <p:blinds dir="vert"/>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279-Não há, pois, outro meio ao ser humano para tornar-se feliz senão pela prática da reforma íntima. A leveza de espírito somente ó atingida quando o indivíduo compreende o que significa a verdadeira felicidade. Do contrário, a vivência no mundo físico lhe significa mais um fardo do que um bónus.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445614416"/>
      </p:ext>
    </p:extLst>
  </p:cSld>
  <p:clrMapOvr>
    <a:masterClrMapping/>
  </p:clrMapOvr>
  <p:transition spd="slow" advTm="20000">
    <p:blinds dir="vert"/>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280-A lógica pura nem sempre é antídoto de plena eficácia ao materialista. Ainda que receba infinitos argumentos lógicos para deter o materialismo, poderá ser em vão. Nesse caso, não existe somente o seu sentimento impedindo que a razão compreenda seus atos anticristãos. Há, aí, também, a sua razão trabalhando contra si mesma. </a:t>
            </a:r>
            <a:br>
              <a:rPr lang="pt-BR" sz="3200" dirty="0">
                <a:latin typeface="Arial" pitchFamily="34" charset="0"/>
                <a:cs typeface="Arial" pitchFamily="34" charset="0"/>
              </a:rPr>
            </a:br>
            <a:r>
              <a:rPr lang="pt-BR" sz="3200" dirty="0">
                <a:latin typeface="Arial" pitchFamily="34" charset="0"/>
                <a:cs typeface="Arial" pitchFamily="34" charset="0"/>
              </a:rPr>
              <a:t>São as teorias secundárias.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733187242"/>
      </p:ext>
    </p:extLst>
  </p:cSld>
  <p:clrMapOvr>
    <a:masterClrMapping/>
  </p:clrMapOvr>
  <p:transition spd="slow" advTm="20000">
    <p:blinds dir="vert"/>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281-Criam os adeptos do materialismo racional incontáveis teorias que visam a sustentar seus atos e suas práticas apegadas aos bens materiais.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770760940"/>
      </p:ext>
    </p:extLst>
  </p:cSld>
  <p:clrMapOvr>
    <a:masterClrMapping/>
  </p:clrMapOvr>
  <p:transition spd="slow" advTm="20000">
    <p:blinds dir="vert"/>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282-São teorias secundárias aquelas que, falsas na essência, possuem o manto da verdade aparente.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743911012"/>
      </p:ext>
    </p:extLst>
  </p:cSld>
  <p:clrMapOvr>
    <a:masterClrMapping/>
  </p:clrMapOvr>
  <p:transition spd="slow" advTm="20000">
    <p:blinds dir="vert"/>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	283-Difíceis de serem detectadas, complexas e racionalmente bem feitas, são explicações e justificativas que confortam o materialista, dando-lhe uma sensação de dever cumprido e de tranquilidade emocional.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386439944"/>
      </p:ext>
    </p:extLst>
  </p:cSld>
  <p:clrMapOvr>
    <a:masterClrMapping/>
  </p:clrMapOvr>
  <p:transition spd="slow" advTm="20000">
    <p:blinds dir="vert"/>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284- O rico que compra mais do que o necessário, invadindo a esfera do voluptuário, pode até justificar seus atos alegando que não excede o seu orçamento, de modo que não vive em função de bens materiais. Sua alegação tem por base o princípio de que, quem possui determinado montante, conseguido honestamente, não o excedendo em matéria de gastos, está vivendo do que ganha e não é, por isso, materialista.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843223046"/>
      </p:ext>
    </p:extLst>
  </p:cSld>
  <p:clrMapOvr>
    <a:masterClrMapping/>
  </p:clrMapOvr>
  <p:transition spd="slow" advTm="20000">
    <p:blinds dir="vert"/>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285-O pobre que destina todos os seus esforços em busca excessiva de conforto material, a pretexto de que, por ter pouco, necessita possuir mais para suprir suas deficiências, constrói sua justificativa no fato de que, por tal, não vive em função de bens materiais e materialista não é.</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535271627"/>
      </p:ext>
    </p:extLst>
  </p:cSld>
  <p:clrMapOvr>
    <a:masterClrMapping/>
  </p:clrMapOvr>
  <p:transition spd="slow" advTm="20000">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568" y="978606"/>
            <a:ext cx="8856984" cy="5621324"/>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12-São as chaves do progresso do espírito e os bálsamos que aplacam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as chagas do mal; constituem o mais eficaz remédio contra o sofrimento e a oportunidade maior que o encarnado possui de atingir a paz interior, sublime, mansa e benéfica</a:t>
            </a:r>
            <a:r>
              <a:rPr lang="pt-BR" sz="3600" dirty="0">
                <a:latin typeface="Arial" pitchFamily="34" charset="0"/>
                <a:cs typeface="Arial" pitchFamily="34" charset="0"/>
              </a:rPr>
              <a:t>.</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31840" y="568478"/>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 - Sentimentos</a:t>
            </a:r>
          </a:p>
        </p:txBody>
      </p:sp>
    </p:spTree>
    <p:extLst>
      <p:ext uri="{BB962C8B-B14F-4D97-AF65-F5344CB8AC3E}">
        <p14:creationId xmlns:p14="http://schemas.microsoft.com/office/powerpoint/2010/main" val="4032962523"/>
      </p:ext>
    </p:extLst>
  </p:cSld>
  <p:clrMapOvr>
    <a:masterClrMapping/>
  </p:clrMapOvr>
  <p:transition spd="slow" advTm="20000">
    <p:blinds dir="vert"/>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286-Ambos, nos casos apresentados, estão simplesmente construindo suas teorias secundárias. Falsas na essência, portanto. Esquecem-se do dever cristão de solidariedade. O rico deve dar mais do que o seu supérfluo, precisa doar do seu essencial. O pobre deve atender, na medida de suas forças, ao seu próximo, dando também do seu necessário.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752637503"/>
      </p:ext>
    </p:extLst>
  </p:cSld>
  <p:clrMapOvr>
    <a:masterClrMapping/>
  </p:clrMapOvr>
  <p:transition spd="slow" advTm="20000">
    <p:blinds dir="vert"/>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287-Doar não significa somente ofertar bens materiais. Dar de si e do seu tempo faz parte da solidariedade.</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074272692"/>
      </p:ext>
    </p:extLst>
  </p:cSld>
  <p:clrMapOvr>
    <a:masterClrMapping/>
  </p:clrMapOvr>
  <p:transition spd="slow" advTm="20000">
    <p:blinds dir="vert"/>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288-Variantes desses singelos exemplos existem e muitas. Fundamental é o materialista compreender o significado da necessidade que possui de explicar e justificar para si mesmo seus erros e seu comportamento egoísta.</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220576270"/>
      </p:ext>
    </p:extLst>
  </p:cSld>
  <p:clrMapOvr>
    <a:masterClrMapping/>
  </p:clrMapOvr>
  <p:transition spd="slow" advTm="20000">
    <p:blinds dir="vert"/>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289-Torna-se imperioso ao encarnado combater o materialismo porque é um dos principais obstáculos à reforma íntima, visto levar o ser humano a privilegiar sobremaneira o apego aos bens materiais, deixando de lado a verdadeira riqueza espiritual, que é calcada exclusivamente nos valores morais.</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129869077"/>
      </p:ext>
    </p:extLst>
  </p:cSld>
  <p:clrMapOvr>
    <a:masterClrMapping/>
  </p:clrMapOvr>
  <p:transition spd="slow" advTm="20000">
    <p:blinds dir="vert"/>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a:t>
            </a:r>
            <a:br>
              <a:rPr lang="pt-BR" sz="3200" dirty="0">
                <a:latin typeface="Arial" pitchFamily="34" charset="0"/>
                <a:cs typeface="Arial" pitchFamily="34" charset="0"/>
              </a:rPr>
            </a:br>
            <a:r>
              <a:rPr lang="pt-BR" sz="3200" dirty="0">
                <a:latin typeface="Arial" pitchFamily="34" charset="0"/>
                <a:cs typeface="Arial" pitchFamily="34" charset="0"/>
              </a:rPr>
              <a:t>	290-O materialismo é uma forma contundente de doença social. Pode levar a comunidade a privilegiar mais o indivíduo do que o coletivo. Consequentemente, sai ganhando o egoísmo.</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253542925"/>
      </p:ext>
    </p:extLst>
  </p:cSld>
  <p:clrMapOvr>
    <a:masterClrMapping/>
  </p:clrMapOvr>
  <p:transition spd="slow" advTm="20000">
    <p:blinds dir="vert"/>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	291-A visão cristã enobrece a solidariedade, afastando o individualismo. Exclui, portanto, o materialismo de seus propósitos.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698742035"/>
      </p:ext>
    </p:extLst>
  </p:cSld>
  <p:clrMapOvr>
    <a:masterClrMapping/>
  </p:clrMapOvr>
  <p:transition spd="slow" advTm="20000">
    <p:blinds dir="vert"/>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	292-Bens materiais existem para garantir a vida das pessoas no plano físico, mas não devem deixar de servir ao exercício da caridade. A riqueza material precisa ter uma utilização cristã.</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369156701"/>
      </p:ext>
    </p:extLst>
  </p:cSld>
  <p:clrMapOvr>
    <a:masterClrMapping/>
  </p:clrMapOvr>
  <p:transition spd="slow" advTm="20000">
    <p:blinds dir="vert"/>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100" dirty="0">
                <a:latin typeface="Arial" pitchFamily="34" charset="0"/>
                <a:cs typeface="Arial" pitchFamily="34" charset="0"/>
              </a:rPr>
              <a:t>	293-Para o homem combater o materialismo há um procedimento básico, que é centralizado na sua reforma íntima: </a:t>
            </a:r>
            <a:br>
              <a:rPr lang="pt-BR" sz="3100" dirty="0">
                <a:latin typeface="Arial" pitchFamily="34" charset="0"/>
                <a:cs typeface="Arial" pitchFamily="34" charset="0"/>
              </a:rPr>
            </a:br>
            <a:r>
              <a:rPr lang="pt-BR" sz="3100" b="1" dirty="0">
                <a:solidFill>
                  <a:schemeClr val="accent4">
                    <a:lumMod val="20000"/>
                    <a:lumOff val="80000"/>
                  </a:schemeClr>
                </a:solidFill>
                <a:effectLst>
                  <a:outerShdw blurRad="38100" dist="38100" dir="2700000" algn="tl">
                    <a:srgbClr val="000000">
                      <a:alpha val="43137"/>
                    </a:srgbClr>
                  </a:outerShdw>
                </a:effectLst>
                <a:latin typeface="Arial" pitchFamily="34" charset="0"/>
                <a:cs typeface="Arial" pitchFamily="34" charset="0"/>
              </a:rPr>
              <a:t>1) autocrítica, admitindo o seu desvio da ética cristã e afastando as teorias secundárias; </a:t>
            </a:r>
            <a:r>
              <a:rPr lang="pt-BR" sz="3100" b="1" dirty="0">
                <a:solidFill>
                  <a:srgbClr val="FFFF00"/>
                </a:solidFill>
                <a:effectLst>
                  <a:outerShdw blurRad="38100" dist="38100" dir="2700000" algn="tl">
                    <a:srgbClr val="000000">
                      <a:alpha val="43137"/>
                    </a:srgbClr>
                  </a:outerShdw>
                </a:effectLst>
                <a:latin typeface="Arial" pitchFamily="34" charset="0"/>
                <a:cs typeface="Arial" pitchFamily="34" charset="0"/>
              </a:rPr>
              <a:t>2) colocar como centro de interesses a mudança do seu âmago, concentrando sua força de vontade no cultivo das virtudes; </a:t>
            </a:r>
            <a:r>
              <a:rPr lang="pt-BR" sz="3100" b="1" dirty="0">
                <a:solidFill>
                  <a:schemeClr val="accent6">
                    <a:lumMod val="40000"/>
                    <a:lumOff val="60000"/>
                  </a:schemeClr>
                </a:solidFill>
                <a:effectLst>
                  <a:outerShdw blurRad="38100" dist="38100" dir="2700000" algn="tl">
                    <a:srgbClr val="000000">
                      <a:alpha val="43137"/>
                    </a:srgbClr>
                  </a:outerShdw>
                </a:effectLst>
                <a:latin typeface="Arial" pitchFamily="34" charset="0"/>
                <a:cs typeface="Arial" pitchFamily="34" charset="0"/>
              </a:rPr>
              <a:t>3) utilizar os bens materiais como meio de­ vida e não como fim ou ideal em si mesmos.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543525656"/>
      </p:ext>
    </p:extLst>
  </p:cSld>
  <p:clrMapOvr>
    <a:masterClrMapping/>
  </p:clrMapOvr>
  <p:transition spd="slow" advTm="20000">
    <p:blinds dir="vert"/>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294-Causa sofrimento tal mudança interior. O bálsamo consiste em cada um compreender que a vida não se esgota numa única existência; ainda que seja contrariado na atual vivência, colherá os frutos em sucessivas reencarnações.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502938745"/>
      </p:ext>
    </p:extLst>
  </p:cSld>
  <p:clrMapOvr>
    <a:masterClrMapping/>
  </p:clrMapOvr>
  <p:transition spd="slow" advTm="20000">
    <p:blinds dir="vert"/>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400" dirty="0">
                <a:latin typeface="Arial" pitchFamily="34" charset="0"/>
                <a:cs typeface="Arial" pitchFamily="34" charset="0"/>
              </a:rPr>
              <a:t>	295-Por isso a menção, no item 279, de que a exata compreensão de felicidade auxilia o encarnado na sua reforma intima. Dá perspectiva ampla e positiva ao horizonte do ser. Percebe ele que não há fronteiras após a morte do corpo físico. Sente que deve progredir para além dos limites da matéria. Conclui que haverá de colher os frutos da caridade praticada.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1489846108"/>
      </p:ext>
    </p:extLst>
  </p:cSld>
  <p:clrMapOvr>
    <a:masterClrMapping/>
  </p:clrMapOvr>
  <p:transition spd="slow" advTm="20000">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805180"/>
            <a:ext cx="8856984" cy="5621324"/>
          </a:xfrm>
        </p:spPr>
        <p:txBody>
          <a:bodyPr>
            <a:noAutofit/>
          </a:bodyPr>
          <a:lstStyle/>
          <a:p>
            <a:pPr algn="r"/>
            <a:r>
              <a:rPr lang="pt-BR" sz="3600" dirty="0">
                <a:latin typeface="Arial" pitchFamily="34" charset="0"/>
                <a:cs typeface="Arial" pitchFamily="34" charset="0"/>
              </a:rPr>
              <a:t>13-Lança penetrante que fere mortalmente o coração dos homens, atirando-os às trevas do malquerer e conduzindo-os ao holocausto das sensações, como se estivessem sem salvação, nem possuíssem qualquer esperança.</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49700"/>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III - Egoísmo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411721315"/>
      </p:ext>
    </p:extLst>
  </p:cSld>
  <p:clrMapOvr>
    <a:masterClrMapping/>
  </p:clrMapOvr>
  <p:transition spd="slow" advTm="20000">
    <p:blinds dir="vert"/>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296-Materialistas, agindo em função de bens materiais, estão insertos na espiral materialista crescente. Desejam sempre mais e mais. Não há um fim para quem privilegia a riqueza material; continuamente aceitam viver nessa ilusão.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419977157"/>
      </p:ext>
    </p:extLst>
  </p:cSld>
  <p:clrMapOvr>
    <a:masterClrMapping/>
  </p:clrMapOvr>
  <p:transition spd="slow" advTm="20000">
    <p:blinds dir="vert"/>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297-Os adeptos da reforma íntima, que aos poucos vão afastando o materialismo de suas vidas, inserem-se na espiral materialista decrescente.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13412" y="459980"/>
            <a:ext cx="55854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1 – NOÇÕES GERAIS</a:t>
            </a:r>
          </a:p>
        </p:txBody>
      </p:sp>
    </p:spTree>
    <p:extLst>
      <p:ext uri="{BB962C8B-B14F-4D97-AF65-F5344CB8AC3E}">
        <p14:creationId xmlns:p14="http://schemas.microsoft.com/office/powerpoint/2010/main" val="225493120"/>
      </p:ext>
    </p:extLst>
  </p:cSld>
  <p:clrMapOvr>
    <a:masterClrMapping/>
  </p:clrMapOvr>
  <p:transition spd="slow" advTm="20000">
    <p:blinds dir="vert"/>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298-Fundamentalmente inseridos no contexto do materialismo, escapes e compensações servem também a todos os outros desvios de conduta ligados ao egoísmo e ao orgulho.</a:t>
            </a:r>
          </a:p>
        </p:txBody>
      </p:sp>
      <p:sp>
        <p:nvSpPr>
          <p:cNvPr id="7" name="CaixaDeTexto 6"/>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576531414"/>
      </p:ext>
    </p:extLst>
  </p:cSld>
  <p:clrMapOvr>
    <a:masterClrMapping/>
  </p:clrMapOvr>
  <p:transition spd="slow" advTm="20000">
    <p:blinds dir="vert"/>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299-Escape, no contexto da reforma íntima, é o processo, composto por atos isolados ou conjuntos, em períodos ou fases, que representa uma fuga à realidade por parte do encarnado, ao longo de seu estágio na crosta terrestre.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1226330974"/>
      </p:ext>
    </p:extLst>
  </p:cSld>
  <p:clrMapOvr>
    <a:masterClrMapping/>
  </p:clrMapOvr>
  <p:transition spd="slow" advTm="20000">
    <p:blinds dir="vert"/>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300-Compensação, nesse mesmo contexto, é o processo pelo qual o ser humano equilibra ou reequilibra a interação razão-sentimento, buscando contrabalançar suas provas e suas expiações com prazeres materiais ou fugazes, de qualquer ordem, objetivando também uma fuga à realidade.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2057519844"/>
      </p:ext>
    </p:extLst>
  </p:cSld>
  <p:clrMapOvr>
    <a:masterClrMapping/>
  </p:clrMapOvr>
  <p:transition spd="slow" advTm="20000">
    <p:blinds dir="vert"/>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301-Escapes e compensações compõem o cotidiano de vários indivíduos, indisciplinados e revoltados com o processo de reforma íntima ou mesmo com as provas que devem enfrentar na jornada física.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3294763043"/>
      </p:ext>
    </p:extLst>
  </p:cSld>
  <p:clrMapOvr>
    <a:masterClrMapping/>
  </p:clrMapOvr>
  <p:transition spd="slow" advTm="20000">
    <p:blinds dir="vert"/>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2600" dirty="0">
                <a:latin typeface="Arial" pitchFamily="34" charset="0"/>
                <a:cs typeface="Arial" pitchFamily="34" charset="0"/>
              </a:rPr>
              <a:t>	302-Quando se depara com um obstáculo, do qual se vê impossibilitado de fugir e não quer verdadeiramente resolver, o ser humano, de regra, tende a tomar dois rumos alternativos: o escape ou a compensação. Utilizando o escape, torna-se indiferente ou alheio à questão, fechando-se em si mesmo e ignorando, em suma, o que se passa à sua volta, quando o seu dever cristão impõe-lhe a luta e a perseverança. Ao usar a compensação, mergulha num oceano de dádivas e dívidas materiais, quase sempre no contexto do materialismo de qualquer espécie. Em ambos os casos não consegue, porque não quer, atacar de frente o empecilho natural e necessário que a vida lhe impõe.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3887061784"/>
      </p:ext>
    </p:extLst>
  </p:cSld>
  <p:clrMapOvr>
    <a:masterClrMapping/>
  </p:clrMapOvr>
  <p:transition spd="slow" advTm="20000">
    <p:blinds dir="vert"/>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303-O estágio na Crosta é repleto de pressões de toda ordem e o encarnado costuma ser cobrado pelos outros e por si mesmo. Buscar ser fraterno e solidário, nesse quadro que seu coração considera desolador, é-lhe um fardo.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1322212052"/>
      </p:ext>
    </p:extLst>
  </p:cSld>
  <p:clrMapOvr>
    <a:masterClrMapping/>
  </p:clrMapOvr>
  <p:transition spd="slow" advTm="20000">
    <p:blinds dir="vert"/>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304-Não vê por que, no seu raciocínio constituído por teorias secundárias, deixar a pessoa de se conceder uma compensação pelo que vivência; encontra sempre uma justificativa fundada para o seu escape.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2067716725"/>
      </p:ext>
    </p:extLst>
  </p:cSld>
  <p:clrMapOvr>
    <a:masterClrMapping/>
  </p:clrMapOvr>
  <p:transition spd="slow" advTm="20000">
    <p:blinds dir="vert"/>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305-A regra é que tais escapes e compensações se dão no campo dos sentimentos negativos do ser. Hipótese rara, quase inexistente no Globo, é a daquele que assimila bem e de modo positivo suas frustrações diante das provas e expiações que tem a enfrentar.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643242508"/>
      </p:ext>
    </p:extLst>
  </p:cSld>
  <p:clrMapOvr>
    <a:masterClrMapping/>
  </p:clrMapOvr>
  <p:transition spd="slow" advTm="20000">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858240"/>
            <a:ext cx="8856984" cy="3141520"/>
          </a:xfrm>
        </p:spPr>
        <p:txBody>
          <a:bodyPr>
            <a:noAutofit/>
          </a:bodyPr>
          <a:lstStyle/>
          <a:p>
            <a:pPr algn="r"/>
            <a:r>
              <a:rPr lang="pt-BR" sz="3600" dirty="0">
                <a:latin typeface="Arial" pitchFamily="34" charset="0"/>
                <a:cs typeface="Arial" pitchFamily="34" charset="0"/>
              </a:rPr>
              <a:t>14-Reduz-se no indivíduo pensar em si mais do que pensa nos outros, sejam estes de que relacionamento forem.</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49700"/>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III - Egoísmo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656496995"/>
      </p:ext>
    </p:extLst>
  </p:cSld>
  <p:clrMapOvr>
    <a:masterClrMapping/>
  </p:clrMapOvr>
  <p:transition spd="slow" advTm="15000">
    <p:blinds dir="vert"/>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306- A lógica explica. Se o indivíduo não tem sensibilidade e raciocínio suficientes para compreender a necessidade de tais enfrentamentos cotidianos, necessitando fantasiar sua existência para suportar a jornada terrena, natural lhe parece que suas compensações se deem na senda do erro.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3572765062"/>
      </p:ext>
    </p:extLst>
  </p:cSld>
  <p:clrMapOvr>
    <a:masterClrMapping/>
  </p:clrMapOvr>
  <p:transition spd="slow" advTm="20000">
    <p:blinds dir="vert"/>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307-Por outro lado, falar em escape, por si só, significa um desvio. Fugir não significa elevação moral de ninguém na maioria dos casos.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2192024697"/>
      </p:ext>
    </p:extLst>
  </p:cSld>
  <p:clrMapOvr>
    <a:masterClrMapping/>
  </p:clrMapOvr>
  <p:transition spd="slow" advTm="20000">
    <p:blinds dir="vert"/>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308-A compensação pode constituir um equilíbrio baseado em atos positivos, tal como alguém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"curar" </a:t>
            </a:r>
            <a:r>
              <a:rPr lang="pt-BR" sz="3600" dirty="0">
                <a:latin typeface="Arial" pitchFamily="34" charset="0"/>
                <a:cs typeface="Arial" pitchFamily="34" charset="0"/>
              </a:rPr>
              <a:t>uma ansiedade gerada por um entrave qualquer dedicando-se cada vez mais à caridade e ao auxílio fraterno ao próximo.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1341465464"/>
      </p:ext>
    </p:extLst>
  </p:cSld>
  <p:clrMapOvr>
    <a:masterClrMapping/>
  </p:clrMapOvr>
  <p:transition spd="slow" advTm="20000">
    <p:blinds dir="vert"/>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309-Escapes e compensações também são mascarados em algumas situações. Faz parte da natureza humana buscar cobrir de aparência positiva os seus erros.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1584955572"/>
      </p:ext>
    </p:extLst>
  </p:cSld>
  <p:clrMapOvr>
    <a:masterClrMapping/>
  </p:clrMapOvr>
  <p:transition spd="slow" advTm="20000">
    <p:blinds dir="vert"/>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100" dirty="0">
                <a:latin typeface="Arial" pitchFamily="34" charset="0"/>
                <a:cs typeface="Arial" pitchFamily="34" charset="0"/>
              </a:rPr>
              <a:t>	310-Aquele que muito trabalha, alegando ser contra a ociosidade, a título de exemplo, mas impondo-se um regime exagerado de isolamento social e privando-se do lazer, pode estar constituindo para si mesmo um escape ou uma compensação. Porque não sabe lidar com alguma insegurança ou deficiência sua, volta-se ao trabalho para fugir à realidade, evitando contato com a comunidade ou mesmo com a família e, com isso, busca suprir sua carência de solidariedade.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2927295818"/>
      </p:ext>
    </p:extLst>
  </p:cSld>
  <p:clrMapOvr>
    <a:masterClrMapping/>
  </p:clrMapOvr>
  <p:transition spd="slow" advTm="20000">
    <p:blinds dir="vert"/>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100" dirty="0">
                <a:latin typeface="Arial" pitchFamily="34" charset="0"/>
                <a:cs typeface="Arial" pitchFamily="34" charset="0"/>
              </a:rPr>
              <a:t>	311-Normalmente o exagero demonstra a impropriedade da conduta. Atirar-se com abuso a determinada atividade ou à prática de algum comportamento evidencia indício de escape ou compensação.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4045109906"/>
      </p:ext>
    </p:extLst>
  </p:cSld>
  <p:clrMapOvr>
    <a:masterClrMapping/>
  </p:clrMapOvr>
  <p:transition spd="slow" advTm="20000">
    <p:blinds dir="vert"/>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100" dirty="0">
                <a:latin typeface="Arial" pitchFamily="34" charset="0"/>
                <a:cs typeface="Arial" pitchFamily="34" charset="0"/>
              </a:rPr>
              <a:t>312-Para enfrentar um único problema, pode </a:t>
            </a:r>
            <a:br>
              <a:rPr lang="pt-BR" sz="3100" dirty="0">
                <a:latin typeface="Arial" pitchFamily="34" charset="0"/>
                <a:cs typeface="Arial" pitchFamily="34" charset="0"/>
              </a:rPr>
            </a:br>
            <a:r>
              <a:rPr lang="pt-BR" sz="3100" dirty="0">
                <a:latin typeface="Arial" pitchFamily="34" charset="0"/>
                <a:cs typeface="Arial" pitchFamily="34" charset="0"/>
              </a:rPr>
              <a:t>o encarnado vá ler-se desses dois </a:t>
            </a:r>
            <a:br>
              <a:rPr lang="pt-BR" sz="3100" dirty="0">
                <a:latin typeface="Arial" pitchFamily="34" charset="0"/>
                <a:cs typeface="Arial" pitchFamily="34" charset="0"/>
              </a:rPr>
            </a:br>
            <a:r>
              <a:rPr lang="pt-BR" sz="3100" dirty="0">
                <a:latin typeface="Arial" pitchFamily="34" charset="0"/>
                <a:cs typeface="Arial" pitchFamily="34" charset="0"/>
              </a:rPr>
              <a:t>mecanismos, ao mesmo tempo, </a:t>
            </a:r>
            <a:br>
              <a:rPr lang="pt-BR" sz="3100" dirty="0">
                <a:latin typeface="Arial" pitchFamily="34" charset="0"/>
                <a:cs typeface="Arial" pitchFamily="34" charset="0"/>
              </a:rPr>
            </a:br>
            <a:r>
              <a:rPr lang="pt-BR" sz="3100" dirty="0">
                <a:latin typeface="Arial" pitchFamily="34" charset="0"/>
                <a:cs typeface="Arial" pitchFamily="34" charset="0"/>
              </a:rPr>
              <a:t>sucessiva ou alternadamente.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2365981976"/>
      </p:ext>
    </p:extLst>
  </p:cSld>
  <p:clrMapOvr>
    <a:masterClrMapping/>
  </p:clrMapOvr>
  <p:transition spd="slow" advTm="20000">
    <p:blinds dir="vert"/>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313-O procedimento cristão, fundamentado nos bons sentimentos descritos no item 10, exige que o ser humano abstenha-se da prática frequente de fuga à realidade. Esta não lhe traz progresso, porque o afasta da luta, evita o enfrentamento que origina a modificação do seu comportamento, lapidando lhe o âmago e aprimorando a sua maneira de se conduzir na existência corpórea.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639241458"/>
      </p:ext>
    </p:extLst>
  </p:cSld>
  <p:clrMapOvr>
    <a:masterClrMapping/>
  </p:clrMapOvr>
  <p:transition spd="slow" advTm="20000">
    <p:blinds dir="vert"/>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314-Em verdade, os escapes e as compensações são utilizados porque o indivíduo teme sofrer. E sofre porque não compreende a realidade e a inevitabilidade das sucessivas provas que possui.</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1163987947"/>
      </p:ext>
    </p:extLst>
  </p:cSld>
  <p:clrMapOvr>
    <a:masterClrMapping/>
  </p:clrMapOvr>
  <p:transition spd="slow" advTm="20000">
    <p:blinds dir="vert"/>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315-Há, no entanto, vários modos da pessoa vivenciar uma compensação ou utilizar um escape.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3847173220"/>
      </p:ext>
    </p:extLst>
  </p:cSld>
  <p:clrMapOvr>
    <a:masterClrMapping/>
  </p:clrMapOvr>
  <p:transition spd="slow" advTm="20000">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100" y="1041670"/>
            <a:ext cx="8856984" cy="5267650"/>
          </a:xfrm>
        </p:spPr>
        <p:txBody>
          <a:bodyPr>
            <a:noAutofit/>
          </a:bodyPr>
          <a:lstStyle/>
          <a:p>
            <a:pPr algn="r"/>
            <a:r>
              <a:rPr lang="pt-BR" sz="3600" dirty="0">
                <a:latin typeface="Arial" pitchFamily="34" charset="0"/>
                <a:cs typeface="Arial" pitchFamily="34" charset="0"/>
              </a:rPr>
              <a:t>15-A simplicidade da definição do egoísmo é tão singela quanto a dificuldade que as inteligências humanas têm para entendê-lo. Basta olhar para si mesmo em primeiro lugar, agir em benefício próprio acima de tudo, voltar os interesses para o epicentro do seu "eu" e tudo, estará girando em torno do egoísmo.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CaixaDeTexto 9"/>
          <p:cNvSpPr txBox="1"/>
          <p:nvPr/>
        </p:nvSpPr>
        <p:spPr>
          <a:xfrm>
            <a:off x="3131840" y="549700"/>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III - Egoísmo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767193"/>
      </p:ext>
    </p:extLst>
  </p:cSld>
  <p:clrMapOvr>
    <a:masterClrMapping/>
  </p:clrMapOvr>
  <p:transition spd="slow" advTm="20000">
    <p:blinds dir="vert"/>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316-Alguns levam o ser humano a um universo inaceitável de erros de toda ordem. É o caso daquele que, por ter nascido em família economicamente pobre, inconformado, sem saber como ou sem querer enfrentar a prova que o estágio encarnatório lhe impõe, volta-se à prática de crimes de toda espécie como compensação ao seu </a:t>
            </a: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"sofrimento". </a:t>
            </a:r>
            <a:r>
              <a:rPr lang="pt-BR" sz="3200" dirty="0">
                <a:latin typeface="Arial" pitchFamily="34" charset="0"/>
                <a:cs typeface="Arial" pitchFamily="34" charset="0"/>
              </a:rPr>
              <a:t>Trata-se de um exemplo de compensação danosa.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3107265056"/>
      </p:ext>
    </p:extLst>
  </p:cSld>
  <p:clrMapOvr>
    <a:masterClrMapping/>
  </p:clrMapOvr>
  <p:transition spd="slow" advTm="20000">
    <p:blinds dir="vert"/>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317-O homem cerca-se de negativismo, temeroso de enfrentar conflitos na tão indispensável posição de pai ou esposo em sua família </a:t>
            </a:r>
            <a:r>
              <a:rPr lang="pt-BR" sz="3600" b="1" dirty="0">
                <a:effectLst>
                  <a:outerShdw blurRad="38100" dist="38100" dir="2700000" algn="tl">
                    <a:srgbClr val="000000">
                      <a:alpha val="43137"/>
                    </a:srgbClr>
                  </a:outerShdw>
                </a:effectLst>
                <a:latin typeface="Arial" pitchFamily="34" charset="0"/>
                <a:cs typeface="Arial" pitchFamily="34" charset="0"/>
              </a:rPr>
              <a:t>(que implica dedicação e abnegação cotidianas), </a:t>
            </a:r>
            <a:r>
              <a:rPr lang="pt-BR" sz="3600" dirty="0">
                <a:latin typeface="Arial" pitchFamily="34" charset="0"/>
                <a:cs typeface="Arial" pitchFamily="34" charset="0"/>
              </a:rPr>
              <a:t>valendo-se de seu trabalho, como já exemplificado no item 310, a título de escape.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1688226526"/>
      </p:ext>
    </p:extLst>
  </p:cSld>
  <p:clrMapOvr>
    <a:masterClrMapping/>
  </p:clrMapOvr>
  <p:transition spd="slow" advTm="20000">
    <p:blinds dir="vert"/>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318-Certamente, há compensações e escapes mais leves os quais, ainda que não ideais, são menos danosos ao progresso do ser.</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1590245101"/>
      </p:ext>
    </p:extLst>
  </p:cSld>
  <p:clrMapOvr>
    <a:masterClrMapping/>
  </p:clrMapOvr>
  <p:transition spd="slow" advTm="20000">
    <p:blinds dir="vert"/>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319-O materialista é o usuário por excelência desses procedimentos, porque lhe é muito fácil trocar um bem terreno por outro ou mesmo um prazer espiritual por algo material.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3418535189"/>
      </p:ext>
    </p:extLst>
  </p:cSld>
  <p:clrMapOvr>
    <a:masterClrMapping/>
  </p:clrMapOvr>
  <p:transition spd="slow" advTm="20000">
    <p:blinds dir="vert"/>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200" dirty="0">
                <a:latin typeface="Arial" pitchFamily="34" charset="0"/>
                <a:cs typeface="Arial" pitchFamily="34" charset="0"/>
              </a:rPr>
              <a:t>	320-Outro exemplo: o homem que, orgulhoso, vendo-se ferido no brio, sem saber como lidar com a sensação gerada, explode em cólera. Sua reação de ira pode tanto estar no campo do escape quanto da compensação. Aquele que sente prazer nessa troca está compensando </a:t>
            </a:r>
            <a:r>
              <a:rPr lang="pt-BR" sz="3200" b="1" dirty="0">
                <a:effectLst>
                  <a:outerShdw blurRad="38100" dist="38100" dir="2700000" algn="tl">
                    <a:srgbClr val="000000">
                      <a:alpha val="43137"/>
                    </a:srgbClr>
                  </a:outerShdw>
                </a:effectLst>
                <a:latin typeface="Arial" pitchFamily="34" charset="0"/>
                <a:cs typeface="Arial" pitchFamily="34" charset="0"/>
              </a:rPr>
              <a:t>(orgulho ferido v. reação colérica). </a:t>
            </a:r>
            <a:r>
              <a:rPr lang="pt-BR" sz="3200" dirty="0">
                <a:latin typeface="Arial" pitchFamily="34" charset="0"/>
                <a:cs typeface="Arial" pitchFamily="34" charset="0"/>
              </a:rPr>
              <a:t>Quem reage inconscientemente, sem fazer a ligação entre uma e outra, está escapulindo.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2959629284"/>
      </p:ext>
    </p:extLst>
  </p:cSld>
  <p:clrMapOvr>
    <a:masterClrMapping/>
  </p:clrMapOvr>
  <p:transition spd="slow" advTm="20000">
    <p:blinds dir="vert"/>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321-A reforma íntima deve fazer ver ao ser humano a indispensabilidade de diminuir, até cessar, a utilização do escape e da compensação como processos de fuga à realidade.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4096707238"/>
      </p:ext>
    </p:extLst>
  </p:cSld>
  <p:clrMapOvr>
    <a:masterClrMapping/>
  </p:clrMapOvr>
  <p:transition spd="slow" advTm="20000">
    <p:blinds dir="vert"/>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322-Porém, mesmo no processo de reforma íntima, utiliza-se o encarnado desses mecanismos. Para trabalhar a modificação do seu âmago, que traz sofrimento porque implica luta, pode haver o uso de compensações ou mesmo de escapes.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4265312892"/>
      </p:ext>
    </p:extLst>
  </p:cSld>
  <p:clrMapOvr>
    <a:masterClrMapping/>
  </p:clrMapOvr>
  <p:transition spd="slow" advTm="20000">
    <p:blinds dir="vert"/>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323-</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"Se devo promover minha reforma íntima, necessito de uma compensação" </a:t>
            </a:r>
            <a:r>
              <a:rPr lang="pt-BR" sz="3600" dirty="0">
                <a:latin typeface="Arial" pitchFamily="34" charset="0"/>
                <a:cs typeface="Arial" pitchFamily="34" charset="0"/>
              </a:rPr>
              <a:t>— diz muitas vezes o homem. Essa manifestação é natural, pois o ser, no atual estágio evolutivo da humanidade, não está, de regra, preparado a ceder unilateralmente, sem receber em troca algum benefício.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4234377773"/>
      </p:ext>
    </p:extLst>
  </p:cSld>
  <p:clrMapOvr>
    <a:masterClrMapping/>
  </p:clrMapOvr>
  <p:transition spd="slow" advTm="20000">
    <p:blinds dir="vert"/>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just"/>
            <a:r>
              <a:rPr lang="pt-BR" sz="3600" dirty="0">
                <a:latin typeface="Arial" pitchFamily="34" charset="0"/>
                <a:cs typeface="Arial" pitchFamily="34" charset="0"/>
              </a:rPr>
              <a:t>	324-Menos mal assim, desde que compense de forma plausível. Fará sua reforma íntima dessa maneira até que compreenda, pelo aprimoramento sequencial do espírito, a inutilidade dos instrumentos acessórios para isso, seja quanto à compensação, seja quanto ao escape.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3269591763"/>
      </p:ext>
    </p:extLst>
  </p:cSld>
  <p:clrMapOvr>
    <a:masterClrMapping/>
  </p:clrMapOvr>
  <p:transition spd="slow" advTm="20000">
    <p:blinds dir="vert"/>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325-Raciocínio: melhor a atitude compensatória leve do que o erro grave; mais conveniente cada um promover a sua reforma íntima diante de uma compensação, ainda que não ideal, mas próxima do cristão, do que permanecer estagnado ou assumir novos e maiores débitos.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4153839836"/>
      </p:ext>
    </p:extLst>
  </p:cSld>
  <p:clrMapOvr>
    <a:masterClrMapping/>
  </p:clrMapOvr>
  <p:transition spd="slow" advTm="20000">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806" y="1415959"/>
            <a:ext cx="8856984" cy="4026082"/>
          </a:xfrm>
        </p:spPr>
        <p:txBody>
          <a:bodyPr>
            <a:noAutofit/>
          </a:bodyPr>
          <a:lstStyle/>
          <a:p>
            <a:pPr algn="r"/>
            <a:r>
              <a:rPr lang="pt-BR" sz="3600" dirty="0">
                <a:latin typeface="Arial" pitchFamily="34" charset="0"/>
                <a:cs typeface="Arial" pitchFamily="34" charset="0"/>
              </a:rPr>
              <a:t>16-É chaga porque vitima os bons sentimentos, afastando-os um a um conforme a intensidade da vibração egoística, conduzindo o encarnado à senda do mal.</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CaixaDeTexto 9"/>
          <p:cNvSpPr txBox="1"/>
          <p:nvPr/>
        </p:nvSpPr>
        <p:spPr>
          <a:xfrm>
            <a:off x="3131840" y="549700"/>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III - Egoísmo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748875898"/>
      </p:ext>
    </p:extLst>
  </p:cSld>
  <p:clrMapOvr>
    <a:masterClrMapping/>
  </p:clrMapOvr>
  <p:transition spd="slow" advTm="15000">
    <p:blinds dir="vert"/>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326-Sentimento: pior o escape do que o enfrentamento do problema; mais conveniente a criatura instaurar e cultivar a reforma íntima do que fugir à realidade, ainda que isso lhe traga sofrimento.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2781618740"/>
      </p:ext>
    </p:extLst>
  </p:cSld>
  <p:clrMapOvr>
    <a:masterClrMapping/>
  </p:clrMapOvr>
  <p:transition spd="slow" advTm="20000">
    <p:blinds dir="vert"/>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327-A compensação está para o raciocínio do mesmo modo que o escape está para o sentimento. A primeira é mais razão, provocada por um processo de lógica, ao qual se vincula o momento de decidir. A segunda é mais sentimento, causado por uma instância emotiva, que exalta a alma e provoca a decisão.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2104605489"/>
      </p:ext>
    </p:extLst>
  </p:cSld>
  <p:clrMapOvr>
    <a:masterClrMapping/>
  </p:clrMapOvr>
  <p:transition spd="slow" advTm="20000">
    <p:blinds dir="vert"/>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400" dirty="0">
                <a:latin typeface="Arial" pitchFamily="34" charset="0"/>
                <a:cs typeface="Arial" pitchFamily="34" charset="0"/>
              </a:rPr>
              <a:t>	328-Caminhar no processo de REFORMA ÍNTIMA, de maneira crescente e segura, é uma peregrinação que demanda tempo. Não se faz da noite para o dia. Pode levar períodos curtos, em cada uma de suas fases, mas a regra é que dure anos, </a:t>
            </a:r>
            <a:r>
              <a:rPr lang="pt-BR" sz="3400" b="1" i="1" dirty="0">
                <a:solidFill>
                  <a:srgbClr val="FFFF00"/>
                </a:solidFill>
                <a:effectLst>
                  <a:outerShdw blurRad="38100" dist="38100" dir="2700000" algn="tl">
                    <a:srgbClr val="000000">
                      <a:alpha val="43137"/>
                    </a:srgbClr>
                  </a:outerShdw>
                </a:effectLst>
                <a:latin typeface="Arial" pitchFamily="34" charset="0"/>
                <a:cs typeface="Arial" pitchFamily="34" charset="0"/>
              </a:rPr>
              <a:t>quiçá séculos</a:t>
            </a:r>
            <a:r>
              <a:rPr lang="pt-BR" sz="3400" dirty="0">
                <a:latin typeface="Arial" pitchFamily="34" charset="0"/>
                <a:cs typeface="Arial" pitchFamily="34" charset="0"/>
              </a:rPr>
              <a:t>. O procedimento pode ser encurtado na exata medida em que o livre-arbítrio é bem utilizado pelo indivíduo.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949589180"/>
      </p:ext>
    </p:extLst>
  </p:cSld>
  <p:clrMapOvr>
    <a:masterClrMapping/>
  </p:clrMapOvr>
  <p:transition spd="slow" advTm="20000">
    <p:blinds dir="vert"/>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329-A irresignação, o que, de regra, equivale ao sofrimento presente, confere à pessoa menores chances de recompensa espiritual futura.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884375261"/>
      </p:ext>
    </p:extLst>
  </p:cSld>
  <p:clrMapOvr>
    <a:masterClrMapping/>
  </p:clrMapOvr>
  <p:transition spd="slow" advTm="20000">
    <p:blinds dir="vert"/>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100" dirty="0">
                <a:latin typeface="Arial" pitchFamily="34" charset="0"/>
                <a:cs typeface="Arial" pitchFamily="34" charset="0"/>
              </a:rPr>
              <a:t>	330-Escapes e compensações possuem o seu lado positivo, mas não são o ideal a ser alcançado pelo homem na sua caminhada evolutiva. Ao contrário, representam nesse caso o meio para o encarnado chegar a uma finalidade maior, que é a prática da sua reforma íntima. No decorrer desta última, instrumento de progresso, tais pretextos vão perdendo a sua razão de ser e devem ser afastados pelo ser humano, imperando, em seu lugar, a resignação.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40789" y="316287"/>
            <a:ext cx="522829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2 - ESCAPES E COMPENSAÇÕES</a:t>
            </a:r>
          </a:p>
        </p:txBody>
      </p:sp>
    </p:spTree>
    <p:extLst>
      <p:ext uri="{BB962C8B-B14F-4D97-AF65-F5344CB8AC3E}">
        <p14:creationId xmlns:p14="http://schemas.microsoft.com/office/powerpoint/2010/main" val="1458877126"/>
      </p:ext>
    </p:extLst>
  </p:cSld>
  <p:clrMapOvr>
    <a:masterClrMapping/>
  </p:clrMapOvr>
  <p:transition spd="slow" advTm="20000">
    <p:blinds dir="vert"/>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400" dirty="0">
                <a:latin typeface="Arial" pitchFamily="34" charset="0"/>
                <a:cs typeface="Arial" pitchFamily="34" charset="0"/>
              </a:rPr>
              <a:t>	331-Ambição tem duplo sentido. Alguns a utilizam para expressar algo negativo, tal como a busca primordial de sucesso e bens materiais que possam satisfazer o egoísmo e o orgulho. Outros a entendem como um desejo intenso movido na direção de certo objetivo futuro, de modo que pode haver aí um aspecto positivo, desde que tal desiderato seja cristão.</a:t>
            </a:r>
          </a:p>
        </p:txBody>
      </p:sp>
      <p:sp>
        <p:nvSpPr>
          <p:cNvPr id="7" name="CaixaDeTexto 6"/>
          <p:cNvSpPr txBox="1"/>
          <p:nvPr/>
        </p:nvSpPr>
        <p:spPr>
          <a:xfrm>
            <a:off x="3580029" y="459980"/>
            <a:ext cx="451391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3 - AMBIÇÃO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518042336"/>
      </p:ext>
    </p:extLst>
  </p:cSld>
  <p:clrMapOvr>
    <a:masterClrMapping/>
  </p:clrMapOvr>
  <p:transition spd="slow" advTm="20000">
    <p:blinds dir="vert"/>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400" dirty="0">
                <a:latin typeface="Arial" pitchFamily="34" charset="0"/>
                <a:cs typeface="Arial" pitchFamily="34" charset="0"/>
              </a:rPr>
              <a:t>	332-O principal é a pessoa canalizar sempre as aspirações que tem para os bons sentimentos, fundando nesse prisma os alicerces da sua reforma íntima. Cultivando a lei universal do amor, incluindo seus derivados, pode tornar-se positiva a ambição, desde que ela não resvale para o exagero do fanatismo e outras posturas extremistas.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580029" y="459980"/>
            <a:ext cx="451391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3 - AMBIÇÃO</a:t>
            </a:r>
          </a:p>
        </p:txBody>
      </p:sp>
    </p:spTree>
    <p:extLst>
      <p:ext uri="{BB962C8B-B14F-4D97-AF65-F5344CB8AC3E}">
        <p14:creationId xmlns:p14="http://schemas.microsoft.com/office/powerpoint/2010/main" val="1025005561"/>
      </p:ext>
    </p:extLst>
  </p:cSld>
  <p:clrMapOvr>
    <a:masterClrMapping/>
  </p:clrMapOvr>
  <p:transition spd="slow" advTm="20000">
    <p:blinds dir="vert"/>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333-Logo, é melhor, pela prudência, que o encarnado detenha sempre a sua ambição. Semear e cultivar apenas o desejo de mudar para melhor é suficiente. Praticar a reforma íntima não necessita de exaltação no seu querer, mas unicamente força de vontade.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580029" y="459980"/>
            <a:ext cx="451391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3 - AMBIÇÃO</a:t>
            </a:r>
          </a:p>
        </p:txBody>
      </p:sp>
    </p:spTree>
    <p:extLst>
      <p:ext uri="{BB962C8B-B14F-4D97-AF65-F5344CB8AC3E}">
        <p14:creationId xmlns:p14="http://schemas.microsoft.com/office/powerpoint/2010/main" val="219956352"/>
      </p:ext>
    </p:extLst>
  </p:cSld>
  <p:clrMapOvr>
    <a:masterClrMapping/>
  </p:clrMapOvr>
  <p:transition spd="slow" advTm="20000">
    <p:blinds dir="vert"/>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334-Regra geral, comportando exceções, não deve o encarnado ser ambicioso; precisa trabalhar com força de vontade. O excesso nas posturas não lhe é salutar; o equilíbrio e a ponderação são adequados ao ângulo cristão da vida.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580029" y="459980"/>
            <a:ext cx="451391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3 - AMBIÇÃO</a:t>
            </a:r>
          </a:p>
        </p:txBody>
      </p:sp>
    </p:spTree>
    <p:extLst>
      <p:ext uri="{BB962C8B-B14F-4D97-AF65-F5344CB8AC3E}">
        <p14:creationId xmlns:p14="http://schemas.microsoft.com/office/powerpoint/2010/main" val="2757561850"/>
      </p:ext>
    </p:extLst>
  </p:cSld>
  <p:clrMapOvr>
    <a:masterClrMapping/>
  </p:clrMapOvr>
  <p:transition spd="slow" advTm="20000">
    <p:blinds dir="vert"/>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335-Receber os bens, de regra materiais, dos que deixam o mundo físico representa parte da lei dos homens. Incabível debater aqui as raízes desse instituto que está presente na maioria das legislações do Globo. Em questão de reforma íntima, insta saber qual será a finalidade da herança no tocante aos herdeiros.</a:t>
            </a:r>
          </a:p>
        </p:txBody>
      </p:sp>
      <p:sp>
        <p:nvSpPr>
          <p:cNvPr id="7" name="CaixaDeTexto 6"/>
          <p:cNvSpPr txBox="1"/>
          <p:nvPr/>
        </p:nvSpPr>
        <p:spPr>
          <a:xfrm>
            <a:off x="3444093" y="459980"/>
            <a:ext cx="47282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4 - HERANÇA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422804143"/>
      </p:ext>
    </p:extLst>
  </p:cSld>
  <p:clrMapOvr>
    <a:masterClrMapping/>
  </p:clrMapOvr>
  <p:transition spd="slow" advTm="20000">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642216"/>
            <a:ext cx="8856984" cy="3573568"/>
          </a:xfrm>
        </p:spPr>
        <p:txBody>
          <a:bodyPr>
            <a:noAutofit/>
          </a:bodyPr>
          <a:lstStyle/>
          <a:p>
            <a:pPr algn="r"/>
            <a:r>
              <a:rPr lang="pt-BR" sz="3600" dirty="0">
                <a:latin typeface="Arial" pitchFamily="34" charset="0"/>
                <a:cs typeface="Arial" pitchFamily="34" charset="0"/>
              </a:rPr>
              <a:t>17-É base de todas as imperfeições do ser humano. Representa o princípio elementar de toda doença sentimental, emocional e psicológica. É fonte dos males que abraçam a humanidade.</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131840" y="549700"/>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III - Egoísmo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280130005"/>
      </p:ext>
    </p:extLst>
  </p:cSld>
  <p:clrMapOvr>
    <a:masterClrMapping/>
  </p:clrMapOvr>
  <p:transition spd="slow" advTm="15000">
    <p:blinds dir="vert"/>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336-Saber receber e utilizar um prêmio qualquer, merecido ou não, evidencia o caráter do beneficiário.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44093" y="459980"/>
            <a:ext cx="47282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4 - HERANÇA</a:t>
            </a:r>
          </a:p>
        </p:txBody>
      </p:sp>
    </p:spTree>
    <p:extLst>
      <p:ext uri="{BB962C8B-B14F-4D97-AF65-F5344CB8AC3E}">
        <p14:creationId xmlns:p14="http://schemas.microsoft.com/office/powerpoint/2010/main" val="1273803305"/>
      </p:ext>
    </p:extLst>
  </p:cSld>
  <p:clrMapOvr>
    <a:masterClrMapping/>
  </p:clrMapOvr>
  <p:transition spd="slow" advTm="20000">
    <p:blinds dir="vert"/>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337-Materialista se torna quem privilegia em excesso aquilo que herda, pois trata-se de uma forma de voltar o seu interesse primordialmente ao plano físico.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44093" y="459980"/>
            <a:ext cx="47282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4 - HERANÇA</a:t>
            </a:r>
          </a:p>
        </p:txBody>
      </p:sp>
    </p:spTree>
    <p:extLst>
      <p:ext uri="{BB962C8B-B14F-4D97-AF65-F5344CB8AC3E}">
        <p14:creationId xmlns:p14="http://schemas.microsoft.com/office/powerpoint/2010/main" val="286768977"/>
      </p:ext>
    </p:extLst>
  </p:cSld>
  <p:clrMapOvr>
    <a:masterClrMapping/>
  </p:clrMapOvr>
  <p:transition spd="slow" advTm="20000">
    <p:blinds dir="vert"/>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338-Superior é o sentimento do herdeiro que direciona sua herança a boas causas, utilizando para si o necessário e sendo caridoso com aquele que de fato carece.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44093" y="459980"/>
            <a:ext cx="47282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4 - HERANÇA</a:t>
            </a:r>
          </a:p>
        </p:txBody>
      </p:sp>
    </p:spTree>
    <p:extLst>
      <p:ext uri="{BB962C8B-B14F-4D97-AF65-F5344CB8AC3E}">
        <p14:creationId xmlns:p14="http://schemas.microsoft.com/office/powerpoint/2010/main" val="781859089"/>
      </p:ext>
    </p:extLst>
  </p:cSld>
  <p:clrMapOvr>
    <a:masterClrMapping/>
  </p:clrMapOvr>
  <p:transition spd="slow" advTm="20000">
    <p:blinds dir="vert"/>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339-Quem do mundo material parte deixando minuciosamente dividida e destinada a sua herança, somente aos seus e sem qualquer finalidade útil ou social, ausente preocupação alguma de ordem caritativa que o ato deveria impor, granjeia um débito derradeiro, levando consigo a titulação de materialista.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44093" y="459980"/>
            <a:ext cx="47282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4 - HERANÇA</a:t>
            </a:r>
          </a:p>
        </p:txBody>
      </p:sp>
    </p:spTree>
    <p:extLst>
      <p:ext uri="{BB962C8B-B14F-4D97-AF65-F5344CB8AC3E}">
        <p14:creationId xmlns:p14="http://schemas.microsoft.com/office/powerpoint/2010/main" val="2914909142"/>
      </p:ext>
    </p:extLst>
  </p:cSld>
  <p:clrMapOvr>
    <a:masterClrMapping/>
  </p:clrMapOvr>
  <p:transition spd="slow" advTm="20000">
    <p:blinds dir="vert"/>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340-Saber legar e ser digno legatário são atributos do bom cristão e atos que compõem a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44093" y="459980"/>
            <a:ext cx="47282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4 - HERANÇA</a:t>
            </a:r>
          </a:p>
        </p:txBody>
      </p:sp>
    </p:spTree>
    <p:extLst>
      <p:ext uri="{BB962C8B-B14F-4D97-AF65-F5344CB8AC3E}">
        <p14:creationId xmlns:p14="http://schemas.microsoft.com/office/powerpoint/2010/main" val="855597473"/>
      </p:ext>
    </p:extLst>
  </p:cSld>
  <p:clrMapOvr>
    <a:masterClrMapping/>
  </p:clrMapOvr>
  <p:transition spd="slow" advTm="20000">
    <p:blinds dir="vert"/>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341-Relegar Deus é ser materialista. Significa voltar as tostas ao seu próprio "eu", negar a sua natureza, que não deixará nunca de ser criação divina.</a:t>
            </a:r>
          </a:p>
        </p:txBody>
      </p:sp>
      <p:sp>
        <p:nvSpPr>
          <p:cNvPr id="7" name="CaixaDeTexto 6"/>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78732673"/>
      </p:ext>
    </p:extLst>
  </p:cSld>
  <p:clrMapOvr>
    <a:masterClrMapping/>
  </p:clrMapOvr>
  <p:transition spd="slow" advTm="20000">
    <p:blinds dir="vert"/>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342-Crenças e religiões de toda ordem existem e devem ser respeitadas. Ë admitido pelo Alto que cada encarnado busque o Criador em sua própria concepção teológica.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866550625"/>
      </p:ext>
    </p:extLst>
  </p:cSld>
  <p:clrMapOvr>
    <a:masterClrMapping/>
  </p:clrMapOvr>
  <p:transition spd="slow" advTm="20000">
    <p:blinds dir="vert"/>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343-Jamais utilizar a religião e a fé para o embrutecimento dos bons sentimentos e o cultivo da riqueza material.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2023691101"/>
      </p:ext>
    </p:extLst>
  </p:cSld>
  <p:clrMapOvr>
    <a:masterClrMapping/>
  </p:clrMapOvr>
  <p:transition spd="slow" advTm="20000">
    <p:blinds dir="vert"/>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344-Líderes religiosos não devem ser maniqueístas em benefício próprio, ora sendo indulgentes com erros graves, ora, rigorosos com os leves.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2641443087"/>
      </p:ext>
    </p:extLst>
  </p:cSld>
  <p:clrMapOvr>
    <a:masterClrMapping/>
  </p:clrMapOvr>
  <p:transition spd="slow" advTm="20000">
    <p:blinds dir="vert"/>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345-Religião e materialismo são incompatíveis na essência, embora subsistam, em autêntica simbiose, em muitos casos no presente da humanidade.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1914262366"/>
      </p:ext>
    </p:extLst>
  </p:cSld>
  <p:clrMapOvr>
    <a:masterClrMapping/>
  </p:clrMapOvr>
  <p:transition spd="slow" advTm="20000">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32" y="2758340"/>
            <a:ext cx="8856984" cy="1341320"/>
          </a:xfrm>
        </p:spPr>
        <p:txBody>
          <a:bodyPr>
            <a:noAutofit/>
          </a:bodyPr>
          <a:lstStyle/>
          <a:p>
            <a:r>
              <a:rPr lang="pt-BR" sz="3600" dirty="0">
                <a:latin typeface="Arial" pitchFamily="34" charset="0"/>
                <a:cs typeface="Arial" pitchFamily="34" charset="0"/>
              </a:rPr>
              <a:t>18-Dele todo o mal deriva.</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131840" y="549700"/>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III - Egoísmo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4265971957"/>
      </p:ext>
    </p:extLst>
  </p:cSld>
  <p:clrMapOvr>
    <a:masterClrMapping/>
  </p:clrMapOvr>
  <p:transition spd="slow" advTm="8000">
    <p:blinds dir="vert"/>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989" y="1167342"/>
            <a:ext cx="8717114" cy="5157744"/>
          </a:xfrm>
        </p:spPr>
        <p:txBody>
          <a:bodyPr>
            <a:noAutofit/>
          </a:bodyPr>
          <a:lstStyle/>
          <a:p>
            <a:pPr algn="r"/>
            <a:r>
              <a:rPr lang="pt-BR" sz="3600" dirty="0">
                <a:latin typeface="Arial" pitchFamily="34" charset="0"/>
                <a:cs typeface="Arial" pitchFamily="34" charset="0"/>
              </a:rPr>
              <a:t>	346-A crença do ser humano não merece ser manipulada, nem agastada com falsas críticas. O respeito do seu íntimo é valor inarredável.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3813550384"/>
      </p:ext>
    </p:extLst>
  </p:cSld>
  <p:clrMapOvr>
    <a:masterClrMapping/>
  </p:clrMapOvr>
  <p:transition spd="slow" advTm="20000">
    <p:blinds dir="vert"/>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357298"/>
            <a:ext cx="8717114" cy="4610598"/>
          </a:xfrm>
        </p:spPr>
        <p:txBody>
          <a:bodyPr>
            <a:noAutofit/>
          </a:bodyPr>
          <a:lstStyle/>
          <a:p>
            <a:pPr algn="r"/>
            <a:r>
              <a:rPr lang="pt-BR" sz="3600" dirty="0">
                <a:latin typeface="Arial" pitchFamily="34" charset="0"/>
                <a:cs typeface="Arial" pitchFamily="34" charset="0"/>
              </a:rPr>
              <a:t>	347-O homem está ligado a Deus pela alma, que é sua essência e seu universo maior de compreensão, raciocínio e sentimento. </a:t>
            </a:r>
            <a:br>
              <a:rPr lang="pt-BR" sz="3600" dirty="0">
                <a:latin typeface="Arial" pitchFamily="34" charset="0"/>
                <a:cs typeface="Arial" pitchFamily="34" charset="0"/>
              </a:rPr>
            </a:br>
            <a:r>
              <a:rPr lang="pt-BR" sz="3600" dirty="0">
                <a:latin typeface="Arial" pitchFamily="34" charset="0"/>
                <a:cs typeface="Arial" pitchFamily="34" charset="0"/>
              </a:rPr>
              <a:t>Não necessita de representantes e intermediários para tanto.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4223713863"/>
      </p:ext>
    </p:extLst>
  </p:cSld>
  <p:clrMapOvr>
    <a:masterClrMapping/>
  </p:clrMapOvr>
  <p:transition spd="slow" advTm="20000">
    <p:blinds dir="vert"/>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1785926"/>
            <a:ext cx="8717114" cy="4039094"/>
          </a:xfrm>
        </p:spPr>
        <p:txBody>
          <a:bodyPr>
            <a:noAutofit/>
          </a:bodyPr>
          <a:lstStyle/>
          <a:p>
            <a:pPr algn="r"/>
            <a:r>
              <a:rPr lang="pt-BR" sz="3600" dirty="0">
                <a:latin typeface="Arial" pitchFamily="34" charset="0"/>
                <a:cs typeface="Arial" pitchFamily="34" charset="0"/>
              </a:rPr>
              <a:t>	348-Religiões não devem ser, pois, instrumentos de dominação o poder, exigindo dos indivíduos uma sujeição injusta e indevida.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4145680743"/>
      </p:ext>
    </p:extLst>
  </p:cSld>
  <p:clrMapOvr>
    <a:masterClrMapping/>
  </p:clrMapOvr>
  <p:transition spd="slow" advTm="20000">
    <p:blinds dir="vert"/>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785926"/>
            <a:ext cx="8717114" cy="3824780"/>
          </a:xfrm>
        </p:spPr>
        <p:txBody>
          <a:bodyPr>
            <a:noAutofit/>
          </a:bodyPr>
          <a:lstStyle/>
          <a:p>
            <a:pPr algn="r"/>
            <a:r>
              <a:rPr lang="pt-BR" sz="3600" dirty="0">
                <a:latin typeface="Arial" pitchFamily="34" charset="0"/>
                <a:cs typeface="Arial" pitchFamily="34" charset="0"/>
              </a:rPr>
              <a:t>	349-Colocar no mesmo cenário religião e política é também praticar o 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969087863"/>
      </p:ext>
    </p:extLst>
  </p:cSld>
  <p:clrMapOvr>
    <a:masterClrMapping/>
  </p:clrMapOvr>
  <p:transition spd="slow" advTm="20000">
    <p:blinds dir="vert"/>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857364"/>
            <a:ext cx="8717114" cy="3753342"/>
          </a:xfrm>
        </p:spPr>
        <p:txBody>
          <a:bodyPr>
            <a:noAutofit/>
          </a:bodyPr>
          <a:lstStyle/>
          <a:p>
            <a:pPr algn="r"/>
            <a:r>
              <a:rPr lang="pt-BR" sz="3600" dirty="0">
                <a:latin typeface="Arial" pitchFamily="34" charset="0"/>
                <a:cs typeface="Arial" pitchFamily="34" charset="0"/>
              </a:rPr>
              <a:t>	350-A ciência e a religião podem ser aliadas, mas sem superfetação de conceitos e teoremas, nem supremacia de uma sobre a outra.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1205294692"/>
      </p:ext>
    </p:extLst>
  </p:cSld>
  <p:clrMapOvr>
    <a:masterClrMapping/>
  </p:clrMapOvr>
  <p:transition spd="slow" advTm="20000">
    <p:blinds dir="vert"/>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1571612"/>
            <a:ext cx="8717114" cy="4110532"/>
          </a:xfrm>
        </p:spPr>
        <p:txBody>
          <a:bodyPr>
            <a:noAutofit/>
          </a:bodyPr>
          <a:lstStyle/>
          <a:p>
            <a:pPr algn="r"/>
            <a:r>
              <a:rPr lang="pt-BR" sz="3600" dirty="0">
                <a:latin typeface="Arial" pitchFamily="34" charset="0"/>
                <a:cs typeface="Arial" pitchFamily="34" charset="0"/>
              </a:rPr>
              <a:t>	351-Descaracterizar o lado positivo da religião significa torná-la subserviente a qualquer forma, ainda que dissimulada, de 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69402" y="316287"/>
            <a:ext cx="458535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5 - RELIGIÃO E MATERIALISMO</a:t>
            </a:r>
          </a:p>
        </p:txBody>
      </p:sp>
    </p:spTree>
    <p:extLst>
      <p:ext uri="{BB962C8B-B14F-4D97-AF65-F5344CB8AC3E}">
        <p14:creationId xmlns:p14="http://schemas.microsoft.com/office/powerpoint/2010/main" val="215830362"/>
      </p:ext>
    </p:extLst>
  </p:cSld>
  <p:clrMapOvr>
    <a:masterClrMapping/>
  </p:clrMapOvr>
  <p:transition spd="slow" advTm="20000">
    <p:blinds dir="vert"/>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692925"/>
            <a:ext cx="8717114" cy="3472150"/>
          </a:xfrm>
        </p:spPr>
        <p:txBody>
          <a:bodyPr>
            <a:noAutofit/>
          </a:bodyPr>
          <a:lstStyle/>
          <a:p>
            <a:pPr algn="r"/>
            <a:r>
              <a:rPr lang="pt-BR" sz="3600" dirty="0">
                <a:latin typeface="Arial" pitchFamily="34" charset="0"/>
                <a:cs typeface="Arial" pitchFamily="34" charset="0"/>
              </a:rPr>
              <a:t>	352-A criança é egocêntrica, e portanto, via de regra, egoísta e de tendência materialista na segunda acepção do n° 255.</a:t>
            </a:r>
          </a:p>
        </p:txBody>
      </p:sp>
      <p:sp>
        <p:nvSpPr>
          <p:cNvPr id="7" name="CaixaDeTexto 6"/>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20250405"/>
      </p:ext>
    </p:extLst>
  </p:cSld>
  <p:clrMapOvr>
    <a:masterClrMapping/>
  </p:clrMapOvr>
  <p:transition spd="slow" advTm="20000">
    <p:blinds dir="vert"/>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692924"/>
            <a:ext cx="8717114" cy="4184347"/>
          </a:xfrm>
        </p:spPr>
        <p:txBody>
          <a:bodyPr>
            <a:noAutofit/>
          </a:bodyPr>
          <a:lstStyle/>
          <a:p>
            <a:pPr algn="r"/>
            <a:r>
              <a:rPr lang="pt-BR" sz="3600" dirty="0">
                <a:latin typeface="Arial" pitchFamily="34" charset="0"/>
                <a:cs typeface="Arial" pitchFamily="34" charset="0"/>
              </a:rPr>
              <a:t>	353-Seu mundo ainda é limitado e seus sentimentos desabrocham cautelosa e continuamente. </a:t>
            </a:r>
            <a:br>
              <a:rPr lang="pt-BR" sz="3600" dirty="0">
                <a:latin typeface="Arial" pitchFamily="34" charset="0"/>
                <a:cs typeface="Arial" pitchFamily="34" charset="0"/>
              </a:rPr>
            </a:br>
            <a:r>
              <a:rPr lang="pt-BR" sz="3600" dirty="0">
                <a:latin typeface="Arial" pitchFamily="34" charset="0"/>
                <a:cs typeface="Arial" pitchFamily="34" charset="0"/>
              </a:rPr>
              <a:t>O desenvolvimento gradual do corpo físico tolhe a plenitude de sua inteligência e destreza mental.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2084546467"/>
      </p:ext>
    </p:extLst>
  </p:cSld>
  <p:clrMapOvr>
    <a:masterClrMapping/>
  </p:clrMapOvr>
  <p:transition spd="slow" advTm="20000">
    <p:blinds dir="vert"/>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692924"/>
            <a:ext cx="8717114" cy="4184347"/>
          </a:xfrm>
        </p:spPr>
        <p:txBody>
          <a:bodyPr>
            <a:noAutofit/>
          </a:bodyPr>
          <a:lstStyle/>
          <a:p>
            <a:pPr algn="r"/>
            <a:r>
              <a:rPr lang="pt-BR" sz="3600" dirty="0">
                <a:latin typeface="Arial" pitchFamily="34" charset="0"/>
                <a:cs typeface="Arial" pitchFamily="34" charset="0"/>
              </a:rPr>
              <a:t>	354-Trata-se de um Espírito que, reencarnado, dá os primeiros passos na sua presente jornada no plano físico. </a:t>
            </a:r>
            <a:br>
              <a:rPr lang="pt-BR" sz="3600" dirty="0">
                <a:latin typeface="Arial" pitchFamily="34" charset="0"/>
                <a:cs typeface="Arial" pitchFamily="34" charset="0"/>
              </a:rPr>
            </a:br>
            <a:r>
              <a:rPr lang="pt-BR" sz="3600" dirty="0">
                <a:latin typeface="Arial" pitchFamily="34" charset="0"/>
                <a:cs typeface="Arial" pitchFamily="34" charset="0"/>
              </a:rPr>
              <a:t>É natural que traga reminiscências das vidas pretéritas e defeitos, cuja raiz é o egoísmo, arraigados no seu inconsciente.</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1036932440"/>
      </p:ext>
    </p:extLst>
  </p:cSld>
  <p:clrMapOvr>
    <a:masterClrMapping/>
  </p:clrMapOvr>
  <p:transition spd="slow" advTm="20000">
    <p:blinds dir="vert"/>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692924"/>
            <a:ext cx="8717114" cy="4184347"/>
          </a:xfrm>
        </p:spPr>
        <p:txBody>
          <a:bodyPr>
            <a:noAutofit/>
          </a:bodyPr>
          <a:lstStyle/>
          <a:p>
            <a:pPr algn="r"/>
            <a:r>
              <a:rPr lang="pt-BR" sz="3600" dirty="0">
                <a:latin typeface="Arial" pitchFamily="34" charset="0"/>
                <a:cs typeface="Arial" pitchFamily="34" charset="0"/>
              </a:rPr>
              <a:t>	355-Cabe ao adulto a tarefa de educar e reeducar o infante.</a:t>
            </a:r>
            <a:br>
              <a:rPr lang="pt-BR" sz="3600" dirty="0">
                <a:latin typeface="Arial" pitchFamily="34" charset="0"/>
                <a:cs typeface="Arial" pitchFamily="34" charset="0"/>
              </a:rPr>
            </a:b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2469878403"/>
      </p:ext>
    </p:extLst>
  </p:cSld>
  <p:clrMapOvr>
    <a:masterClrMapping/>
  </p:clrMapOvr>
  <p:transition spd="slow" advTm="20000">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400" y="1822236"/>
            <a:ext cx="8856984" cy="3213528"/>
          </a:xfrm>
        </p:spPr>
        <p:txBody>
          <a:bodyPr>
            <a:noAutofit/>
          </a:bodyPr>
          <a:lstStyle/>
          <a:p>
            <a:pPr algn="r"/>
            <a:r>
              <a:rPr lang="pt-BR" sz="3600" dirty="0">
                <a:latin typeface="Arial" pitchFamily="34" charset="0"/>
                <a:cs typeface="Arial" pitchFamily="34" charset="0"/>
              </a:rPr>
              <a:t>19-Suas diferentes gradações, para mais ou para menos, não invalidam seu simplificado conceito.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131840" y="549700"/>
            <a:ext cx="45805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III - Egoísmo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396478228"/>
      </p:ext>
    </p:extLst>
  </p:cSld>
  <p:clrMapOvr>
    <a:masterClrMapping/>
  </p:clrMapOvr>
  <p:transition spd="slow" advTm="10000">
    <p:blinds dir="vert"/>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692924"/>
            <a:ext cx="8717114" cy="4184347"/>
          </a:xfrm>
        </p:spPr>
        <p:txBody>
          <a:bodyPr>
            <a:noAutofit/>
          </a:bodyPr>
          <a:lstStyle/>
          <a:p>
            <a:pPr algn="r"/>
            <a:r>
              <a:rPr lang="pt-BR" sz="3600" dirty="0">
                <a:latin typeface="Arial" pitchFamily="34" charset="0"/>
                <a:cs typeface="Arial" pitchFamily="34" charset="0"/>
              </a:rPr>
              <a:t>	356-Bons ou maus exemplos redundam em sua boa ou </a:t>
            </a:r>
            <a:br>
              <a:rPr lang="pt-BR" sz="3600" dirty="0">
                <a:latin typeface="Arial" pitchFamily="34" charset="0"/>
                <a:cs typeface="Arial" pitchFamily="34" charset="0"/>
              </a:rPr>
            </a:br>
            <a:r>
              <a:rPr lang="pt-BR" sz="3600" dirty="0">
                <a:latin typeface="Arial" pitchFamily="34" charset="0"/>
                <a:cs typeface="Arial" pitchFamily="34" charset="0"/>
              </a:rPr>
              <a:t>má educação.</a:t>
            </a:r>
            <a:br>
              <a:rPr lang="pt-BR" sz="3600" dirty="0">
                <a:latin typeface="Arial" pitchFamily="34" charset="0"/>
                <a:cs typeface="Arial" pitchFamily="34" charset="0"/>
              </a:rPr>
            </a:b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2674058186"/>
      </p:ext>
    </p:extLst>
  </p:cSld>
  <p:clrMapOvr>
    <a:masterClrMapping/>
  </p:clrMapOvr>
  <p:transition spd="slow" advTm="20000">
    <p:blinds dir="vert"/>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692924"/>
            <a:ext cx="8717114" cy="4184347"/>
          </a:xfrm>
        </p:spPr>
        <p:txBody>
          <a:bodyPr>
            <a:noAutofit/>
          </a:bodyPr>
          <a:lstStyle/>
          <a:p>
            <a:pPr algn="r"/>
            <a:r>
              <a:rPr lang="pt-BR" sz="3600" dirty="0">
                <a:latin typeface="Arial" pitchFamily="34" charset="0"/>
                <a:cs typeface="Arial" pitchFamily="34" charset="0"/>
              </a:rPr>
              <a:t>	357- O materialismo do adulto, portanto, somente incrementa </a:t>
            </a:r>
            <a:br>
              <a:rPr lang="pt-BR" sz="3600" dirty="0">
                <a:latin typeface="Arial" pitchFamily="34" charset="0"/>
                <a:cs typeface="Arial" pitchFamily="34" charset="0"/>
              </a:rPr>
            </a:br>
            <a:r>
              <a:rPr lang="pt-BR" sz="3600" dirty="0">
                <a:latin typeface="Arial" pitchFamily="34" charset="0"/>
                <a:cs typeface="Arial" pitchFamily="34" charset="0"/>
              </a:rPr>
              <a:t>o infantil.</a:t>
            </a:r>
            <a:br>
              <a:rPr lang="pt-BR" sz="3600" dirty="0">
                <a:latin typeface="Arial" pitchFamily="34" charset="0"/>
                <a:cs typeface="Arial" pitchFamily="34" charset="0"/>
              </a:rPr>
            </a:b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3007603966"/>
      </p:ext>
    </p:extLst>
  </p:cSld>
  <p:clrMapOvr>
    <a:masterClrMapping/>
  </p:clrMapOvr>
  <p:transition spd="slow" advTm="20000">
    <p:blinds dir="vert"/>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268760"/>
            <a:ext cx="8717114" cy="5072092"/>
          </a:xfrm>
        </p:spPr>
        <p:txBody>
          <a:bodyPr>
            <a:noAutofit/>
          </a:bodyPr>
          <a:lstStyle/>
          <a:p>
            <a:pPr algn="r"/>
            <a:r>
              <a:rPr lang="pt-BR" sz="3600" dirty="0">
                <a:latin typeface="Arial" pitchFamily="34" charset="0"/>
                <a:cs typeface="Arial" pitchFamily="34" charset="0"/>
              </a:rPr>
              <a:t>	358- Existem, apesar de raras, crianças generosas e pouco egoístas, que partilham seu pequenino universo de brinquedos e mínimos pertences com quem está ao seu redor. </a:t>
            </a:r>
            <a:br>
              <a:rPr lang="pt-BR" sz="3600" dirty="0">
                <a:latin typeface="Arial" pitchFamily="34" charset="0"/>
                <a:cs typeface="Arial" pitchFamily="34" charset="0"/>
              </a:rPr>
            </a:br>
            <a:r>
              <a:rPr lang="pt-BR" sz="3600" dirty="0">
                <a:latin typeface="Arial" pitchFamily="34" charset="0"/>
                <a:cs typeface="Arial" pitchFamily="34" charset="0"/>
              </a:rPr>
              <a:t>Normalmente, são Espíritos mais evoluídos que têm a programação de desenvolver uma especial missão na Crosta.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4023338390"/>
      </p:ext>
    </p:extLst>
  </p:cSld>
  <p:clrMapOvr>
    <a:masterClrMapping/>
  </p:clrMapOvr>
  <p:transition spd="slow" advTm="20000">
    <p:blinds dir="vert"/>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268760"/>
            <a:ext cx="8717114" cy="5072092"/>
          </a:xfrm>
        </p:spPr>
        <p:txBody>
          <a:bodyPr>
            <a:noAutofit/>
          </a:bodyPr>
          <a:lstStyle/>
          <a:p>
            <a:pPr algn="r"/>
            <a:r>
              <a:rPr lang="pt-BR" sz="2000" dirty="0">
                <a:latin typeface="Arial" pitchFamily="34" charset="0"/>
                <a:cs typeface="Arial" pitchFamily="34" charset="0"/>
              </a:rPr>
              <a:t>	</a:t>
            </a:r>
            <a:r>
              <a:rPr lang="pt-BR" sz="2800" dirty="0">
                <a:latin typeface="Arial" pitchFamily="34" charset="0"/>
                <a:cs typeface="Arial" pitchFamily="34" charset="0"/>
              </a:rPr>
              <a:t>359- </a:t>
            </a: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Alguém pode questionar: por que, afinal, a criança é tão materialista? </a:t>
            </a:r>
            <a:b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2800" dirty="0">
                <a:latin typeface="Arial" pitchFamily="34" charset="0"/>
                <a:cs typeface="Arial" pitchFamily="34" charset="0"/>
              </a:rPr>
              <a:t>A resposta não é difícil de ser dada. Suas necessidades pessoais desdobram-se, nesse início de vida, em dois aspectos fundamentais: o sentimental e o material. O primeiro deles é preenchido pelo amor e pela atenção que recebe preferencialmente dos genitores ou, em segundo plano, dos responsáveis pela sua criação. O segundo diz respeito à sobrevivência do próprio infante, incapaz, ainda, de suprir suas necessidades..</a:t>
            </a: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2801287240"/>
      </p:ext>
    </p:extLst>
  </p:cSld>
  <p:clrMapOvr>
    <a:masterClrMapping/>
  </p:clrMapOvr>
  <p:transition spd="slow" advTm="20000">
    <p:blinds dir="vert"/>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268760"/>
            <a:ext cx="8717114" cy="5072092"/>
          </a:xfrm>
        </p:spPr>
        <p:txBody>
          <a:bodyPr>
            <a:noAutofit/>
          </a:bodyPr>
          <a:lstStyle/>
          <a:p>
            <a:pPr algn="r"/>
            <a:r>
              <a:rPr lang="pt-BR" sz="2000" dirty="0">
                <a:latin typeface="Arial" pitchFamily="34" charset="0"/>
                <a:cs typeface="Arial" pitchFamily="34" charset="0"/>
              </a:rPr>
              <a:t>	</a:t>
            </a:r>
            <a:r>
              <a:rPr lang="pt-BR" sz="2800" dirty="0">
                <a:latin typeface="Arial" pitchFamily="34" charset="0"/>
                <a:cs typeface="Arial" pitchFamily="34" charset="0"/>
              </a:rPr>
              <a:t> 359 cont... Encontra-se, pois, quase totalmente dependente dos adultos. Seu mundo é parcela menor, mas operante, do universo adulto. Não conseguindo agir por si, espelha-se nos pais e nos outros ao seu redor. Encontra enorme apego aos bens materiais por parte da maioria dos encarnados. Torna-se, também por isso, em face da sua imaturidade, materialista por excelência, cópia quase fiel dos que lhe servem de exemplo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1700641528"/>
      </p:ext>
    </p:extLst>
  </p:cSld>
  <p:clrMapOvr>
    <a:masterClrMapping/>
  </p:clrMapOvr>
  <p:transition spd="slow" advTm="20000">
    <p:blinds dir="vert"/>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856" y="1268760"/>
            <a:ext cx="8717114" cy="5072092"/>
          </a:xfrm>
        </p:spPr>
        <p:txBody>
          <a:bodyPr>
            <a:noAutofit/>
          </a:bodyPr>
          <a:lstStyle/>
          <a:p>
            <a:pPr algn="r"/>
            <a:r>
              <a:rPr lang="pt-BR" sz="2000" dirty="0">
                <a:latin typeface="Arial" pitchFamily="34" charset="0"/>
                <a:cs typeface="Arial" pitchFamily="34" charset="0"/>
              </a:rPr>
              <a:t>	</a:t>
            </a:r>
            <a:r>
              <a:rPr lang="pt-BR" sz="2800" dirty="0">
                <a:latin typeface="Arial" pitchFamily="34" charset="0"/>
                <a:cs typeface="Arial" pitchFamily="34" charset="0"/>
              </a:rPr>
              <a:t> 360-O descortinar do mundo, impulsionado pelo aumento da capacidade de raciocínio e incremento do livre-arbítrio, vai permitindo à criança formar seu caráter e moldar sua personalidade. De naturalmente materialista e egoísta, porque precisa sobreviver e sente a necessidade de ter tudo só para si, a fim de garantir tal propósito inconsciente, passa para o estágio do discernimento e aprende a diferençar o positivo do negativo, o bom do mau e, especialmente, o valor material do espiritual.</a:t>
            </a:r>
            <a:br>
              <a:rPr lang="pt-BR" sz="2800" dirty="0">
                <a:latin typeface="Arial" pitchFamily="34" charset="0"/>
                <a:cs typeface="Arial" pitchFamily="34" charset="0"/>
              </a:rPr>
            </a:br>
            <a:r>
              <a:rPr lang="pt-BR" sz="2800" dirty="0">
                <a:latin typeface="Arial" pitchFamily="34" charset="0"/>
                <a:cs typeface="Arial" pitchFamily="34" charset="0"/>
              </a:rPr>
              <a:t>Nessa transição está a grande importância da </a:t>
            </a:r>
            <a:br>
              <a:rPr lang="pt-BR" sz="2800" dirty="0">
                <a:latin typeface="Arial" pitchFamily="34" charset="0"/>
                <a:cs typeface="Arial" pitchFamily="34" charset="0"/>
              </a:rPr>
            </a:br>
            <a:r>
              <a:rPr lang="pt-BR" sz="2800" dirty="0">
                <a:latin typeface="Arial" pitchFamily="34" charset="0"/>
                <a:cs typeface="Arial" pitchFamily="34" charset="0"/>
              </a:rPr>
              <a:t>educação que recebe.</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932056522"/>
      </p:ext>
    </p:extLst>
  </p:cSld>
  <p:clrMapOvr>
    <a:masterClrMapping/>
  </p:clrMapOvr>
  <p:transition spd="slow" advTm="20000">
    <p:blinds dir="vert"/>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68760"/>
            <a:ext cx="9126848" cy="5072092"/>
          </a:xfrm>
        </p:spPr>
        <p:txBody>
          <a:bodyPr>
            <a:noAutofit/>
          </a:bodyPr>
          <a:lstStyle/>
          <a:p>
            <a:pPr algn="r"/>
            <a:r>
              <a:rPr lang="pt-BR" sz="2800" dirty="0">
                <a:latin typeface="Arial" pitchFamily="34" charset="0"/>
                <a:cs typeface="Arial" pitchFamily="34" charset="0"/>
              </a:rPr>
              <a:t>	 360 cont...Caso consiga ser bem orientada, nessa fase, a criança atenua o seu egoísmo logo cedo e conseguirá, quando adulta, ter amplas e reais chances de empreender a reforma íntima, abandonando grande parcela do seu materialismo. Não recebendo orientação adequada, dependendo, pois, basicamente de sua bagagem espiritual, ou auferindo ainda maus exemplos, fornecidos pelos pais ou responsáveis, no campo do materialismo, desenvolverá, de regra, o seu lado egoísta e alimentará, no seu âmago, a errada concepção de que a riqueza material é o maior </a:t>
            </a:r>
            <a:br>
              <a:rPr lang="pt-BR" sz="2800" dirty="0">
                <a:latin typeface="Arial" pitchFamily="34" charset="0"/>
                <a:cs typeface="Arial" pitchFamily="34" charset="0"/>
              </a:rPr>
            </a:br>
            <a:r>
              <a:rPr lang="pt-BR" sz="2800" dirty="0">
                <a:latin typeface="Arial" pitchFamily="34" charset="0"/>
                <a:cs typeface="Arial" pitchFamily="34" charset="0"/>
              </a:rPr>
              <a:t>objetivo do ser humano e deve ser conquistada a qualquer preço. </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1247994244"/>
      </p:ext>
    </p:extLst>
  </p:cSld>
  <p:clrMapOvr>
    <a:masterClrMapping/>
  </p:clrMapOvr>
  <p:transition spd="slow" advTm="20000">
    <p:blinds dir="vert"/>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68760"/>
            <a:ext cx="9126848" cy="5072092"/>
          </a:xfrm>
        </p:spPr>
        <p:txBody>
          <a:bodyPr>
            <a:noAutofit/>
          </a:bodyPr>
          <a:lstStyle/>
          <a:p>
            <a:pPr algn="r"/>
            <a:r>
              <a:rPr lang="pt-BR" sz="3200" dirty="0">
                <a:latin typeface="Arial" pitchFamily="34" charset="0"/>
                <a:cs typeface="Arial" pitchFamily="34" charset="0"/>
              </a:rPr>
              <a:t>	360 cont... Neste caso, as mesmas ações agressivas que tinha no passado o infante, para manter consigo o seu brinquedo predileto, poderão desenvolver-se quando adulto, levando-o a assenhorear-se de bens materiais, </a:t>
            </a:r>
            <a:br>
              <a:rPr lang="pt-BR" sz="3200" dirty="0">
                <a:latin typeface="Arial" pitchFamily="34" charset="0"/>
                <a:cs typeface="Arial" pitchFamily="34" charset="0"/>
              </a:rPr>
            </a:br>
            <a:r>
              <a:rPr lang="pt-BR" sz="3200" dirty="0">
                <a:latin typeface="Arial" pitchFamily="34" charset="0"/>
                <a:cs typeface="Arial" pitchFamily="34" charset="0"/>
              </a:rPr>
              <a:t>tornando-os sua meta </a:t>
            </a:r>
            <a:br>
              <a:rPr lang="pt-BR" sz="3200" dirty="0">
                <a:latin typeface="Arial" pitchFamily="34" charset="0"/>
                <a:cs typeface="Arial" pitchFamily="34" charset="0"/>
              </a:rPr>
            </a:br>
            <a:r>
              <a:rPr lang="pt-BR" sz="3200" dirty="0">
                <a:latin typeface="Arial" pitchFamily="34" charset="0"/>
                <a:cs typeface="Arial" pitchFamily="34" charset="0"/>
              </a:rPr>
              <a:t>principal de vida.</a:t>
            </a:r>
            <a:br>
              <a:rPr lang="pt-BR" sz="3200" dirty="0">
                <a:latin typeface="Arial" pitchFamily="34" charset="0"/>
                <a:cs typeface="Arial" pitchFamily="34" charset="0"/>
              </a:rPr>
            </a:br>
            <a:r>
              <a:rPr lang="pt-BR" sz="3200" dirty="0">
                <a:latin typeface="Arial" pitchFamily="34" charset="0"/>
                <a:cs typeface="Arial" pitchFamily="34" charset="0"/>
              </a:rPr>
              <a:t> </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1452855492"/>
      </p:ext>
    </p:extLst>
  </p:cSld>
  <p:clrMapOvr>
    <a:masterClrMapping/>
  </p:clrMapOvr>
  <p:transition spd="slow" advTm="20000">
    <p:blinds dir="vert"/>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68760"/>
            <a:ext cx="9126848" cy="5072092"/>
          </a:xfrm>
        </p:spPr>
        <p:txBody>
          <a:bodyPr>
            <a:noAutofit/>
          </a:bodyPr>
          <a:lstStyle/>
          <a:p>
            <a:pPr algn="r"/>
            <a:r>
              <a:rPr lang="pt-BR" sz="3200" dirty="0">
                <a:latin typeface="Arial" pitchFamily="34" charset="0"/>
                <a:cs typeface="Arial" pitchFamily="34" charset="0"/>
              </a:rPr>
              <a:t>	361- Se no começo de sua atual existência na crosta terrestre a criança é materialista por necessidade e ignorância, ao longo do crescimento o encarnado pode consolidar o materialismo por influência do meio, falta de orientação e ausência de bagagem espiritual do pretérito suficiente para garantir-lhe o esclarecimento de per si. </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748214" y="342413"/>
            <a:ext cx="422816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6 – CRIANÇA E MATERIALISMO</a:t>
            </a:r>
          </a:p>
        </p:txBody>
      </p:sp>
    </p:spTree>
    <p:extLst>
      <p:ext uri="{BB962C8B-B14F-4D97-AF65-F5344CB8AC3E}">
        <p14:creationId xmlns:p14="http://schemas.microsoft.com/office/powerpoint/2010/main" val="4059554754"/>
      </p:ext>
    </p:extLst>
  </p:cSld>
  <p:clrMapOvr>
    <a:masterClrMapping/>
  </p:clrMapOvr>
  <p:transition spd="slow" advTm="20000">
    <p:blinds dir="vert"/>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68760"/>
            <a:ext cx="9126848" cy="5072092"/>
          </a:xfrm>
        </p:spPr>
        <p:txBody>
          <a:bodyPr>
            <a:noAutofit/>
          </a:bodyPr>
          <a:lstStyle/>
          <a:p>
            <a:pPr algn="r"/>
            <a:r>
              <a:rPr lang="pt-BR" sz="3200" dirty="0">
                <a:latin typeface="Arial" pitchFamily="34" charset="0"/>
                <a:cs typeface="Arial" pitchFamily="34" charset="0"/>
              </a:rPr>
              <a:t>	362-O relacionamento sexual faz parte do universo do ser humano. </a:t>
            </a:r>
            <a:br>
              <a:rPr lang="pt-BR" sz="3200" dirty="0">
                <a:latin typeface="Arial" pitchFamily="34" charset="0"/>
                <a:cs typeface="Arial" pitchFamily="34" charset="0"/>
              </a:rPr>
            </a:br>
            <a:r>
              <a:rPr lang="pt-BR" sz="3200" dirty="0">
                <a:latin typeface="Arial" pitchFamily="34" charset="0"/>
                <a:cs typeface="Arial" pitchFamily="34" charset="0"/>
              </a:rPr>
              <a:t>Para alguns representa prazer, </a:t>
            </a:r>
            <a:br>
              <a:rPr lang="pt-BR" sz="3200" dirty="0">
                <a:latin typeface="Arial" pitchFamily="34" charset="0"/>
                <a:cs typeface="Arial" pitchFamily="34" charset="0"/>
              </a:rPr>
            </a:br>
            <a:r>
              <a:rPr lang="pt-BR" sz="3200" dirty="0">
                <a:latin typeface="Arial" pitchFamily="34" charset="0"/>
                <a:cs typeface="Arial" pitchFamily="34" charset="0"/>
              </a:rPr>
              <a:t>para outros, dever, </a:t>
            </a:r>
            <a:br>
              <a:rPr lang="pt-BR" sz="3200" dirty="0">
                <a:latin typeface="Arial" pitchFamily="34" charset="0"/>
                <a:cs typeface="Arial" pitchFamily="34" charset="0"/>
              </a:rPr>
            </a:br>
            <a:r>
              <a:rPr lang="pt-BR" sz="3200" dirty="0">
                <a:latin typeface="Arial" pitchFamily="34" charset="0"/>
                <a:cs typeface="Arial" pitchFamily="34" charset="0"/>
              </a:rPr>
              <a:t>para terceiros, </a:t>
            </a:r>
            <a:br>
              <a:rPr lang="pt-BR" sz="3200" dirty="0">
                <a:latin typeface="Arial" pitchFamily="34" charset="0"/>
                <a:cs typeface="Arial" pitchFamily="34" charset="0"/>
              </a:rPr>
            </a:br>
            <a:r>
              <a:rPr lang="pt-BR" sz="3200" dirty="0">
                <a:latin typeface="Arial" pitchFamily="34" charset="0"/>
                <a:cs typeface="Arial" pitchFamily="34" charset="0"/>
              </a:rPr>
              <a:t>pesar.</a:t>
            </a:r>
            <a:br>
              <a:rPr lang="pt-BR" sz="3200" dirty="0">
                <a:latin typeface="Arial" pitchFamily="34" charset="0"/>
                <a:cs typeface="Arial" pitchFamily="34" charset="0"/>
              </a:rPr>
            </a:br>
            <a:br>
              <a:rPr lang="pt-BR" sz="3200" dirty="0">
                <a:latin typeface="Arial" pitchFamily="34" charset="0"/>
                <a:cs typeface="Arial" pitchFamily="34" charset="0"/>
              </a:rPr>
            </a:br>
            <a:endParaRPr lang="pt-BR" sz="3200" dirty="0">
              <a:latin typeface="Arial" pitchFamily="34" charset="0"/>
              <a:cs typeface="Arial" pitchFamily="34" charset="0"/>
            </a:endParaRPr>
          </a:p>
        </p:txBody>
      </p:sp>
      <p:sp>
        <p:nvSpPr>
          <p:cNvPr id="7" name="CaixaDeTexto 6"/>
          <p:cNvSpPr txBox="1"/>
          <p:nvPr/>
        </p:nvSpPr>
        <p:spPr>
          <a:xfrm>
            <a:off x="3482465" y="337163"/>
            <a:ext cx="460188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7 – SEXO E 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204904525"/>
      </p:ext>
    </p:extLst>
  </p:cSld>
  <p:clrMapOvr>
    <a:masterClrMapping/>
  </p:clrMapOvr>
  <p:transition spd="slow" advTm="20000">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32" y="1426192"/>
            <a:ext cx="8856984" cy="4005616"/>
          </a:xfrm>
        </p:spPr>
        <p:txBody>
          <a:bodyPr>
            <a:noAutofit/>
          </a:bodyPr>
          <a:lstStyle/>
          <a:p>
            <a:pPr algn="r"/>
            <a:r>
              <a:rPr lang="pt-BR" sz="3600" dirty="0">
                <a:latin typeface="Arial" pitchFamily="34" charset="0"/>
                <a:cs typeface="Arial" pitchFamily="34" charset="0"/>
              </a:rPr>
              <a:t>20-Filho do egoísmo, mas primogênito da prole, é o sentimento e o estado de espírito de quem se considera, de qualquer modo, a qualquer tempo, superior ao seu semelhante.</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4312"/>
            <a:ext cx="432048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IV - Orgulho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708248694"/>
      </p:ext>
    </p:extLst>
  </p:cSld>
  <p:clrMapOvr>
    <a:masterClrMapping/>
  </p:clrMapOvr>
  <p:transition spd="slow" advTm="15000">
    <p:blinds dir="vert"/>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68760"/>
            <a:ext cx="9126848" cy="5072092"/>
          </a:xfrm>
        </p:spPr>
        <p:txBody>
          <a:bodyPr>
            <a:noAutofit/>
          </a:bodyPr>
          <a:lstStyle/>
          <a:p>
            <a:pPr algn="r"/>
            <a:r>
              <a:rPr lang="pt-BR" sz="3200" dirty="0">
                <a:latin typeface="Arial" pitchFamily="34" charset="0"/>
                <a:cs typeface="Arial" pitchFamily="34" charset="0"/>
              </a:rPr>
              <a:t>	363- É fonte de amor, no entanto. </a:t>
            </a:r>
            <a:br>
              <a:rPr lang="pt-BR" sz="3200" dirty="0">
                <a:latin typeface="Arial" pitchFamily="34" charset="0"/>
                <a:cs typeface="Arial" pitchFamily="34" charset="0"/>
              </a:rPr>
            </a:br>
            <a:r>
              <a:rPr lang="pt-BR" sz="3200" dirty="0">
                <a:latin typeface="Arial" pitchFamily="34" charset="0"/>
                <a:cs typeface="Arial" pitchFamily="34" charset="0"/>
              </a:rPr>
              <a:t>Precisa ser bem vivenciado.</a:t>
            </a:r>
            <a:br>
              <a:rPr lang="pt-BR" sz="3200" dirty="0">
                <a:latin typeface="Arial" pitchFamily="34" charset="0"/>
                <a:cs typeface="Arial" pitchFamily="34" charset="0"/>
              </a:rPr>
            </a:b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82465" y="337163"/>
            <a:ext cx="460188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7 – SEXO E MATERIALISMO</a:t>
            </a:r>
          </a:p>
        </p:txBody>
      </p:sp>
    </p:spTree>
    <p:extLst>
      <p:ext uri="{BB962C8B-B14F-4D97-AF65-F5344CB8AC3E}">
        <p14:creationId xmlns:p14="http://schemas.microsoft.com/office/powerpoint/2010/main" val="2655836863"/>
      </p:ext>
    </p:extLst>
  </p:cSld>
  <p:clrMapOvr>
    <a:masterClrMapping/>
  </p:clrMapOvr>
  <p:transition spd="slow" advTm="20000">
    <p:blinds dir="vert"/>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68760"/>
            <a:ext cx="9126848" cy="5072092"/>
          </a:xfrm>
        </p:spPr>
        <p:txBody>
          <a:bodyPr>
            <a:noAutofit/>
          </a:bodyPr>
          <a:lstStyle/>
          <a:p>
            <a:pPr algn="r"/>
            <a:r>
              <a:rPr lang="pt-BR" sz="3200" dirty="0">
                <a:latin typeface="Arial" pitchFamily="34" charset="0"/>
                <a:cs typeface="Arial" pitchFamily="34" charset="0"/>
              </a:rPr>
              <a:t>	364-Significando um ato de consolidação do amor, não sendo imperioso distinguir se </a:t>
            </a:r>
            <a:br>
              <a:rPr lang="pt-BR" sz="3200" dirty="0">
                <a:latin typeface="Arial" pitchFamily="34" charset="0"/>
                <a:cs typeface="Arial" pitchFamily="34" charset="0"/>
              </a:rPr>
            </a:br>
            <a:r>
              <a:rPr lang="pt-BR" sz="3200" dirty="0">
                <a:latin typeface="Arial" pitchFamily="34" charset="0"/>
                <a:cs typeface="Arial" pitchFamily="34" charset="0"/>
              </a:rPr>
              <a:t>carnal ou espiritual, deve ser </a:t>
            </a:r>
            <a:br>
              <a:rPr lang="pt-BR" sz="3200" dirty="0">
                <a:latin typeface="Arial" pitchFamily="34" charset="0"/>
                <a:cs typeface="Arial" pitchFamily="34" charset="0"/>
              </a:rPr>
            </a:br>
            <a:r>
              <a:rPr lang="pt-BR" sz="3200" dirty="0">
                <a:latin typeface="Arial" pitchFamily="34" charset="0"/>
                <a:cs typeface="Arial" pitchFamily="34" charset="0"/>
              </a:rPr>
              <a:t>praticado numa relação </a:t>
            </a:r>
            <a:br>
              <a:rPr lang="pt-BR" sz="3200" dirty="0">
                <a:latin typeface="Arial" pitchFamily="34" charset="0"/>
                <a:cs typeface="Arial" pitchFamily="34" charset="0"/>
              </a:rPr>
            </a:br>
            <a:r>
              <a:rPr lang="pt-BR" sz="3200" dirty="0">
                <a:latin typeface="Arial" pitchFamily="34" charset="0"/>
                <a:cs typeface="Arial" pitchFamily="34" charset="0"/>
              </a:rPr>
              <a:t>marital estável e fiel.</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82465" y="337163"/>
            <a:ext cx="460188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7 – SEXO E MATERIALISMO</a:t>
            </a:r>
          </a:p>
        </p:txBody>
      </p:sp>
    </p:spTree>
    <p:extLst>
      <p:ext uri="{BB962C8B-B14F-4D97-AF65-F5344CB8AC3E}">
        <p14:creationId xmlns:p14="http://schemas.microsoft.com/office/powerpoint/2010/main" val="2219977244"/>
      </p:ext>
    </p:extLst>
  </p:cSld>
  <p:clrMapOvr>
    <a:masterClrMapping/>
  </p:clrMapOvr>
  <p:transition spd="slow" advTm="20000">
    <p:blinds dir="vert"/>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68760"/>
            <a:ext cx="9126848" cy="5072092"/>
          </a:xfrm>
        </p:spPr>
        <p:txBody>
          <a:bodyPr>
            <a:noAutofit/>
          </a:bodyPr>
          <a:lstStyle/>
          <a:p>
            <a:pPr algn="r"/>
            <a:r>
              <a:rPr lang="pt-BR" sz="3200" dirty="0">
                <a:latin typeface="Arial" pitchFamily="34" charset="0"/>
                <a:cs typeface="Arial" pitchFamily="34" charset="0"/>
              </a:rPr>
              <a:t>365-No contexto da </a:t>
            </a:r>
            <a:r>
              <a:rPr lang="pt-BR" sz="3200" b="1" dirty="0">
                <a:effectLst>
                  <a:outerShdw blurRad="38100" dist="38100" dir="2700000" algn="tl">
                    <a:srgbClr val="000000">
                      <a:alpha val="43137"/>
                    </a:srgbClr>
                  </a:outerShdw>
                </a:effectLst>
                <a:latin typeface="Arial" pitchFamily="34" charset="0"/>
                <a:cs typeface="Arial" pitchFamily="34" charset="0"/>
              </a:rPr>
              <a:t>REFORMA ÍNTIMA</a:t>
            </a:r>
            <a:r>
              <a:rPr lang="pt-BR" sz="3200" dirty="0">
                <a:latin typeface="Arial" pitchFamily="34" charset="0"/>
                <a:cs typeface="Arial" pitchFamily="34" charset="0"/>
              </a:rPr>
              <a:t>, não </a:t>
            </a:r>
            <a:br>
              <a:rPr lang="pt-BR" sz="3200" dirty="0">
                <a:latin typeface="Arial" pitchFamily="34" charset="0"/>
                <a:cs typeface="Arial" pitchFamily="34" charset="0"/>
              </a:rPr>
            </a:br>
            <a:r>
              <a:rPr lang="pt-BR" sz="3200" dirty="0">
                <a:latin typeface="Arial" pitchFamily="34" charset="0"/>
                <a:cs typeface="Arial" pitchFamily="34" charset="0"/>
              </a:rPr>
              <a:t>é diferente observar que os mesmos </a:t>
            </a:r>
            <a:br>
              <a:rPr lang="pt-BR" sz="3200" dirty="0">
                <a:latin typeface="Arial" pitchFamily="34" charset="0"/>
                <a:cs typeface="Arial" pitchFamily="34" charset="0"/>
              </a:rPr>
            </a:br>
            <a:r>
              <a:rPr lang="pt-BR" sz="3200" dirty="0">
                <a:latin typeface="Arial" pitchFamily="34" charset="0"/>
                <a:cs typeface="Arial" pitchFamily="34" charset="0"/>
              </a:rPr>
              <a:t>sentimentos, </a:t>
            </a:r>
            <a:r>
              <a:rPr lang="pt-BR" sz="3200" dirty="0">
                <a:solidFill>
                  <a:srgbClr val="FFFF00"/>
                </a:solidFill>
                <a:latin typeface="Arial" pitchFamily="34" charset="0"/>
                <a:cs typeface="Arial" pitchFamily="34" charset="0"/>
              </a:rPr>
              <a:t>derivados do egoísmo </a:t>
            </a:r>
            <a:br>
              <a:rPr lang="pt-BR" sz="3200" dirty="0">
                <a:solidFill>
                  <a:srgbClr val="FFFF00"/>
                </a:solidFill>
                <a:latin typeface="Arial" pitchFamily="34" charset="0"/>
                <a:cs typeface="Arial" pitchFamily="34" charset="0"/>
              </a:rPr>
            </a:br>
            <a:r>
              <a:rPr lang="pt-BR" sz="3200" dirty="0">
                <a:solidFill>
                  <a:srgbClr val="FFFF00"/>
                </a:solidFill>
                <a:latin typeface="Arial" pitchFamily="34" charset="0"/>
                <a:cs typeface="Arial" pitchFamily="34" charset="0"/>
              </a:rPr>
              <a:t>e do orgulho,</a:t>
            </a:r>
            <a:r>
              <a:rPr lang="pt-BR" sz="3200" dirty="0">
                <a:latin typeface="Arial" pitchFamily="34" charset="0"/>
                <a:cs typeface="Arial" pitchFamily="34" charset="0"/>
              </a:rPr>
              <a:t> que fomentam inúmeros </a:t>
            </a:r>
            <a:br>
              <a:rPr lang="pt-BR" sz="3200" dirty="0">
                <a:latin typeface="Arial" pitchFamily="34" charset="0"/>
                <a:cs typeface="Arial" pitchFamily="34" charset="0"/>
              </a:rPr>
            </a:br>
            <a:r>
              <a:rPr lang="pt-BR" sz="3200" dirty="0">
                <a:latin typeface="Arial" pitchFamily="34" charset="0"/>
                <a:cs typeface="Arial" pitchFamily="34" charset="0"/>
              </a:rPr>
              <a:t>defeitos dos encarnados, sustentam, </a:t>
            </a:r>
            <a:br>
              <a:rPr lang="pt-BR" sz="3200" dirty="0">
                <a:latin typeface="Arial" pitchFamily="34" charset="0"/>
                <a:cs typeface="Arial" pitchFamily="34" charset="0"/>
              </a:rPr>
            </a:br>
            <a:r>
              <a:rPr lang="pt-BR" sz="3200" dirty="0">
                <a:latin typeface="Arial" pitchFamily="34" charset="0"/>
                <a:cs typeface="Arial" pitchFamily="34" charset="0"/>
              </a:rPr>
              <a:t>também, os seus desvios </a:t>
            </a:r>
            <a:br>
              <a:rPr lang="pt-BR" sz="3200" dirty="0">
                <a:latin typeface="Arial" pitchFamily="34" charset="0"/>
                <a:cs typeface="Arial" pitchFamily="34" charset="0"/>
              </a:rPr>
            </a:br>
            <a:r>
              <a:rPr lang="pt-BR" sz="3200" dirty="0">
                <a:latin typeface="Arial" pitchFamily="34" charset="0"/>
                <a:cs typeface="Arial" pitchFamily="34" charset="0"/>
              </a:rPr>
              <a:t>de ordem sexual.</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82465" y="337163"/>
            <a:ext cx="460188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7 – SEXO E MATERIALISMO</a:t>
            </a:r>
          </a:p>
        </p:txBody>
      </p:sp>
    </p:spTree>
    <p:extLst>
      <p:ext uri="{BB962C8B-B14F-4D97-AF65-F5344CB8AC3E}">
        <p14:creationId xmlns:p14="http://schemas.microsoft.com/office/powerpoint/2010/main" val="2822516452"/>
      </p:ext>
    </p:extLst>
  </p:cSld>
  <p:clrMapOvr>
    <a:masterClrMapping/>
  </p:clrMapOvr>
  <p:transition spd="slow" advTm="20000">
    <p:blinds dir="vert"/>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366-Logo, é possível o sexo encontrar-se envolto pelo materialismo. Aquele que transforma o ato sexual num instrumento exclusivo de prazer material e coloca-o </a:t>
            </a:r>
            <a:br>
              <a:rPr lang="pt-BR" sz="3200" dirty="0">
                <a:latin typeface="Arial" pitchFamily="34" charset="0"/>
                <a:cs typeface="Arial" pitchFamily="34" charset="0"/>
              </a:rPr>
            </a:br>
            <a:r>
              <a:rPr lang="pt-BR" sz="3200" dirty="0">
                <a:latin typeface="Arial" pitchFamily="34" charset="0"/>
                <a:cs typeface="Arial" pitchFamily="34" charset="0"/>
              </a:rPr>
              <a:t>como meta principal na sua existência, desenvolve uma das formas de </a:t>
            </a:r>
            <a:br>
              <a:rPr lang="pt-BR" sz="3200" dirty="0">
                <a:latin typeface="Arial" pitchFamily="34" charset="0"/>
                <a:cs typeface="Arial" pitchFamily="34" charset="0"/>
              </a:rPr>
            </a:br>
            <a:r>
              <a:rPr lang="pt-BR" sz="3200" dirty="0">
                <a:latin typeface="Arial" pitchFamily="34" charset="0"/>
                <a:cs typeface="Arial" pitchFamily="34" charset="0"/>
              </a:rPr>
              <a:t>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482465" y="337163"/>
            <a:ext cx="460188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7 – SEXO E MATERIALISMO</a:t>
            </a:r>
          </a:p>
        </p:txBody>
      </p:sp>
    </p:spTree>
    <p:extLst>
      <p:ext uri="{BB962C8B-B14F-4D97-AF65-F5344CB8AC3E}">
        <p14:creationId xmlns:p14="http://schemas.microsoft.com/office/powerpoint/2010/main" val="2798586995"/>
      </p:ext>
    </p:extLst>
  </p:cSld>
  <p:clrMapOvr>
    <a:masterClrMapping/>
  </p:clrMapOvr>
  <p:transition spd="slow" advTm="20000">
    <p:blinds dir="vert"/>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2800" dirty="0">
                <a:latin typeface="Arial" pitchFamily="34" charset="0"/>
                <a:cs typeface="Arial" pitchFamily="34" charset="0"/>
              </a:rPr>
              <a:t>367- Avaros e perdulários, ao contrário do que muitos pensam, estão no mesmo contexto materialista. Quem cultiva a mesquinhez, poupando centavos e, egoisticamente, satisfazendo a si mesmo com isso, confere à riqueza material um significado que ela</a:t>
            </a:r>
            <a:br>
              <a:rPr lang="pt-BR" sz="2800" dirty="0">
                <a:latin typeface="Arial" pitchFamily="34" charset="0"/>
                <a:cs typeface="Arial" pitchFamily="34" charset="0"/>
              </a:rPr>
            </a:br>
            <a:r>
              <a:rPr lang="pt-BR" sz="2800" dirty="0">
                <a:latin typeface="Arial" pitchFamily="34" charset="0"/>
                <a:cs typeface="Arial" pitchFamily="34" charset="0"/>
              </a:rPr>
              <a:t>não possui, qual seja o de finalidade da existência humana. Aquele que esbanja e é imprevidente, pois não guarda e somente destina seus recursos materiais a si mesmo ou a seus familiares, também ingressa no campo do materialismo, por cultuar o bem terreno com valor indevido.</a:t>
            </a:r>
          </a:p>
        </p:txBody>
      </p:sp>
      <p:sp>
        <p:nvSpPr>
          <p:cNvPr id="7" name="CaixaDeTexto 6"/>
          <p:cNvSpPr txBox="1"/>
          <p:nvPr/>
        </p:nvSpPr>
        <p:spPr>
          <a:xfrm>
            <a:off x="2972604" y="342413"/>
            <a:ext cx="565692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8 – OUTRAS FORMAS DE MATERIALISMO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497764116"/>
      </p:ext>
    </p:extLst>
  </p:cSld>
  <p:clrMapOvr>
    <a:masterClrMapping/>
  </p:clrMapOvr>
  <p:transition spd="slow" advTm="20000">
    <p:blinds dir="vert"/>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368- O pródigo que se reduz voluntariamente a miséria não dá mostra de desprendimento, mas de leviandade e irresponsabilidade. </a:t>
            </a:r>
            <a:br>
              <a:rPr lang="pt-BR" sz="3200" dirty="0">
                <a:latin typeface="Arial" pitchFamily="34" charset="0"/>
                <a:cs typeface="Arial" pitchFamily="34" charset="0"/>
              </a:rPr>
            </a:br>
            <a:r>
              <a:rPr lang="pt-BR" sz="3200" dirty="0">
                <a:latin typeface="Arial" pitchFamily="34" charset="0"/>
                <a:cs typeface="Arial" pitchFamily="34" charset="0"/>
              </a:rPr>
              <a:t>Sendo os bens materiais úteis e necessários ao seu desenvolvimento e à sua manutenção no mundo físico, é preciso tê-los, embora seja dever cristão saber utilizá-los.</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72604" y="342413"/>
            <a:ext cx="565692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8 – OUTRAS FORMAS DE MATERIALISMO</a:t>
            </a:r>
          </a:p>
        </p:txBody>
      </p:sp>
    </p:spTree>
    <p:extLst>
      <p:ext uri="{BB962C8B-B14F-4D97-AF65-F5344CB8AC3E}">
        <p14:creationId xmlns:p14="http://schemas.microsoft.com/office/powerpoint/2010/main" val="4127701710"/>
      </p:ext>
    </p:extLst>
  </p:cSld>
  <p:clrMapOvr>
    <a:masterClrMapping/>
  </p:clrMapOvr>
  <p:transition spd="slow" advTm="20000">
    <p:blinds dir="vert"/>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369-Trabalhar em excesso, visando à riqueza como meta principal, é sintoma materialista. Todo ser humano deve produzir, contribuir para o crescimento de sua comunidade, ter o suficiente para manter a si e à sua família, mas o exagero conduz à ambição, no sentido negativo mencionado no item 331.</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72604" y="342413"/>
            <a:ext cx="565692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8 – OUTRAS FORMAS DE MATERIALISMO</a:t>
            </a:r>
          </a:p>
        </p:txBody>
      </p:sp>
    </p:spTree>
    <p:extLst>
      <p:ext uri="{BB962C8B-B14F-4D97-AF65-F5344CB8AC3E}">
        <p14:creationId xmlns:p14="http://schemas.microsoft.com/office/powerpoint/2010/main" val="2497413581"/>
      </p:ext>
    </p:extLst>
  </p:cSld>
  <p:clrMapOvr>
    <a:masterClrMapping/>
  </p:clrMapOvr>
  <p:transition spd="slow" advTm="20000">
    <p:blinds dir="vert"/>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370- O ócio pode ser faceta materialista. Se impedir o trabalho, a fim de que os bens materiais sejam usufruídos sem qualquer finalidade útil, no caso de quem os tem em abundância, é forma de materialismo por privilegiar a riqueza material.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72604" y="342413"/>
            <a:ext cx="565692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8 – OUTRAS FORMAS DE MATERIALISMO</a:t>
            </a:r>
          </a:p>
        </p:txBody>
      </p:sp>
    </p:spTree>
    <p:extLst>
      <p:ext uri="{BB962C8B-B14F-4D97-AF65-F5344CB8AC3E}">
        <p14:creationId xmlns:p14="http://schemas.microsoft.com/office/powerpoint/2010/main" val="400817613"/>
      </p:ext>
    </p:extLst>
  </p:cSld>
  <p:clrMapOvr>
    <a:masterClrMapping/>
  </p:clrMapOvr>
  <p:transition spd="slow" advTm="20000">
    <p:blinds dir="vert"/>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371- Onde existe a sobreposição do material sobre o espiritual, via de </a:t>
            </a:r>
            <a:br>
              <a:rPr lang="pt-BR" sz="3600" dirty="0">
                <a:latin typeface="Arial" pitchFamily="34" charset="0"/>
                <a:cs typeface="Arial" pitchFamily="34" charset="0"/>
              </a:rPr>
            </a:br>
            <a:r>
              <a:rPr lang="pt-BR" sz="3600" dirty="0">
                <a:latin typeface="Arial" pitchFamily="34" charset="0"/>
                <a:cs typeface="Arial" pitchFamily="34" charset="0"/>
              </a:rPr>
              <a:t>regra, há fonte de materialismo, </a:t>
            </a:r>
            <a:br>
              <a:rPr lang="pt-BR" sz="3600" dirty="0">
                <a:latin typeface="Arial" pitchFamily="34" charset="0"/>
                <a:cs typeface="Arial" pitchFamily="34" charset="0"/>
              </a:rPr>
            </a:br>
            <a:r>
              <a:rPr lang="pt-BR" sz="3600" dirty="0">
                <a:latin typeface="Arial" pitchFamily="34" charset="0"/>
                <a:cs typeface="Arial" pitchFamily="34" charset="0"/>
              </a:rPr>
              <a:t>o qual precisa ser aplacado e </a:t>
            </a:r>
            <a:br>
              <a:rPr lang="pt-BR" sz="3600" dirty="0">
                <a:latin typeface="Arial" pitchFamily="34" charset="0"/>
                <a:cs typeface="Arial" pitchFamily="34" charset="0"/>
              </a:rPr>
            </a:br>
            <a:r>
              <a:rPr lang="pt-BR" sz="3600" dirty="0">
                <a:latin typeface="Arial" pitchFamily="34" charset="0"/>
                <a:cs typeface="Arial" pitchFamily="34" charset="0"/>
              </a:rPr>
              <a:t>extinto da conduta </a:t>
            </a:r>
            <a:br>
              <a:rPr lang="pt-BR" sz="3600" dirty="0">
                <a:latin typeface="Arial" pitchFamily="34" charset="0"/>
                <a:cs typeface="Arial" pitchFamily="34" charset="0"/>
              </a:rPr>
            </a:br>
            <a:r>
              <a:rPr lang="pt-BR" sz="3600" dirty="0">
                <a:latin typeface="Arial" pitchFamily="34" charset="0"/>
                <a:cs typeface="Arial" pitchFamily="34" charset="0"/>
              </a:rPr>
              <a:t>do cristão.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972604" y="342413"/>
            <a:ext cx="565692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a:t>
            </a:r>
          </a:p>
          <a:p>
            <a:pPr algn="ctr"/>
            <a:r>
              <a:rPr lang="pt-BR" sz="2000" b="1" dirty="0">
                <a:solidFill>
                  <a:schemeClr val="bg2"/>
                </a:solidFill>
                <a:latin typeface="Arial" pitchFamily="34" charset="0"/>
                <a:cs typeface="Arial" pitchFamily="34" charset="0"/>
              </a:rPr>
              <a:t>8 – OUTRAS FORMAS DE MATERIALISMO</a:t>
            </a:r>
          </a:p>
        </p:txBody>
      </p:sp>
    </p:spTree>
    <p:extLst>
      <p:ext uri="{BB962C8B-B14F-4D97-AF65-F5344CB8AC3E}">
        <p14:creationId xmlns:p14="http://schemas.microsoft.com/office/powerpoint/2010/main" val="3267275458"/>
      </p:ext>
    </p:extLst>
  </p:cSld>
  <p:clrMapOvr>
    <a:masterClrMapping/>
  </p:clrMapOvr>
  <p:transition spd="slow" advTm="20000">
    <p:blinds dir="vert"/>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372 -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O que é justiça?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O que significa ser justo? </a:t>
            </a:r>
            <a:br>
              <a:rPr lang="pt-BR" sz="3600" dirty="0">
                <a:latin typeface="Arial" pitchFamily="34" charset="0"/>
                <a:cs typeface="Arial" pitchFamily="34" charset="0"/>
              </a:rPr>
            </a:br>
            <a:r>
              <a:rPr lang="pt-BR" sz="3600" dirty="0">
                <a:latin typeface="Arial" pitchFamily="34" charset="0"/>
                <a:cs typeface="Arial" pitchFamily="34" charset="0"/>
              </a:rPr>
              <a:t>Eternas, constantes, necessárias e permanentes indagações que a humanidade já fez, faz e fará </a:t>
            </a:r>
            <a:br>
              <a:rPr lang="pt-BR" sz="3600" dirty="0">
                <a:latin typeface="Arial" pitchFamily="34" charset="0"/>
                <a:cs typeface="Arial" pitchFamily="34" charset="0"/>
              </a:rPr>
            </a:br>
            <a:r>
              <a:rPr lang="pt-BR" sz="3600" dirty="0">
                <a:latin typeface="Arial" pitchFamily="34" charset="0"/>
                <a:cs typeface="Arial" pitchFamily="34" charset="0"/>
              </a:rPr>
              <a:t>ao longo de toda sua </a:t>
            </a:r>
            <a:br>
              <a:rPr lang="pt-BR" sz="3600" dirty="0">
                <a:latin typeface="Arial" pitchFamily="34" charset="0"/>
                <a:cs typeface="Arial" pitchFamily="34" charset="0"/>
              </a:rPr>
            </a:br>
            <a:r>
              <a:rPr lang="pt-BR" sz="3600" dirty="0">
                <a:latin typeface="Arial" pitchFamily="34" charset="0"/>
                <a:cs typeface="Arial" pitchFamily="34" charset="0"/>
              </a:rPr>
              <a:t>existência na crosta </a:t>
            </a:r>
            <a:br>
              <a:rPr lang="pt-BR" sz="3600" dirty="0">
                <a:latin typeface="Arial" pitchFamily="34" charset="0"/>
                <a:cs typeface="Arial" pitchFamily="34" charset="0"/>
              </a:rPr>
            </a:br>
            <a:r>
              <a:rPr lang="pt-BR" sz="3600" dirty="0">
                <a:latin typeface="Arial" pitchFamily="34" charset="0"/>
                <a:cs typeface="Arial" pitchFamily="34" charset="0"/>
              </a:rPr>
              <a:t>terrestre.</a:t>
            </a:r>
          </a:p>
        </p:txBody>
      </p:sp>
      <p:sp>
        <p:nvSpPr>
          <p:cNvPr id="7" name="CaixaDeTexto 6"/>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44706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1635949269"/>
      </p:ext>
    </p:extLst>
  </p:cSld>
  <p:clrMapOvr>
    <a:masterClrMapping/>
  </p:clrMapOvr>
  <p:transition spd="slow" advTm="20000">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txBody>
          <a:bodyPr>
            <a:noAutofit/>
          </a:bodyPr>
          <a:lstStyle/>
          <a:p>
            <a:pPr algn="r"/>
            <a:r>
              <a:rPr lang="pt-BR" sz="3200" dirty="0">
                <a:solidFill>
                  <a:srgbClr val="FFFF00"/>
                </a:solidFill>
                <a:latin typeface="Verdana" pitchFamily="34" charset="0"/>
              </a:rPr>
              <a:t>	</a:t>
            </a:r>
            <a:r>
              <a:rPr lang="pt-BR" sz="3400" dirty="0">
                <a:solidFill>
                  <a:srgbClr val="FFFF00"/>
                </a:solidFill>
                <a:latin typeface="Century Gothic" pitchFamily="34" charset="0"/>
              </a:rPr>
              <a:t>A dinamicidade é a propriedade mais atraente da quintessência. O maior desafio de qualquer teoria de energia escura é explicar o fato de ela existir na medida exata: numa quantidade não tão grande para impedir a formação das galáxias no universo primordial, e nem tão pequena que não pudesse ser detectada agora. A energia do vácuo (a constante cosmológica de Einstein), é totalmente inerte, mantém a mesma densidade o tempo todo. </a:t>
            </a:r>
          </a:p>
        </p:txBody>
      </p:sp>
    </p:spTree>
    <p:extLst>
      <p:ext uri="{BB962C8B-B14F-4D97-AF65-F5344CB8AC3E}">
        <p14:creationId xmlns:p14="http://schemas.microsoft.com/office/powerpoint/2010/main" val="244565136"/>
      </p:ext>
    </p:extLst>
  </p:cSld>
  <p:clrMapOvr>
    <a:masterClrMapping/>
  </p:clrMapOvr>
  <p:transition spd="slow" advTm="20000">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2110268"/>
            <a:ext cx="8856984" cy="2637464"/>
          </a:xfrm>
        </p:spPr>
        <p:txBody>
          <a:bodyPr>
            <a:noAutofit/>
          </a:bodyPr>
          <a:lstStyle/>
          <a:p>
            <a:pPr algn="r"/>
            <a:r>
              <a:rPr lang="pt-BR" sz="3600" dirty="0">
                <a:latin typeface="Arial" pitchFamily="34" charset="0"/>
                <a:cs typeface="Arial" pitchFamily="34" charset="0"/>
              </a:rPr>
              <a:t>21-A igualdade é princípio universal, imutável e absoluto.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4312"/>
            <a:ext cx="432048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IV - Orgulho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021350488"/>
      </p:ext>
    </p:extLst>
  </p:cSld>
  <p:clrMapOvr>
    <a:masterClrMapping/>
  </p:clrMapOvr>
  <p:transition spd="slow" advTm="8000">
    <p:blinds dir="vert"/>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373 - A melhor definição de justiça, que comporta muitos conceitos, é ter </a:t>
            </a:r>
            <a:br>
              <a:rPr lang="pt-BR" sz="3600" dirty="0">
                <a:latin typeface="Arial" pitchFamily="34" charset="0"/>
                <a:cs typeface="Arial" pitchFamily="34" charset="0"/>
              </a:rPr>
            </a:br>
            <a:r>
              <a:rPr lang="pt-BR" sz="3600" dirty="0">
                <a:latin typeface="Arial" pitchFamily="34" charset="0"/>
                <a:cs typeface="Arial" pitchFamily="34" charset="0"/>
              </a:rPr>
              <a:t>cada um o que é seu. </a:t>
            </a:r>
            <a:br>
              <a:rPr lang="pt-BR" sz="3600" dirty="0">
                <a:latin typeface="Arial" pitchFamily="34" charset="0"/>
                <a:cs typeface="Arial" pitchFamily="34" charset="0"/>
              </a:rPr>
            </a:br>
            <a:r>
              <a:rPr lang="pt-BR" sz="3600" dirty="0">
                <a:latin typeface="Arial" pitchFamily="34" charset="0"/>
                <a:cs typeface="Arial" pitchFamily="34" charset="0"/>
              </a:rPr>
              <a:t>Assim, agir com justiça é dar a cada </a:t>
            </a:r>
            <a:br>
              <a:rPr lang="pt-BR" sz="3600" dirty="0">
                <a:latin typeface="Arial" pitchFamily="34" charset="0"/>
                <a:cs typeface="Arial" pitchFamily="34" charset="0"/>
              </a:rPr>
            </a:br>
            <a:r>
              <a:rPr lang="pt-BR" sz="3600" dirty="0">
                <a:latin typeface="Arial" pitchFamily="34" charset="0"/>
                <a:cs typeface="Arial" pitchFamily="34" charset="0"/>
              </a:rPr>
              <a:t>qual o que lhe pertence. </a:t>
            </a:r>
            <a:br>
              <a:rPr lang="pt-BR" sz="3600" dirty="0">
                <a:latin typeface="Arial" pitchFamily="34" charset="0"/>
                <a:cs typeface="Arial" pitchFamily="34" charset="0"/>
              </a:rPr>
            </a:br>
            <a:r>
              <a:rPr lang="pt-BR" sz="3600" dirty="0">
                <a:latin typeface="Arial" pitchFamily="34" charset="0"/>
                <a:cs typeface="Arial" pitchFamily="34" charset="0"/>
              </a:rPr>
              <a:t>É a absoluta imparcialidade na concessão, distribuição e manutenção de qualquer vantagem, bem ou interesse </a:t>
            </a:r>
            <a:br>
              <a:rPr lang="pt-BR" sz="3600" dirty="0">
                <a:latin typeface="Arial" pitchFamily="34" charset="0"/>
                <a:cs typeface="Arial" pitchFamily="34" charset="0"/>
              </a:rPr>
            </a:br>
            <a:r>
              <a:rPr lang="pt-BR" sz="3600" dirty="0">
                <a:latin typeface="Arial" pitchFamily="34" charset="0"/>
                <a:cs typeface="Arial" pitchFamily="34" charset="0"/>
              </a:rPr>
              <a:t>de toda espécie, ao ser humano.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41665507"/>
      </p:ext>
    </p:extLst>
  </p:cSld>
  <p:clrMapOvr>
    <a:masterClrMapping/>
  </p:clrMapOvr>
  <p:transition spd="slow" advTm="20000">
    <p:blinds dir="vert"/>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374 - Impossível ao homem agir com plena justiça, porque lhe faltam </a:t>
            </a:r>
            <a:br>
              <a:rPr lang="pt-BR" sz="3600" dirty="0">
                <a:latin typeface="Arial" pitchFamily="34" charset="0"/>
                <a:cs typeface="Arial" pitchFamily="34" charset="0"/>
              </a:rPr>
            </a:br>
            <a:r>
              <a:rPr lang="pt-BR" sz="3600" dirty="0">
                <a:latin typeface="Arial" pitchFamily="34" charset="0"/>
                <a:cs typeface="Arial" pitchFamily="34" charset="0"/>
              </a:rPr>
              <a:t>condições morais suficientes para </a:t>
            </a:r>
            <a:br>
              <a:rPr lang="pt-BR" sz="3600" dirty="0">
                <a:latin typeface="Arial" pitchFamily="34" charset="0"/>
                <a:cs typeface="Arial" pitchFamily="34" charset="0"/>
              </a:rPr>
            </a:br>
            <a:r>
              <a:rPr lang="pt-BR" sz="3600" dirty="0">
                <a:latin typeface="Arial" pitchFamily="34" charset="0"/>
                <a:cs typeface="Arial" pitchFamily="34" charset="0"/>
              </a:rPr>
              <a:t>ter total imparcialidade. Seu estágio na Crosta é incompatível com a perfeição, único fator que lhe iria conferir tal requisito.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7533869"/>
      </p:ext>
    </p:extLst>
  </p:cSld>
  <p:clrMapOvr>
    <a:masterClrMapping/>
  </p:clrMapOvr>
  <p:transition spd="slow" advTm="20000">
    <p:blinds dir="vert"/>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375- Raríssimas exceções de Espíritos perfeitos, missionários no Globo, não serão abordadas nesta obra, visto já estarem eles distantes do processo </a:t>
            </a:r>
            <a:br>
              <a:rPr lang="pt-BR" sz="3600" dirty="0">
                <a:latin typeface="Arial" pitchFamily="34" charset="0"/>
                <a:cs typeface="Arial" pitchFamily="34" charset="0"/>
              </a:rPr>
            </a:br>
            <a:r>
              <a:rPr lang="pt-BR" sz="3600" dirty="0">
                <a:latin typeface="Arial" pitchFamily="34" charset="0"/>
                <a:cs typeface="Arial" pitchFamily="34" charset="0"/>
              </a:rPr>
              <a:t>de reforma íntima, objeto e </a:t>
            </a:r>
            <a:br>
              <a:rPr lang="pt-BR" sz="3600" dirty="0">
                <a:latin typeface="Arial" pitchFamily="34" charset="0"/>
                <a:cs typeface="Arial" pitchFamily="34" charset="0"/>
              </a:rPr>
            </a:br>
            <a:r>
              <a:rPr lang="pt-BR" sz="3600" dirty="0">
                <a:latin typeface="Arial" pitchFamily="34" charset="0"/>
                <a:cs typeface="Arial" pitchFamily="34" charset="0"/>
              </a:rPr>
              <a:t>finalidade destas linhas.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20114499"/>
      </p:ext>
    </p:extLst>
  </p:cSld>
  <p:clrMapOvr>
    <a:masterClrMapping/>
  </p:clrMapOvr>
  <p:transition spd="slow" advTm="20000">
    <p:blinds dir="vert"/>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376- Sob esse prisma, não sendo </a:t>
            </a:r>
            <a:br>
              <a:rPr lang="pt-BR" sz="3600" dirty="0">
                <a:latin typeface="Arial" pitchFamily="34" charset="0"/>
                <a:cs typeface="Arial" pitchFamily="34" charset="0"/>
              </a:rPr>
            </a:br>
            <a:r>
              <a:rPr lang="pt-BR" sz="3600" dirty="0">
                <a:latin typeface="Arial" pitchFamily="34" charset="0"/>
                <a:cs typeface="Arial" pitchFamily="34" charset="0"/>
              </a:rPr>
              <a:t>perfeito o indivíduo, não possui plena imparcialidade. Não a tendo, impossível se lhe torna ser integralmente justo. </a:t>
            </a:r>
            <a:br>
              <a:rPr lang="pt-BR" sz="3600" dirty="0">
                <a:latin typeface="Arial" pitchFamily="34" charset="0"/>
                <a:cs typeface="Arial" pitchFamily="34" charset="0"/>
              </a:rPr>
            </a:br>
            <a:r>
              <a:rPr lang="pt-BR" sz="3600" dirty="0">
                <a:latin typeface="Arial" pitchFamily="34" charset="0"/>
                <a:cs typeface="Arial" pitchFamily="34" charset="0"/>
              </a:rPr>
              <a:t>E quem não o é, jamais poderá </a:t>
            </a:r>
            <a:br>
              <a:rPr lang="pt-BR" sz="3600" dirty="0">
                <a:latin typeface="Arial" pitchFamily="34" charset="0"/>
                <a:cs typeface="Arial" pitchFamily="34" charset="0"/>
              </a:rPr>
            </a:br>
            <a:r>
              <a:rPr lang="pt-BR" sz="3600" dirty="0">
                <a:latin typeface="Arial" pitchFamily="34" charset="0"/>
                <a:cs typeface="Arial" pitchFamily="34" charset="0"/>
              </a:rPr>
              <a:t>agir com absoluta justiça.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7949271"/>
      </p:ext>
    </p:extLst>
  </p:cSld>
  <p:clrMapOvr>
    <a:masterClrMapping/>
  </p:clrMapOvr>
  <p:transition spd="slow" advTm="20000">
    <p:blinds dir="vert"/>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377- Enfim, não é difícil perceber que somente Deus está apto a agir com Justiça Absoluta, entendida esta </a:t>
            </a:r>
            <a:br>
              <a:rPr lang="pt-BR" sz="3600" dirty="0">
                <a:latin typeface="Arial" pitchFamily="34" charset="0"/>
                <a:cs typeface="Arial" pitchFamily="34" charset="0"/>
              </a:rPr>
            </a:br>
            <a:r>
              <a:rPr lang="pt-BR" sz="3600" dirty="0">
                <a:latin typeface="Arial" pitchFamily="34" charset="0"/>
                <a:cs typeface="Arial" pitchFamily="34" charset="0"/>
              </a:rPr>
              <a:t>como a plenitude do dar a cada </a:t>
            </a:r>
            <a:br>
              <a:rPr lang="pt-BR" sz="3600" dirty="0">
                <a:latin typeface="Arial" pitchFamily="34" charset="0"/>
                <a:cs typeface="Arial" pitchFamily="34" charset="0"/>
              </a:rPr>
            </a:br>
            <a:r>
              <a:rPr lang="pt-BR" sz="3600" dirty="0">
                <a:latin typeface="Arial" pitchFamily="34" charset="0"/>
                <a:cs typeface="Arial" pitchFamily="34" charset="0"/>
              </a:rPr>
              <a:t>um o que é seu, sem erros, </a:t>
            </a:r>
            <a:br>
              <a:rPr lang="pt-BR" sz="3600" dirty="0">
                <a:latin typeface="Arial" pitchFamily="34" charset="0"/>
                <a:cs typeface="Arial" pitchFamily="34" charset="0"/>
              </a:rPr>
            </a:br>
            <a:r>
              <a:rPr lang="pt-BR" sz="3600" dirty="0">
                <a:latin typeface="Arial" pitchFamily="34" charset="0"/>
                <a:cs typeface="Arial" pitchFamily="34" charset="0"/>
              </a:rPr>
              <a:t>nem equívocos de </a:t>
            </a:r>
            <a:br>
              <a:rPr lang="pt-BR" sz="3600" dirty="0">
                <a:latin typeface="Arial" pitchFamily="34" charset="0"/>
                <a:cs typeface="Arial" pitchFamily="34" charset="0"/>
              </a:rPr>
            </a:br>
            <a:r>
              <a:rPr lang="pt-BR" sz="3600" dirty="0">
                <a:latin typeface="Arial" pitchFamily="34" charset="0"/>
                <a:cs typeface="Arial" pitchFamily="34" charset="0"/>
              </a:rPr>
              <a:t>qualquer espécie.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98859582"/>
      </p:ext>
    </p:extLst>
  </p:cSld>
  <p:clrMapOvr>
    <a:masterClrMapping/>
  </p:clrMapOvr>
  <p:transition spd="slow" advTm="20000">
    <p:blinds dir="vert"/>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378- Só aquele que tudo vê e tudo </a:t>
            </a:r>
            <a:br>
              <a:rPr lang="pt-BR" sz="3600" dirty="0">
                <a:latin typeface="Arial" pitchFamily="34" charset="0"/>
                <a:cs typeface="Arial" pitchFamily="34" charset="0"/>
              </a:rPr>
            </a:br>
            <a:r>
              <a:rPr lang="pt-BR" sz="3600" dirty="0">
                <a:latin typeface="Arial" pitchFamily="34" charset="0"/>
                <a:cs typeface="Arial" pitchFamily="34" charset="0"/>
              </a:rPr>
              <a:t>sabe não comete enganos, </a:t>
            </a:r>
            <a:br>
              <a:rPr lang="pt-BR" sz="3600" dirty="0">
                <a:latin typeface="Arial" pitchFamily="34" charset="0"/>
                <a:cs typeface="Arial" pitchFamily="34" charset="0"/>
              </a:rPr>
            </a:br>
            <a:r>
              <a:rPr lang="pt-BR" sz="3600" dirty="0">
                <a:latin typeface="Arial" pitchFamily="34" charset="0"/>
                <a:cs typeface="Arial" pitchFamily="34" charset="0"/>
              </a:rPr>
              <a:t>pois tudo conhece. </a:t>
            </a:r>
            <a:br>
              <a:rPr lang="pt-BR" sz="3600" dirty="0">
                <a:latin typeface="Arial" pitchFamily="34" charset="0"/>
                <a:cs typeface="Arial" pitchFamily="34" charset="0"/>
              </a:rPr>
            </a:br>
            <a:r>
              <a:rPr lang="pt-BR" sz="3600" dirty="0">
                <a:latin typeface="Arial" pitchFamily="34" charset="0"/>
                <a:cs typeface="Arial" pitchFamily="34" charset="0"/>
              </a:rPr>
              <a:t>A Justiça Divina tem esse caráter: </a:t>
            </a:r>
            <a:br>
              <a:rPr lang="pt-BR" sz="3600" dirty="0">
                <a:latin typeface="Arial" pitchFamily="34" charset="0"/>
                <a:cs typeface="Arial" pitchFamily="34" charset="0"/>
              </a:rPr>
            </a:br>
            <a:r>
              <a:rPr lang="pt-BR" sz="3600" dirty="0">
                <a:latin typeface="Arial" pitchFamily="34" charset="0"/>
                <a:cs typeface="Arial" pitchFamily="34" charset="0"/>
              </a:rPr>
              <a:t>não erra jamais.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7015491"/>
      </p:ext>
    </p:extLst>
  </p:cSld>
  <p:clrMapOvr>
    <a:masterClrMapping/>
  </p:clrMapOvr>
  <p:transition spd="slow" advTm="20000">
    <p:blinds dir="vert"/>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379- Crendo nisso, o encarnado deve pacificar o seu âmago e encarar os fatos do cotidiano com naturalidade. Nada lhe acontece por acaso. Nenhum obstáculo chega à sua frente por engano. Tudo que o cerca em seu estágio na Crosta deve ser bem vivido, levando em conta que se trata de um processo para o seu aprendizado e evolução.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32322912"/>
      </p:ext>
    </p:extLst>
  </p:cSld>
  <p:clrMapOvr>
    <a:masterClrMapping/>
  </p:clrMapOvr>
  <p:transition spd="slow" advTm="20000">
    <p:blinds dir="vert"/>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380- Inexiste para a criatura, diante da Justiça Divina, motivo para descontentamento, insatisfação e, sobretudo, revolta.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1268738"/>
      </p:ext>
    </p:extLst>
  </p:cSld>
  <p:clrMapOvr>
    <a:masterClrMapping/>
  </p:clrMapOvr>
  <p:transition spd="slow" advTm="20000">
    <p:blinds dir="vert"/>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381- O seu âmago deve ser e estar tranquilo, silente, pacífico e equilibrado, compenetrado e ciente da importância da REFORMA INTIMA e do apego aos valores cristãos.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02647807"/>
      </p:ext>
    </p:extLst>
  </p:cSld>
  <p:clrMapOvr>
    <a:masterClrMapping/>
  </p:clrMapOvr>
  <p:transition spd="slow" advTm="20000">
    <p:blinds dir="vert"/>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2800" dirty="0">
                <a:latin typeface="Arial" pitchFamily="34" charset="0"/>
                <a:cs typeface="Arial" pitchFamily="34" charset="0"/>
              </a:rPr>
              <a:t>382- Tristeza ou sofrimento de toda espécie pode haver em muitos, na exata medida do grau evolutivo de cada um. Os mais preparados sabem que tudo é passageiro e Deus é essencialmente insto, de forma que são incabíveis fagulhas de rebeldia sob qualquer contexto. Os menos evoluídos, contudo, necessitando ainda de maior compreensão e esclarecimento, apresentam atos de irresignação contra o Desígnio Divino, o que os faz sofrer, mas sem dúvida lhes traz também aprendizado.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79510018"/>
      </p:ext>
    </p:extLst>
  </p:cSld>
  <p:clrMapOvr>
    <a:masterClrMapping/>
  </p:clrMapOvr>
  <p:transition spd="slow" advTm="20000">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671398"/>
            <a:ext cx="8856984" cy="3573568"/>
          </a:xfrm>
        </p:spPr>
        <p:txBody>
          <a:bodyPr>
            <a:noAutofit/>
          </a:bodyPr>
          <a:lstStyle/>
          <a:p>
            <a:pPr algn="r"/>
            <a:r>
              <a:rPr lang="pt-BR" sz="3600" dirty="0">
                <a:latin typeface="Arial" pitchFamily="34" charset="0"/>
                <a:cs typeface="Arial" pitchFamily="34" charset="0"/>
              </a:rPr>
              <a:t>22-Não há seres — Espíritos e encarnados — superiores uns </a:t>
            </a:r>
            <a:br>
              <a:rPr lang="pt-BR" sz="3600" dirty="0">
                <a:latin typeface="Arial" pitchFamily="34" charset="0"/>
                <a:cs typeface="Arial" pitchFamily="34" charset="0"/>
              </a:rPr>
            </a:br>
            <a:r>
              <a:rPr lang="pt-BR" sz="3600" dirty="0">
                <a:latin typeface="Arial" pitchFamily="34" charset="0"/>
                <a:cs typeface="Arial" pitchFamily="34" charset="0"/>
              </a:rPr>
              <a:t>aos outros na órbita do </a:t>
            </a:r>
            <a:br>
              <a:rPr lang="pt-BR" sz="3600" dirty="0">
                <a:latin typeface="Arial" pitchFamily="34" charset="0"/>
                <a:cs typeface="Arial" pitchFamily="34" charset="0"/>
              </a:rPr>
            </a:br>
            <a:r>
              <a:rPr lang="pt-BR" sz="3600" dirty="0">
                <a:latin typeface="Arial" pitchFamily="34" charset="0"/>
                <a:cs typeface="Arial" pitchFamily="34" charset="0"/>
              </a:rPr>
              <a:t>amor de Deus.</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31840" y="574312"/>
            <a:ext cx="432048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IV - Orgulho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656168301"/>
      </p:ext>
    </p:extLst>
  </p:cSld>
  <p:clrMapOvr>
    <a:masterClrMapping/>
  </p:clrMapOvr>
  <p:transition spd="slow" advTm="10000">
    <p:blinds dir="vert"/>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383- Sob o toque da lógica, pode e deve a pessoa entender que sua trajetória na Crosta é fruto de uma Sabedoria infinitamente superior à sua. Portanto, mesmo que não possua maiores conhecimentos de causa, não deve rebelar-se contra o que o seu entendimento é ainda incapaz de penetrar.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5114929"/>
      </p:ext>
    </p:extLst>
  </p:cSld>
  <p:clrMapOvr>
    <a:masterClrMapping/>
  </p:clrMapOvr>
  <p:transition spd="slow" advTm="20000">
    <p:blinds dir="vert"/>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r>
              <a:rPr lang="pt-BR" dirty="0">
                <a:effectLst>
                  <a:outerShdw blurRad="38100" dist="38100" dir="2700000" algn="tl">
                    <a:srgbClr val="000000">
                      <a:alpha val="43137"/>
                    </a:srgbClr>
                  </a:outerShdw>
                </a:effectLst>
                <a:latin typeface="Arial" pitchFamily="34" charset="0"/>
                <a:cs typeface="Arial" pitchFamily="34" charset="0"/>
              </a:rPr>
              <a:t>384- </a:t>
            </a:r>
            <a:br>
              <a:rPr lang="pt-BR" dirty="0">
                <a:effectLst>
                  <a:outerShdw blurRad="38100" dist="38100" dir="2700000" algn="tl">
                    <a:srgbClr val="000000">
                      <a:alpha val="43137"/>
                    </a:srgbClr>
                  </a:outerShdw>
                </a:effectLst>
                <a:latin typeface="Arial" pitchFamily="34" charset="0"/>
                <a:cs typeface="Arial" pitchFamily="34" charset="0"/>
              </a:rPr>
            </a:br>
            <a:r>
              <a:rPr lang="pt-BR" dirty="0">
                <a:effectLst>
                  <a:outerShdw blurRad="38100" dist="38100" dir="2700000" algn="tl">
                    <a:srgbClr val="000000">
                      <a:alpha val="43137"/>
                    </a:srgbClr>
                  </a:outerShdw>
                </a:effectLst>
                <a:latin typeface="Arial" pitchFamily="34" charset="0"/>
                <a:cs typeface="Arial" pitchFamily="34" charset="0"/>
              </a:rPr>
              <a:t>A vida tem, em verdade, </a:t>
            </a:r>
            <a:br>
              <a:rPr lang="pt-BR" dirty="0">
                <a:effectLst>
                  <a:outerShdw blurRad="38100" dist="38100" dir="2700000" algn="tl">
                    <a:srgbClr val="000000">
                      <a:alpha val="43137"/>
                    </a:srgbClr>
                  </a:outerShdw>
                </a:effectLst>
                <a:latin typeface="Arial" pitchFamily="34" charset="0"/>
                <a:cs typeface="Arial" pitchFamily="34" charset="0"/>
              </a:rPr>
            </a:br>
            <a:r>
              <a:rPr lang="pt-BR" dirty="0">
                <a:effectLst>
                  <a:outerShdw blurRad="38100" dist="38100" dir="2700000" algn="tl">
                    <a:srgbClr val="000000">
                      <a:alpha val="43137"/>
                    </a:srgbClr>
                  </a:outerShdw>
                </a:effectLst>
                <a:latin typeface="Arial" pitchFamily="34" charset="0"/>
                <a:cs typeface="Arial" pitchFamily="34" charset="0"/>
              </a:rPr>
              <a:t>o seguinte enfoque: </a:t>
            </a:r>
            <a:br>
              <a:rPr lang="pt-BR" dirty="0">
                <a:effectLst>
                  <a:outerShdw blurRad="38100" dist="38100" dir="2700000" algn="tl">
                    <a:srgbClr val="000000">
                      <a:alpha val="43137"/>
                    </a:srgbClr>
                  </a:outerShdw>
                </a:effectLst>
                <a:latin typeface="Arial" pitchFamily="34" charset="0"/>
                <a:cs typeface="Arial" pitchFamily="34" charset="0"/>
              </a:rPr>
            </a:br>
            <a:r>
              <a:rPr lang="pt-BR" dirty="0">
                <a:effectLst>
                  <a:outerShdw blurRad="38100" dist="38100" dir="2700000" algn="tl">
                    <a:srgbClr val="000000">
                      <a:alpha val="43137"/>
                    </a:srgbClr>
                  </a:outerShdw>
                </a:effectLst>
                <a:latin typeface="Arial" pitchFamily="34" charset="0"/>
                <a:cs typeface="Arial" pitchFamily="34" charset="0"/>
              </a:rPr>
              <a:t>quem morre, volta; </a:t>
            </a:r>
            <a:br>
              <a:rPr lang="pt-BR" dirty="0">
                <a:effectLst>
                  <a:outerShdw blurRad="38100" dist="38100" dir="2700000" algn="tl">
                    <a:srgbClr val="000000">
                      <a:alpha val="43137"/>
                    </a:srgbClr>
                  </a:outerShdw>
                </a:effectLst>
                <a:latin typeface="Arial" pitchFamily="34" charset="0"/>
                <a:cs typeface="Arial" pitchFamily="34" charset="0"/>
              </a:rPr>
            </a:br>
            <a:r>
              <a:rPr lang="pt-BR" dirty="0">
                <a:effectLst>
                  <a:outerShdw blurRad="38100" dist="38100" dir="2700000" algn="tl">
                    <a:srgbClr val="000000">
                      <a:alpha val="43137"/>
                    </a:srgbClr>
                  </a:outerShdw>
                </a:effectLst>
                <a:latin typeface="Arial" pitchFamily="34" charset="0"/>
                <a:cs typeface="Arial" pitchFamily="34" charset="0"/>
              </a:rPr>
              <a:t>quem nasce, parte.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9603423"/>
      </p:ext>
    </p:extLst>
  </p:cSld>
  <p:clrMapOvr>
    <a:masterClrMapping/>
  </p:clrMapOvr>
  <p:transition spd="slow" advTm="20000">
    <p:blinds dir="vert"/>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385- É certo que para a maioria dos encarnados representa justamente o oposto, apenas ressalvando o lado da ignorância de alguns: quem morre, parte; quem nasce, chega </a:t>
            </a:r>
            <a:br>
              <a:rPr lang="pt-BR" sz="3600" dirty="0">
                <a:latin typeface="Arial" pitchFamily="34" charset="0"/>
                <a:cs typeface="Arial" pitchFamily="34" charset="0"/>
              </a:rPr>
            </a:br>
            <a:r>
              <a:rPr lang="pt-BR" sz="3600" dirty="0">
                <a:latin typeface="Arial" pitchFamily="34" charset="0"/>
                <a:cs typeface="Arial" pitchFamily="34" charset="0"/>
              </a:rPr>
              <a:t>(não sabendo de onde, nem por quê).</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8608733"/>
      </p:ext>
    </p:extLst>
  </p:cSld>
  <p:clrMapOvr>
    <a:masterClrMapping/>
  </p:clrMapOvr>
  <p:transition spd="slow" advTm="20000">
    <p:blinds dir="vert"/>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386- Mesmo que não saiba de onde, nem por quê, não é certo que o homem veio de algum lugar e por alguma razão? </a:t>
            </a:r>
            <a:br>
              <a:rPr lang="pt-BR" sz="3200" dirty="0">
                <a:latin typeface="Arial" pitchFamily="34" charset="0"/>
                <a:cs typeface="Arial" pitchFamily="34" charset="0"/>
              </a:rPr>
            </a:br>
            <a:r>
              <a:rPr lang="pt-BR" sz="3200" dirty="0">
                <a:latin typeface="Arial" pitchFamily="34" charset="0"/>
                <a:cs typeface="Arial" pitchFamily="34" charset="0"/>
              </a:rPr>
              <a:t>O mundo dos fatos e da ciência explica, com sólidos fundamentos, que não existe causa sem antecedente, nem reação sem ação. </a:t>
            </a:r>
            <a:br>
              <a:rPr lang="pt-BR" sz="3200" dirty="0">
                <a:latin typeface="Arial" pitchFamily="34" charset="0"/>
                <a:cs typeface="Arial" pitchFamily="34" charset="0"/>
              </a:rPr>
            </a:br>
            <a:r>
              <a:rPr lang="pt-BR" sz="3200" dirty="0">
                <a:latin typeface="Arial" pitchFamily="34" charset="0"/>
                <a:cs typeface="Arial" pitchFamily="34" charset="0"/>
              </a:rPr>
              <a:t>Então, esse desconhecimento não pode servir de obstáculo ao entendimento autenticamente cristalino: há uma motivação para o nascimento e uma finalidade para a morte.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72037663"/>
      </p:ext>
    </p:extLst>
  </p:cSld>
  <p:clrMapOvr>
    <a:masterClrMapping/>
  </p:clrMapOvr>
  <p:transition spd="slow" advTm="20000">
    <p:blinds dir="vert"/>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387- Inconteste tal realidade, que abrange, sem exceção, habitantes de todo o Globo, deve o indivíduo notar que sua inteligência, por maior que seja, esbarra na infinita Sabedoria de um Ser Superior, que conhece tudo e sabe mais do que ele.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21909370"/>
      </p:ext>
    </p:extLst>
  </p:cSld>
  <p:clrMapOvr>
    <a:masterClrMapping/>
  </p:clrMapOvr>
  <p:transition spd="slow" advTm="20000">
    <p:blinds dir="vert"/>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000" dirty="0">
                <a:latin typeface="Arial" pitchFamily="34" charset="0"/>
                <a:cs typeface="Arial" pitchFamily="34" charset="0"/>
              </a:rPr>
              <a:t>388- Se não conhece tudo, a pessoa não pode de tudo duvidar. Se desconhece fatos, não pode presumi-los inexistentes. Se não dispõe de provas da existência do mundo extra físico, não quer isso dizer que ele não existe. Se, mesmo sentindo determinada emoção que não é material, o ser humano questiona a validade da sua natureza espiritual, então não pode ele querer moldar o universo ao seu modo, porque incide em erro. Nada lhe é absoluto ante sua pequenez em matéria de vida.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1095278"/>
      </p:ext>
    </p:extLst>
  </p:cSld>
  <p:clrMapOvr>
    <a:masterClrMapping/>
  </p:clrMapOvr>
  <p:transition spd="slow" advTm="20000">
    <p:blinds dir="vert"/>
  </p:transition>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389- Aquele que não sabe deve ser cauteloso. Aquele que ignora precisa informar-se; não sendo possível, deve calar-se. Não tendo o que dizer, preferível o silêncio. Seguir tais singelas recomendações significa poupar a muitos os aborrecimentos naturais de quem fala sem fundamento ou profere decisões sem conhecimento de causa.</a:t>
            </a:r>
            <a:br>
              <a:rPr lang="pt-BR" sz="3400" dirty="0">
                <a:latin typeface="Arial" pitchFamily="34" charset="0"/>
                <a:cs typeface="Arial" pitchFamily="34" charset="0"/>
              </a:rPr>
            </a:br>
            <a:endParaRPr lang="pt-BR" sz="34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25397211"/>
      </p:ext>
    </p:extLst>
  </p:cSld>
  <p:clrMapOvr>
    <a:masterClrMapping/>
  </p:clrMapOvr>
  <p:transition spd="slow" advTm="20000">
    <p:blinds dir="vert"/>
  </p:transition>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390- No cenário da vida eterna, a lógica determina que o homem tenha a cautela de compreender ser inferior Àquele que </a:t>
            </a:r>
            <a:br>
              <a:rPr lang="pt-BR" sz="3600" dirty="0">
                <a:latin typeface="Arial" pitchFamily="34" charset="0"/>
                <a:cs typeface="Arial" pitchFamily="34" charset="0"/>
              </a:rPr>
            </a:br>
            <a:r>
              <a:rPr lang="pt-BR" sz="3600" dirty="0">
                <a:latin typeface="Arial" pitchFamily="34" charset="0"/>
                <a:cs typeface="Arial" pitchFamily="34" charset="0"/>
              </a:rPr>
              <a:t>o criou, mesmo porque sua inteligência </a:t>
            </a:r>
            <a:br>
              <a:rPr lang="pt-BR" sz="3600" dirty="0">
                <a:latin typeface="Arial" pitchFamily="34" charset="0"/>
                <a:cs typeface="Arial" pitchFamily="34" charset="0"/>
              </a:rPr>
            </a:br>
            <a:r>
              <a:rPr lang="pt-BR" sz="3600" dirty="0">
                <a:latin typeface="Arial" pitchFamily="34" charset="0"/>
                <a:cs typeface="Arial" pitchFamily="34" charset="0"/>
              </a:rPr>
              <a:t>não lhe permite o entendimento </a:t>
            </a:r>
            <a:br>
              <a:rPr lang="pt-BR" sz="3600" dirty="0">
                <a:latin typeface="Arial" pitchFamily="34" charset="0"/>
                <a:cs typeface="Arial" pitchFamily="34" charset="0"/>
              </a:rPr>
            </a:br>
            <a:r>
              <a:rPr lang="pt-BR" sz="3600" dirty="0">
                <a:latin typeface="Arial" pitchFamily="34" charset="0"/>
                <a:cs typeface="Arial" pitchFamily="34" charset="0"/>
              </a:rPr>
              <a:t>amplo do que tanto quer </a:t>
            </a:r>
            <a:br>
              <a:rPr lang="pt-BR" sz="3600" dirty="0">
                <a:latin typeface="Arial" pitchFamily="34" charset="0"/>
                <a:cs typeface="Arial" pitchFamily="34" charset="0"/>
              </a:rPr>
            </a:br>
            <a:r>
              <a:rPr lang="pt-BR" sz="3600" dirty="0">
                <a:latin typeface="Arial" pitchFamily="34" charset="0"/>
                <a:cs typeface="Arial" pitchFamily="34" charset="0"/>
              </a:rPr>
              <a:t>saber nesse sentido.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39215859"/>
      </p:ext>
    </p:extLst>
  </p:cSld>
  <p:clrMapOvr>
    <a:masterClrMapping/>
  </p:clrMapOvr>
  <p:transition spd="slow" advTm="20000">
    <p:blinds dir="vert"/>
  </p:transition>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391- Deus é, por isso. Sábio. Deu à criatura conhecimento limitado e, a partir desses parcos dados que ela consegue reter em sua mente e utiliza em seu raciocínio, deve desnudar-se de suas falsas aparências e de sua pretensão de ser o centro do universo, acatando o que a Justiça Divina lhe confere.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62611436"/>
      </p:ext>
    </p:extLst>
  </p:cSld>
  <p:clrMapOvr>
    <a:masterClrMapping/>
  </p:clrMapOvr>
  <p:transition spd="slow" advTm="20000">
    <p:blinds dir="vert"/>
  </p:transition>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392- Deus é também Justo porque exige de Seus filhos exatamente aquilo que cada um pode dar, nem mais, nem menos. Muito conhecimento implica maior responsabilidade. Quanto mais alguém souber, mais lhe será cobrado. O ser humano precisa aquietar o seu interior, vivenciando justiça em suas reflexões e em seus sentimentos, acolhendo a noção do justo em seus atos, coroando a sua existência com resignação diante da Magnitude Divina.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28607198"/>
      </p:ext>
    </p:extLst>
  </p:cSld>
  <p:clrMapOvr>
    <a:masterClrMapping/>
  </p:clrMapOvr>
  <p:transition spd="slow" advTm="20000">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412776"/>
            <a:ext cx="8856984" cy="4667332"/>
          </a:xfrm>
        </p:spPr>
        <p:txBody>
          <a:bodyPr>
            <a:noAutofit/>
          </a:bodyPr>
          <a:lstStyle/>
          <a:p>
            <a:pPr algn="r"/>
            <a:r>
              <a:rPr lang="pt-BR" sz="3600" dirty="0">
                <a:latin typeface="Arial" pitchFamily="34" charset="0"/>
                <a:cs typeface="Arial" pitchFamily="34" charset="0"/>
              </a:rPr>
              <a:t>	23-Diferenças na escala evolutiva existem; </a:t>
            </a:r>
            <a:r>
              <a:rPr lang="pt-BR" sz="3600" dirty="0">
                <a:solidFill>
                  <a:srgbClr val="FFFF00"/>
                </a:solidFill>
                <a:latin typeface="Arial" pitchFamily="34" charset="0"/>
                <a:cs typeface="Arial" pitchFamily="34" charset="0"/>
              </a:rPr>
              <a:t>ESPÍRITOS SUPERIORES </a:t>
            </a:r>
            <a:r>
              <a:rPr lang="pt-BR" sz="3600" dirty="0">
                <a:latin typeface="Arial" pitchFamily="34" charset="0"/>
                <a:cs typeface="Arial" pitchFamily="34" charset="0"/>
              </a:rPr>
              <a:t>e entidades inferiores também. Entretanto, no amor do Pai, a igualdade é plena; como lhes são absolutamente equânimes as oportunidades de progresso.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131840" y="574312"/>
            <a:ext cx="432048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IV - Orgulho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141685422"/>
      </p:ext>
    </p:extLst>
  </p:cSld>
  <p:clrMapOvr>
    <a:masterClrMapping/>
  </p:clrMapOvr>
  <p:transition spd="slow" advTm="15000">
    <p:blinds dir="vert"/>
  </p:transition>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r>
              <a:rPr lang="pt-BR" sz="3600" dirty="0">
                <a:latin typeface="Arial" pitchFamily="34" charset="0"/>
                <a:cs typeface="Arial" pitchFamily="34" charset="0"/>
              </a:rPr>
              <a:t>393- Ação causa reação. </a:t>
            </a:r>
            <a:br>
              <a:rPr lang="pt-BR" sz="3600" dirty="0">
                <a:latin typeface="Arial" pitchFamily="34" charset="0"/>
                <a:cs typeface="Arial" pitchFamily="34" charset="0"/>
              </a:rPr>
            </a:br>
            <a:r>
              <a:rPr lang="pt-BR" sz="3600" dirty="0">
                <a:latin typeface="Arial" pitchFamily="34" charset="0"/>
                <a:cs typeface="Arial" pitchFamily="34" charset="0"/>
              </a:rPr>
              <a:t>Há algo mais justo?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56829738"/>
      </p:ext>
    </p:extLst>
  </p:cSld>
  <p:clrMapOvr>
    <a:masterClrMapping/>
  </p:clrMapOvr>
  <p:transition spd="slow" advTm="20000">
    <p:blinds dir="vert"/>
  </p:transition>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394- Por que o indivíduo contesta, </a:t>
            </a:r>
            <a:br>
              <a:rPr lang="pt-BR" sz="3600" dirty="0">
                <a:latin typeface="Arial" pitchFamily="34" charset="0"/>
                <a:cs typeface="Arial" pitchFamily="34" charset="0"/>
              </a:rPr>
            </a:br>
            <a:r>
              <a:rPr lang="pt-BR" sz="3600" dirty="0">
                <a:latin typeface="Arial" pitchFamily="34" charset="0"/>
                <a:cs typeface="Arial" pitchFamily="34" charset="0"/>
              </a:rPr>
              <a:t>nesse sentido, O ÓBVIO?</a:t>
            </a:r>
            <a:br>
              <a:rPr lang="pt-BR" sz="3600" dirty="0">
                <a:latin typeface="Arial" pitchFamily="34" charset="0"/>
                <a:cs typeface="Arial" pitchFamily="34" charset="0"/>
              </a:rPr>
            </a:b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1 - Se faz algo positivo, natural que provoque no mundo fenomênico uma reação de igual teor.</a:t>
            </a:r>
            <a:br>
              <a:rPr lang="pt-BR" sz="3600" dirty="0">
                <a:latin typeface="Arial" pitchFamily="34" charset="0"/>
                <a:cs typeface="Arial" pitchFamily="34" charset="0"/>
              </a:rPr>
            </a:b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2 - Produzindo o negativo, </a:t>
            </a:r>
            <a:br>
              <a:rPr lang="pt-BR" sz="3600" dirty="0">
                <a:latin typeface="Arial" pitchFamily="34" charset="0"/>
                <a:cs typeface="Arial" pitchFamily="34" charset="0"/>
              </a:rPr>
            </a:br>
            <a:r>
              <a:rPr lang="pt-BR" sz="3600" dirty="0">
                <a:latin typeface="Arial" pitchFamily="34" charset="0"/>
                <a:cs typeface="Arial" pitchFamily="34" charset="0"/>
              </a:rPr>
              <a:t>o mesmo lhe advém.</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5576847"/>
      </p:ext>
    </p:extLst>
  </p:cSld>
  <p:clrMapOvr>
    <a:masterClrMapping/>
  </p:clrMapOvr>
  <p:transition spd="slow" advTm="20000">
    <p:blinds dir="vert"/>
  </p:transition>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395- Sendo ignorante no contexto global da vida </a:t>
            </a:r>
            <a:r>
              <a:rPr lang="pt-BR" sz="3200" b="1" dirty="0">
                <a:effectLst>
                  <a:outerShdw blurRad="38100" dist="38100" dir="2700000" algn="tl">
                    <a:srgbClr val="000000">
                      <a:alpha val="43137"/>
                    </a:srgbClr>
                  </a:outerShdw>
                </a:effectLst>
                <a:latin typeface="Arial" pitchFamily="34" charset="0"/>
                <a:cs typeface="Arial" pitchFamily="34" charset="0"/>
              </a:rPr>
              <a:t>— da sua própria, que não começou no nascimento, mas promana de milênios, e da dos semelhantes —</a:t>
            </a:r>
            <a:r>
              <a:rPr lang="pt-BR" sz="3200" dirty="0">
                <a:latin typeface="Arial" pitchFamily="34" charset="0"/>
                <a:cs typeface="Arial" pitchFamily="34" charset="0"/>
              </a:rPr>
              <a:t> deve o encarnado e aceitar a regra da ação e reação. Fazendo-o, sabe que o mal lhe acontece é uma força de efeito a algum dano que causou, mesmo que em outra existência. Porém, sempre justo; acaso ou por equívoco.</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33067320"/>
      </p:ext>
    </p:extLst>
  </p:cSld>
  <p:clrMapOvr>
    <a:masterClrMapping/>
  </p:clrMapOvr>
  <p:transition spd="slow" advTm="20000">
    <p:blinds dir="vert"/>
  </p:transition>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396- Engano comete quem não é soberanamente justo e, por isso, </a:t>
            </a:r>
            <a:br>
              <a:rPr lang="pt-BR" sz="3600" dirty="0">
                <a:latin typeface="Arial" pitchFamily="34" charset="0"/>
                <a:cs typeface="Arial" pitchFamily="34" charset="0"/>
              </a:rPr>
            </a:br>
            <a:r>
              <a:rPr lang="pt-BR" sz="3600" dirty="0">
                <a:latin typeface="Arial" pitchFamily="34" charset="0"/>
                <a:cs typeface="Arial" pitchFamily="34" charset="0"/>
              </a:rPr>
              <a:t>não consegue, por lhe faltar </a:t>
            </a:r>
            <a:br>
              <a:rPr lang="pt-BR" sz="3600" dirty="0">
                <a:latin typeface="Arial" pitchFamily="34" charset="0"/>
                <a:cs typeface="Arial" pitchFamily="34" charset="0"/>
              </a:rPr>
            </a:br>
            <a:r>
              <a:rPr lang="pt-BR" sz="3600" dirty="0">
                <a:latin typeface="Arial" pitchFamily="34" charset="0"/>
                <a:cs typeface="Arial" pitchFamily="34" charset="0"/>
              </a:rPr>
              <a:t>aptidão, dar a cada um o que é seu. </a:t>
            </a:r>
            <a:br>
              <a:rPr lang="pt-BR" sz="3600" dirty="0">
                <a:latin typeface="Arial" pitchFamily="34" charset="0"/>
                <a:cs typeface="Arial" pitchFamily="34" charset="0"/>
              </a:rPr>
            </a:br>
            <a:r>
              <a:rPr lang="pt-BR" sz="3600" dirty="0">
                <a:latin typeface="Arial" pitchFamily="34" charset="0"/>
                <a:cs typeface="Arial" pitchFamily="34" charset="0"/>
              </a:rPr>
              <a:t>Não é o caso da Justiça Divina, que rege a lei da ação e reação.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90581751"/>
      </p:ext>
    </p:extLst>
  </p:cSld>
  <p:clrMapOvr>
    <a:masterClrMapping/>
  </p:clrMapOvr>
  <p:transition spd="slow" advTm="20000">
    <p:blinds dir="vert"/>
  </p:transition>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397- Vida é existência; significa ser e estar no espaço e no tempo de maneira imortal. Daí porque vida não é o estágio da reencarnação, apenas a passagem pelo plano físico. Estar vivo quer dizer existir. Ninguém deixa de subsistir em qualquer um dos planos da vida.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71064878"/>
      </p:ext>
    </p:extLst>
  </p:cSld>
  <p:clrMapOvr>
    <a:masterClrMapping/>
  </p:clrMapOvr>
  <p:transition spd="slow" advTm="20000">
    <p:blinds dir="vert"/>
  </p:transition>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398- Se a vida fosse limitada à matéria, Espíritos não existiriam. Alguns encarnados pensam que não há existência fora do seu mundo. E quando para o plano espiritual voltarem? É crível que se dêem por "mortos" ou se declarem "inexistentes"!? Se o fizerem, estarão incidindo numa contradição por excelência: como pode declarar algo quem não é ou não está?</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02832963"/>
      </p:ext>
    </p:extLst>
  </p:cSld>
  <p:clrMapOvr>
    <a:masterClrMapping/>
  </p:clrMapOvr>
  <p:transition spd="slow" advTm="20000">
    <p:blinds dir="vert"/>
  </p:transition>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399- Vida, pois, ultrapassa as fronteiras limitadas do mundo material. E, assim sendo, é mais que óbvio e natural possuam as criaturas ações e reações interligadas nos dois planos de existência.</a:t>
            </a:r>
            <a:br>
              <a:rPr lang="pt-BR" sz="3400" dirty="0">
                <a:latin typeface="Arial" pitchFamily="34" charset="0"/>
                <a:cs typeface="Arial" pitchFamily="34" charset="0"/>
              </a:rPr>
            </a:br>
            <a:endParaRPr lang="pt-BR" sz="34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6467395"/>
      </p:ext>
    </p:extLst>
  </p:cSld>
  <p:clrMapOvr>
    <a:masterClrMapping/>
  </p:clrMapOvr>
  <p:transition spd="slow" advTm="20000">
    <p:blinds dir="vert"/>
  </p:transition>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400- A Justiça Divina garante que a lei de ação e reação se cumpra onde quer que o ser se encontre. Por isso, muitos não compreendem como pode haver um infante que enfrente uma doença terrível ou que um homem generoso depare-se com uma série de obstáculos em seu caminho, em dois singelos exemplos.</a:t>
            </a:r>
            <a:br>
              <a:rPr lang="pt-BR" sz="3400" dirty="0">
                <a:latin typeface="Arial" pitchFamily="34" charset="0"/>
                <a:cs typeface="Arial" pitchFamily="34" charset="0"/>
              </a:rPr>
            </a:br>
            <a:endParaRPr lang="pt-BR" sz="34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2009527"/>
      </p:ext>
    </p:extLst>
  </p:cSld>
  <p:clrMapOvr>
    <a:masterClrMapping/>
  </p:clrMapOvr>
  <p:transition spd="slow" advTm="20000">
    <p:blinds dir="vert"/>
  </p:transition>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401- O ser humano que pratica a </a:t>
            </a:r>
            <a:r>
              <a:rPr lang="pt-BR" sz="3400" dirty="0">
                <a:effectLst>
                  <a:outerShdw blurRad="38100" dist="38100" dir="2700000" algn="tl">
                    <a:srgbClr val="000000">
                      <a:alpha val="43137"/>
                    </a:srgbClr>
                  </a:outerShdw>
                </a:effectLst>
                <a:latin typeface="Arial" pitchFamily="34" charset="0"/>
                <a:cs typeface="Arial" pitchFamily="34" charset="0"/>
              </a:rPr>
              <a:t>REFORMA ÍNTIMA </a:t>
            </a:r>
            <a:r>
              <a:rPr lang="pt-BR" sz="3400" dirty="0">
                <a:latin typeface="Arial" pitchFamily="34" charset="0"/>
                <a:cs typeface="Arial" pitchFamily="34" charset="0"/>
              </a:rPr>
              <a:t>entende que deve modificar o seu comportamento, adotando a conduta cristã, para que isso lhe gere ações positivas, garantia de um porvir melhor, seja na vida material presente, seja na espiritual futura, pois composto por reações de igual conotação.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03505"/>
      </p:ext>
    </p:extLst>
  </p:cSld>
  <p:clrMapOvr>
    <a:masterClrMapping/>
  </p:clrMapOvr>
  <p:transition spd="slow" advTm="20000">
    <p:blinds dir="vert"/>
  </p:transition>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402- É construtivo ser bom porque positiva é a reação. Para atingir o amor, na sua plenitude, muito trabalho tem o encarnado. </a:t>
            </a:r>
            <a:br>
              <a:rPr lang="pt-BR" sz="3600" dirty="0">
                <a:latin typeface="Arial" pitchFamily="34" charset="0"/>
                <a:cs typeface="Arial" pitchFamily="34" charset="0"/>
              </a:rPr>
            </a:br>
            <a:r>
              <a:rPr lang="pt-BR" sz="3600" dirty="0">
                <a:latin typeface="Arial" pitchFamily="34" charset="0"/>
                <a:cs typeface="Arial" pitchFamily="34" charset="0"/>
              </a:rPr>
              <a:t>Somente pela sua </a:t>
            </a:r>
            <a:r>
              <a:rPr lang="pt-BR" sz="3600"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consegue perspectivas para o triunfo.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85049039"/>
      </p:ext>
    </p:extLst>
  </p:cSld>
  <p:clrMapOvr>
    <a:masterClrMapping/>
  </p:clrMapOvr>
  <p:transition spd="slow" advTm="20000">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98" y="1574680"/>
            <a:ext cx="8856984" cy="3816424"/>
          </a:xfrm>
        </p:spPr>
        <p:txBody>
          <a:bodyPr>
            <a:noAutofit/>
          </a:bodyPr>
          <a:lstStyle/>
          <a:p>
            <a:pPr algn="r"/>
            <a:br>
              <a:rPr lang="pt-BR" sz="3600" dirty="0">
                <a:latin typeface="Arial" pitchFamily="34" charset="0"/>
                <a:cs typeface="Arial" pitchFamily="34" charset="0"/>
              </a:rPr>
            </a:br>
            <a:br>
              <a:rPr lang="pt-BR" sz="3600" dirty="0">
                <a:latin typeface="Arial" pitchFamily="34" charset="0"/>
                <a:cs typeface="Arial" pitchFamily="34" charset="0"/>
              </a:rPr>
            </a:br>
            <a:r>
              <a:rPr lang="pt-BR" sz="3600" dirty="0">
                <a:latin typeface="Arial" pitchFamily="34" charset="0"/>
                <a:cs typeface="Arial" pitchFamily="34" charset="0"/>
              </a:rPr>
              <a:t>24-Mais tempo de trajetória é o que possui o </a:t>
            </a:r>
            <a:r>
              <a:rPr lang="pt-BR" sz="3600" dirty="0">
                <a:solidFill>
                  <a:srgbClr val="FFFF00"/>
                </a:solidFill>
                <a:latin typeface="Arial" pitchFamily="34" charset="0"/>
                <a:cs typeface="Arial" pitchFamily="34" charset="0"/>
              </a:rPr>
              <a:t>ESPÍRITO SUPERIOR</a:t>
            </a:r>
            <a:r>
              <a:rPr lang="pt-BR" sz="3600" dirty="0">
                <a:latin typeface="Arial" pitchFamily="34" charset="0"/>
                <a:cs typeface="Arial" pitchFamily="34" charset="0"/>
              </a:rPr>
              <a:t>; menor prazo enfrentou o inferior. Ambos são irmãos, semelhantes, iguais, filhos de Deus.</a:t>
            </a:r>
            <a:br>
              <a:rPr lang="pt-BR" sz="3600" dirty="0">
                <a:latin typeface="Arial" pitchFamily="34" charset="0"/>
                <a:cs typeface="Arial" pitchFamily="34" charset="0"/>
              </a:rPr>
            </a:b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131840" y="574312"/>
            <a:ext cx="432048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IV - Orgulho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943575028"/>
      </p:ext>
    </p:extLst>
  </p:cSld>
  <p:clrMapOvr>
    <a:masterClrMapping/>
  </p:clrMapOvr>
  <p:transition spd="slow" advTm="15000">
    <p:blinds dir="vert"/>
  </p:transition>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403 - Quanto mais evoluído está o homem, maior facilidade tem para a prática da sua reforma íntima. Quanto mais esclarecido se encontra, maior fé cultiva. Em verdade, o fundamental para sua linha ascendente de progresso, na qual está inserido todo ser, é confiança na Justiça Divina. O maior ou menor grau nesse sentido traz-lhe implicações nos demais setores de sua vida.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53953177"/>
      </p:ext>
    </p:extLst>
  </p:cSld>
  <p:clrMapOvr>
    <a:masterClrMapping/>
  </p:clrMapOvr>
  <p:transition spd="slow" advTm="20000">
    <p:blinds dir="vert"/>
  </p:transition>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404 - Para exercitar essa confiança, altamente recomendada, cabe ao indivíduo cultivar a resignação diante das provas da vida material. Aceitá-las, sem rebeldia contra Deus, é a fortificação natural da sua fé e o instrumento </a:t>
            </a:r>
            <a:br>
              <a:rPr lang="pt-BR" sz="3600" dirty="0">
                <a:latin typeface="Arial" pitchFamily="34" charset="0"/>
                <a:cs typeface="Arial" pitchFamily="34" charset="0"/>
              </a:rPr>
            </a:br>
            <a:r>
              <a:rPr lang="pt-BR" sz="3600" dirty="0">
                <a:latin typeface="Arial" pitchFamily="34" charset="0"/>
                <a:cs typeface="Arial" pitchFamily="34" charset="0"/>
              </a:rPr>
              <a:t>seguro para a solidificação da sua </a:t>
            </a:r>
            <a:br>
              <a:rPr lang="pt-BR" sz="3600" dirty="0">
                <a:latin typeface="Arial" pitchFamily="34" charset="0"/>
                <a:cs typeface="Arial" pitchFamily="34" charset="0"/>
              </a:rPr>
            </a:br>
            <a:r>
              <a:rPr lang="pt-BR" sz="3600" dirty="0">
                <a:latin typeface="Arial" pitchFamily="34" charset="0"/>
                <a:cs typeface="Arial" pitchFamily="34" charset="0"/>
              </a:rPr>
              <a:t>força de vontade no campo da </a:t>
            </a:r>
            <a:br>
              <a:rPr lang="pt-BR" sz="3600" dirty="0">
                <a:latin typeface="Arial" pitchFamily="34" charset="0"/>
                <a:cs typeface="Arial" pitchFamily="34" charset="0"/>
              </a:rPr>
            </a:br>
            <a:r>
              <a:rPr lang="pt-BR" sz="3600"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MATERIALISMO: JUSTIÇA DIVINA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13820331"/>
      </p:ext>
    </p:extLst>
  </p:cSld>
  <p:clrMapOvr>
    <a:masterClrMapping/>
  </p:clrMapOvr>
  <p:transition spd="slow" advTm="20000">
    <p:blinds dir="vert"/>
  </p:transition>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405- Dois enfoques existem para fé. Crença em Deus </a:t>
            </a:r>
            <a:br>
              <a:rPr lang="pt-BR" sz="3600" dirty="0">
                <a:latin typeface="Arial" pitchFamily="34" charset="0"/>
                <a:cs typeface="Arial" pitchFamily="34" charset="0"/>
              </a:rPr>
            </a:br>
            <a:r>
              <a:rPr lang="pt-BR" sz="3600" dirty="0">
                <a:latin typeface="Arial" pitchFamily="34" charset="0"/>
                <a:cs typeface="Arial" pitchFamily="34" charset="0"/>
              </a:rPr>
              <a:t>e em si mesmo.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32751615"/>
      </p:ext>
    </p:extLst>
  </p:cSld>
  <p:clrMapOvr>
    <a:masterClrMapping/>
  </p:clrMapOvr>
  <p:transition spd="slow" advTm="20000">
    <p:blinds dir="vert"/>
  </p:transition>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406- Seguir esse binômio fortalece o encarnado, solidificando a sua força de vontade e aumentando suas chances de triunfo no campo da </a:t>
            </a:r>
            <a:r>
              <a:rPr lang="pt-BR" sz="3600"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Tendo fé, pode o ser humano implementar sua mudança interior com relativa facilidade.</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74924578"/>
      </p:ext>
    </p:extLst>
  </p:cSld>
  <p:clrMapOvr>
    <a:masterClrMapping/>
  </p:clrMapOvr>
  <p:transition spd="slow" advTm="20000">
    <p:blinds dir="vert"/>
  </p:transition>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407- Quem não confia em si próprio </a:t>
            </a:r>
            <a:br>
              <a:rPr lang="pt-BR" sz="3600" dirty="0">
                <a:latin typeface="Arial" pitchFamily="34" charset="0"/>
                <a:cs typeface="Arial" pitchFamily="34" charset="0"/>
              </a:rPr>
            </a:br>
            <a:r>
              <a:rPr lang="pt-BR" sz="3600" dirty="0">
                <a:latin typeface="Arial" pitchFamily="34" charset="0"/>
                <a:cs typeface="Arial" pitchFamily="34" charset="0"/>
              </a:rPr>
              <a:t>não tem forças para lutar; </a:t>
            </a:r>
            <a:br>
              <a:rPr lang="pt-BR" sz="3600" dirty="0">
                <a:latin typeface="Arial" pitchFamily="34" charset="0"/>
                <a:cs typeface="Arial" pitchFamily="34" charset="0"/>
              </a:rPr>
            </a:br>
            <a:r>
              <a:rPr lang="pt-BR" sz="3600" dirty="0">
                <a:latin typeface="Arial" pitchFamily="34" charset="0"/>
                <a:cs typeface="Arial" pitchFamily="34" charset="0"/>
              </a:rPr>
              <a:t>interioriza a frustração; </a:t>
            </a:r>
            <a:br>
              <a:rPr lang="pt-BR" sz="3600" dirty="0">
                <a:latin typeface="Arial" pitchFamily="34" charset="0"/>
                <a:cs typeface="Arial" pitchFamily="34" charset="0"/>
              </a:rPr>
            </a:br>
            <a:r>
              <a:rPr lang="pt-BR" sz="3600" dirty="0">
                <a:latin typeface="Arial" pitchFamily="34" charset="0"/>
                <a:cs typeface="Arial" pitchFamily="34" charset="0"/>
              </a:rPr>
              <a:t>assimila a pequenez; </a:t>
            </a:r>
            <a:br>
              <a:rPr lang="pt-BR" sz="3600" dirty="0">
                <a:latin typeface="Arial" pitchFamily="34" charset="0"/>
                <a:cs typeface="Arial" pitchFamily="34" charset="0"/>
              </a:rPr>
            </a:br>
            <a:r>
              <a:rPr lang="pt-BR" sz="3600" dirty="0">
                <a:latin typeface="Arial" pitchFamily="34" charset="0"/>
                <a:cs typeface="Arial" pitchFamily="34" charset="0"/>
              </a:rPr>
              <a:t>persiste no ócio.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19550855"/>
      </p:ext>
    </p:extLst>
  </p:cSld>
  <p:clrMapOvr>
    <a:masterClrMapping/>
  </p:clrMapOvr>
  <p:transition spd="slow" advTm="20000">
    <p:blinds dir="vert"/>
  </p:transition>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408- Não confiar em Deus e na realidade do mundo espiritual retira do ser humano a esperança de ultrapassar as fronteiras pessoais, de sobreviver à morte física, de encontrar uma meta de vida quando tudo parecer chegar ao seu termo e, principalmente, de compreender vários aspectos impalpáveis e naturais de sua própria existência.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72837675"/>
      </p:ext>
    </p:extLst>
  </p:cSld>
  <p:clrMapOvr>
    <a:masterClrMapping/>
  </p:clrMapOvr>
  <p:transition spd="slow" advTm="20000">
    <p:blinds dir="vert"/>
  </p:transition>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409- Males, para a pessoa que tem fé, são como gotas d'água que evaporam ao entrar em contato com alta temperatura, parecendo que nunca existiram, pois nenhum vestígio deixam.</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54183420"/>
      </p:ext>
    </p:extLst>
  </p:cSld>
  <p:clrMapOvr>
    <a:masterClrMapping/>
  </p:clrMapOvr>
  <p:transition spd="slow" advTm="20000">
    <p:blinds dir="vert"/>
  </p:transition>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410- Vislumbrar o indivíduo, no poente da existência material, não o ocaso absoluto mas o renascer para um novo estágio na vida espiritual é o mandamento primeiro da fé. Nada termina definitivamente, nesse contexto, quando tudo parece acabar. A aparência do fim incondicional é maniqueísta e materialista, não espelhando a realidade. Vencedor é o expectador resignado que aguarda o futuro.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75815626"/>
      </p:ext>
    </p:extLst>
  </p:cSld>
  <p:clrMapOvr>
    <a:masterClrMapping/>
  </p:clrMapOvr>
  <p:transition spd="slow" advTm="20000">
    <p:blinds dir="vert"/>
  </p:transition>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411- Não acreditar em si mesmo, na sua força de trabalho, na sua capacidade incalculável de vencer qualquer obstáculo, no seu processo eterno de superar as próprias fronteiras é tornar a existência humana parca, sem brilho e, pior, sem a tão cristalina esperança que todos os encarnados precisam ter para suportar as fragosidades da jornada material.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23411430"/>
      </p:ext>
    </p:extLst>
  </p:cSld>
  <p:clrMapOvr>
    <a:masterClrMapping/>
  </p:clrMapOvr>
  <p:transition spd="slow" advTm="20000">
    <p:blinds dir="vert"/>
  </p:transition>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412- E fé convive com resignação, </a:t>
            </a:r>
            <a:br>
              <a:rPr lang="pt-BR" sz="3600" dirty="0">
                <a:latin typeface="Arial" pitchFamily="34" charset="0"/>
                <a:cs typeface="Arial" pitchFamily="34" charset="0"/>
              </a:rPr>
            </a:br>
            <a:r>
              <a:rPr lang="pt-BR" sz="3600" dirty="0">
                <a:latin typeface="Arial" pitchFamily="34" charset="0"/>
                <a:cs typeface="Arial" pitchFamily="34" charset="0"/>
              </a:rPr>
              <a:t>como exposto nos itens:</a:t>
            </a:r>
            <a:br>
              <a:rPr lang="pt-BR" sz="3600" dirty="0">
                <a:latin typeface="Arial" pitchFamily="34" charset="0"/>
                <a:cs typeface="Arial" pitchFamily="34" charset="0"/>
              </a:rPr>
            </a:br>
            <a:r>
              <a:rPr lang="pt-BR" sz="3600" dirty="0">
                <a:latin typeface="Arial" pitchFamily="34" charset="0"/>
                <a:cs typeface="Arial" pitchFamily="34" charset="0"/>
              </a:rPr>
              <a:t>187 a 209.</a:t>
            </a:r>
            <a:br>
              <a:rPr lang="pt-BR" sz="3600" dirty="0">
                <a:latin typeface="Arial" pitchFamily="34" charset="0"/>
                <a:cs typeface="Arial" pitchFamily="34" charset="0"/>
              </a:rPr>
            </a:b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Nada complexo, embora difícil. </a:t>
            </a:r>
            <a:br>
              <a:rPr lang="pt-BR" sz="3600" dirty="0">
                <a:latin typeface="Arial" pitchFamily="34" charset="0"/>
                <a:cs typeface="Arial" pitchFamily="34" charset="0"/>
              </a:rPr>
            </a:br>
            <a:r>
              <a:rPr lang="pt-BR" sz="3600" dirty="0">
                <a:latin typeface="Arial" pitchFamily="34" charset="0"/>
                <a:cs typeface="Arial" pitchFamily="34" charset="0"/>
              </a:rPr>
              <a:t>Tudo possível, apesar de penhascoso.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72158365"/>
      </p:ext>
    </p:extLst>
  </p:cSld>
  <p:clrMapOvr>
    <a:masterClrMapping/>
  </p:clrMapOvr>
  <p:transition spd="slow" advTm="20000">
    <p:blinds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31180"/>
            <a:ext cx="8748972" cy="3155164"/>
          </a:xfrm>
        </p:spPr>
        <p:txBody>
          <a:bodyPr>
            <a:noAutofit/>
          </a:bodyPr>
          <a:lstStyle/>
          <a:p>
            <a:pPr algn="r"/>
            <a:r>
              <a:rPr lang="pt-BR" sz="3600" dirty="0">
                <a:latin typeface="Arial" pitchFamily="34" charset="0"/>
                <a:cs typeface="Arial" pitchFamily="34" charset="0"/>
              </a:rPr>
              <a:t>25-Inexiste nos valores autenticamente cristãos espaço para o orgulho.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CaixaDeTexto 6"/>
          <p:cNvSpPr txBox="1"/>
          <p:nvPr/>
        </p:nvSpPr>
        <p:spPr>
          <a:xfrm>
            <a:off x="3131840" y="574312"/>
            <a:ext cx="432048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IV - Orgulho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673613635"/>
      </p:ext>
    </p:extLst>
  </p:cSld>
  <p:clrMapOvr>
    <a:masterClrMapping/>
  </p:clrMapOvr>
  <p:transition spd="slow" advTm="8000">
    <p:blinds dir="vert"/>
  </p:transition>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413- Há quem sustente crer em Deus, mas de forma doentia e recalcada. </a:t>
            </a:r>
            <a:br>
              <a:rPr lang="pt-BR" sz="3600" dirty="0">
                <a:latin typeface="Arial" pitchFamily="34" charset="0"/>
                <a:cs typeface="Arial" pitchFamily="34" charset="0"/>
              </a:rPr>
            </a:br>
            <a:r>
              <a:rPr lang="pt-BR" sz="3600" dirty="0">
                <a:latin typeface="Arial" pitchFamily="34" charset="0"/>
                <a:cs typeface="Arial" pitchFamily="34" charset="0"/>
              </a:rPr>
              <a:t>Por isso, equivocadamente, julga-se ou justifica-se obsessivo, mártir, apóstolo, missionário, obstinado, esconso. </a:t>
            </a:r>
            <a:br>
              <a:rPr lang="pt-BR" sz="3600" dirty="0">
                <a:latin typeface="Arial" pitchFamily="34" charset="0"/>
                <a:cs typeface="Arial" pitchFamily="34" charset="0"/>
              </a:rPr>
            </a:br>
            <a:r>
              <a:rPr lang="pt-BR" sz="3600" dirty="0">
                <a:latin typeface="Arial" pitchFamily="34" charset="0"/>
                <a:cs typeface="Arial" pitchFamily="34" charset="0"/>
              </a:rPr>
              <a:t>Puro equívoco!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51076852"/>
      </p:ext>
    </p:extLst>
  </p:cSld>
  <p:clrMapOvr>
    <a:masterClrMapping/>
  </p:clrMapOvr>
  <p:transition spd="slow" advTm="20000">
    <p:blinds dir="vert"/>
  </p:transition>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414- Fé não significa obsessão. </a:t>
            </a:r>
            <a:br>
              <a:rPr lang="pt-BR" sz="3600" dirty="0">
                <a:latin typeface="Arial" pitchFamily="34" charset="0"/>
                <a:cs typeface="Arial" pitchFamily="34" charset="0"/>
              </a:rPr>
            </a:br>
            <a:r>
              <a:rPr lang="pt-BR" sz="3600" dirty="0">
                <a:latin typeface="Arial" pitchFamily="34" charset="0"/>
                <a:cs typeface="Arial" pitchFamily="34" charset="0"/>
              </a:rPr>
              <a:t>O bem e o mal não convivem no mesmo plano de incidência; um exclui o outro. </a:t>
            </a:r>
            <a:br>
              <a:rPr lang="pt-BR" sz="3600" dirty="0">
                <a:latin typeface="Arial" pitchFamily="34" charset="0"/>
                <a:cs typeface="Arial" pitchFamily="34" charset="0"/>
              </a:rPr>
            </a:br>
            <a:r>
              <a:rPr lang="pt-BR" sz="3600" dirty="0">
                <a:latin typeface="Arial" pitchFamily="34" charset="0"/>
                <a:cs typeface="Arial" pitchFamily="34" charset="0"/>
              </a:rPr>
              <a:t>Não se pode falar em fé e, ao mesmo tempo, em fixação doentia.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6801532"/>
      </p:ext>
    </p:extLst>
  </p:cSld>
  <p:clrMapOvr>
    <a:masterClrMapping/>
  </p:clrMapOvr>
  <p:transition spd="slow" advTm="20000">
    <p:blinds dir="vert"/>
  </p:transition>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415- Sentir e acreditar em Deus pressupõe amor e este sentimento, mestre de todos, somente pacifica, harmoniza, engrandece o homem. Quem julga ser missionário ou mensageiro do Criador engana-se porque lhe falta humildade para perceber que os reais enviados do Pai Maior são anônimos e pouco percebidos. Quem pratica o mal, em nome </a:t>
            </a:r>
            <a:r>
              <a:rPr lang="pt-BR" sz="3400" b="1" dirty="0">
                <a:effectLst>
                  <a:outerShdw blurRad="38100" dist="38100" dir="2700000" algn="tl">
                    <a:srgbClr val="000000">
                      <a:alpha val="43137"/>
                    </a:srgbClr>
                  </a:outerShdw>
                </a:effectLst>
                <a:latin typeface="Arial" pitchFamily="34" charset="0"/>
                <a:cs typeface="Arial" pitchFamily="34" charset="0"/>
              </a:rPr>
              <a:t>d'Ele</a:t>
            </a:r>
            <a:r>
              <a:rPr lang="pt-BR" sz="3400" dirty="0">
                <a:latin typeface="Arial" pitchFamily="34" charset="0"/>
                <a:cs typeface="Arial" pitchFamily="34" charset="0"/>
              </a:rPr>
              <a:t>, comete duplo erro.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54607197"/>
      </p:ext>
    </p:extLst>
  </p:cSld>
  <p:clrMapOvr>
    <a:masterClrMapping/>
  </p:clrMapOvr>
  <p:transition spd="slow" advTm="20000">
    <p:blinds dir="vert"/>
  </p:transition>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416- A insinceridade da fé reside justamente no aspecto personalíssimo com que a pessoa busca nomeá-la. </a:t>
            </a:r>
            <a:br>
              <a:rPr lang="pt-BR" sz="3400" dirty="0">
                <a:latin typeface="Arial" pitchFamily="34" charset="0"/>
                <a:cs typeface="Arial" pitchFamily="34" charset="0"/>
              </a:rPr>
            </a:br>
            <a:r>
              <a:rPr lang="pt-BR" sz="3400" dirty="0">
                <a:latin typeface="Arial" pitchFamily="34" charset="0"/>
                <a:cs typeface="Arial" pitchFamily="34" charset="0"/>
              </a:rPr>
              <a:t>A crença deve ser, em essência, </a:t>
            </a:r>
            <a:br>
              <a:rPr lang="pt-BR" sz="3400" dirty="0">
                <a:latin typeface="Arial" pitchFamily="34" charset="0"/>
                <a:cs typeface="Arial" pitchFamily="34" charset="0"/>
              </a:rPr>
            </a:br>
            <a:r>
              <a:rPr lang="pt-BR" sz="3400" dirty="0">
                <a:latin typeface="Arial" pitchFamily="34" charset="0"/>
                <a:cs typeface="Arial" pitchFamily="34" charset="0"/>
              </a:rPr>
              <a:t>impessoal.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2383012"/>
      </p:ext>
    </p:extLst>
  </p:cSld>
  <p:clrMapOvr>
    <a:masterClrMapping/>
  </p:clrMapOvr>
  <p:transition spd="slow" advTm="20000">
    <p:blinds dir="vert"/>
  </p:transition>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417- Não há, na atualidade, mártires que devam morrer por Deus; inexistem apóstolos vivos que queiram expressar o que Ele não disse; estão equivocados os que se julgam superiores ao seu semelhante porque se consideram emissários da Voz Divina.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16379568"/>
      </p:ext>
    </p:extLst>
  </p:cSld>
  <p:clrMapOvr>
    <a:masterClrMapping/>
  </p:clrMapOvr>
  <p:transition spd="slow" advTm="20000">
    <p:blinds dir="vert"/>
  </p:transition>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418- Infelizes daqueles que usam a fé para crescer no materialismo, argumentando que Deus lhes deu tal autorização. </a:t>
            </a:r>
            <a:br>
              <a:rPr lang="pt-BR" sz="3400" dirty="0">
                <a:latin typeface="Arial" pitchFamily="34" charset="0"/>
                <a:cs typeface="Arial" pitchFamily="34" charset="0"/>
              </a:rPr>
            </a:br>
            <a:r>
              <a:rPr lang="pt-BR" sz="3400" dirty="0">
                <a:latin typeface="Arial" pitchFamily="34" charset="0"/>
                <a:cs typeface="Arial" pitchFamily="34" charset="0"/>
              </a:rPr>
              <a:t>Meros incrédulos que manipulam o bom sentimento de criaturas menos preparadas, auferindo vantagens pessoais indevidas.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60172198"/>
      </p:ext>
    </p:extLst>
  </p:cSld>
  <p:clrMapOvr>
    <a:masterClrMapping/>
  </p:clrMapOvr>
  <p:transition spd="slow" advTm="20000">
    <p:blinds dir="vert"/>
  </p:transition>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419- Riqueza não é melhor que pobreza, nem vice-versa. Cada encarnado tem o que tem, materialmente falando. </a:t>
            </a:r>
            <a:br>
              <a:rPr lang="pt-BR" sz="3400" dirty="0">
                <a:latin typeface="Arial" pitchFamily="34" charset="0"/>
                <a:cs typeface="Arial" pitchFamily="34" charset="0"/>
              </a:rPr>
            </a:br>
            <a:r>
              <a:rPr lang="pt-BR" sz="3400" dirty="0">
                <a:latin typeface="Arial" pitchFamily="34" charset="0"/>
                <a:cs typeface="Arial" pitchFamily="34" charset="0"/>
              </a:rPr>
              <a:t>Pregar a revolta contra o estado de vida terrena de cada um é professar o ódio (a Justiça Divina jamais o faria). </a:t>
            </a:r>
            <a:br>
              <a:rPr lang="pt-BR" sz="3400" dirty="0">
                <a:latin typeface="Arial" pitchFamily="34" charset="0"/>
                <a:cs typeface="Arial" pitchFamily="34" charset="0"/>
              </a:rPr>
            </a:br>
            <a:r>
              <a:rPr lang="pt-BR" sz="3400" dirty="0">
                <a:latin typeface="Arial" pitchFamily="34" charset="0"/>
                <a:cs typeface="Arial" pitchFamily="34" charset="0"/>
              </a:rPr>
              <a:t>Não se trata de fé, portanto, e sim de obstinação desviada da realidade.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4118646"/>
      </p:ext>
    </p:extLst>
  </p:cSld>
  <p:clrMapOvr>
    <a:masterClrMapping/>
  </p:clrMapOvr>
  <p:transition spd="slow" advTm="20000">
    <p:blinds dir="vert"/>
  </p:transition>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420- A manipulação de mentes e corações para o aumento das mazelas do </a:t>
            </a:r>
            <a:br>
              <a:rPr lang="pt-BR" sz="3600" dirty="0">
                <a:latin typeface="Arial" pitchFamily="34" charset="0"/>
                <a:cs typeface="Arial" pitchFamily="34" charset="0"/>
              </a:rPr>
            </a:br>
            <a:r>
              <a:rPr lang="pt-BR" sz="3600" dirty="0">
                <a:latin typeface="Arial" pitchFamily="34" charset="0"/>
                <a:cs typeface="Arial" pitchFamily="34" charset="0"/>
              </a:rPr>
              <a:t>ser humano é grave desvio </a:t>
            </a:r>
            <a:br>
              <a:rPr lang="pt-BR" sz="3600" dirty="0">
                <a:latin typeface="Arial" pitchFamily="34" charset="0"/>
                <a:cs typeface="Arial" pitchFamily="34" charset="0"/>
              </a:rPr>
            </a:br>
            <a:r>
              <a:rPr lang="pt-BR" sz="3600" dirty="0">
                <a:latin typeface="Arial" pitchFamily="34" charset="0"/>
                <a:cs typeface="Arial" pitchFamily="34" charset="0"/>
              </a:rPr>
              <a:t>na rota cristã.</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05360237"/>
      </p:ext>
    </p:extLst>
  </p:cSld>
  <p:clrMapOvr>
    <a:masterClrMapping/>
  </p:clrMapOvr>
  <p:transition spd="slow" advTm="20000">
    <p:blinds dir="vert"/>
  </p:transition>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421- Insinceros são aqueles que, supondo crer na Divina, praticam </a:t>
            </a:r>
            <a:br>
              <a:rPr lang="pt-BR" sz="3600" dirty="0">
                <a:latin typeface="Arial" pitchFamily="34" charset="0"/>
                <a:cs typeface="Arial" pitchFamily="34" charset="0"/>
              </a:rPr>
            </a:br>
            <a:r>
              <a:rPr lang="pt-BR" sz="3600" dirty="0">
                <a:latin typeface="Arial" pitchFamily="34" charset="0"/>
                <a:cs typeface="Arial" pitchFamily="34" charset="0"/>
              </a:rPr>
              <a:t>males de diversas ordens </a:t>
            </a:r>
            <a:br>
              <a:rPr lang="pt-BR" sz="3600" dirty="0">
                <a:latin typeface="Arial" pitchFamily="34" charset="0"/>
                <a:cs typeface="Arial" pitchFamily="34" charset="0"/>
              </a:rPr>
            </a:br>
            <a:r>
              <a:rPr lang="pt-BR" sz="3600" dirty="0">
                <a:latin typeface="Arial" pitchFamily="34" charset="0"/>
                <a:cs typeface="Arial" pitchFamily="34" charset="0"/>
              </a:rPr>
              <a:t>em nome da fé.</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7870797"/>
      </p:ext>
    </p:extLst>
  </p:cSld>
  <p:clrMapOvr>
    <a:masterClrMapping/>
  </p:clrMapOvr>
  <p:transition spd="slow" advTm="20000">
    <p:blinds dir="vert"/>
  </p:transition>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422- Não sinceros também os que somente aparentam cultivar no </a:t>
            </a:r>
            <a:br>
              <a:rPr lang="pt-BR" sz="3600" dirty="0">
                <a:latin typeface="Arial" pitchFamily="34" charset="0"/>
                <a:cs typeface="Arial" pitchFamily="34" charset="0"/>
              </a:rPr>
            </a:br>
            <a:r>
              <a:rPr lang="pt-BR" sz="3600" dirty="0">
                <a:latin typeface="Arial" pitchFamily="34" charset="0"/>
                <a:cs typeface="Arial" pitchFamily="34" charset="0"/>
              </a:rPr>
              <a:t>coração o amor a Deus, mas </a:t>
            </a:r>
            <a:br>
              <a:rPr lang="pt-BR" sz="3600" dirty="0">
                <a:latin typeface="Arial" pitchFamily="34" charset="0"/>
                <a:cs typeface="Arial" pitchFamily="34" charset="0"/>
              </a:rPr>
            </a:br>
            <a:r>
              <a:rPr lang="pt-BR" sz="3600" dirty="0">
                <a:latin typeface="Arial" pitchFamily="34" charset="0"/>
                <a:cs typeface="Arial" pitchFamily="34" charset="0"/>
              </a:rPr>
              <a:t>agem em sentido diverso. </a:t>
            </a:r>
            <a:br>
              <a:rPr lang="pt-BR" sz="3600" dirty="0">
                <a:latin typeface="Arial" pitchFamily="34" charset="0"/>
                <a:cs typeface="Arial" pitchFamily="34" charset="0"/>
              </a:rPr>
            </a:br>
            <a:r>
              <a:rPr lang="pt-BR" sz="3600" dirty="0">
                <a:latin typeface="Arial" pitchFamily="34" charset="0"/>
                <a:cs typeface="Arial" pitchFamily="34" charset="0"/>
              </a:rPr>
              <a:t>Meras aparências não levam ao Pai, conduzem ao desgaste da </a:t>
            </a:r>
            <a:br>
              <a:rPr lang="pt-BR" sz="3600" dirty="0">
                <a:latin typeface="Arial" pitchFamily="34" charset="0"/>
                <a:cs typeface="Arial" pitchFamily="34" charset="0"/>
              </a:rPr>
            </a:br>
            <a:r>
              <a:rPr lang="pt-BR" sz="3600" dirty="0">
                <a:latin typeface="Arial" pitchFamily="34" charset="0"/>
                <a:cs typeface="Arial" pitchFamily="34" charset="0"/>
              </a:rPr>
              <a:t>verdadeira crença.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14382429"/>
      </p:ext>
    </p:extLst>
  </p:cSld>
  <p:clrMapOvr>
    <a:masterClrMapping/>
  </p:clrMapOvr>
  <p:transition spd="slow" advTm="20000">
    <p:blinds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624" y="1069220"/>
            <a:ext cx="8856984" cy="5250217"/>
          </a:xfrm>
        </p:spPr>
        <p:txBody>
          <a:bodyPr>
            <a:noAutofit/>
          </a:bodyPr>
          <a:lstStyle/>
          <a:p>
            <a:pPr algn="r"/>
            <a:r>
              <a:rPr lang="pt-BR" sz="3000" dirty="0">
                <a:latin typeface="Arial" pitchFamily="34" charset="0"/>
                <a:cs typeface="Arial" pitchFamily="34" charset="0"/>
              </a:rPr>
              <a:t>	29-Por que evitar amargor, antipatia, arrogância, avareza, ciúme, cólera, comodismo, covardia, cupidez, deslealdade, desprezo, desumanidade, dissimulação, falsidade, futilidade, ganância, impiedade, indisciplina, individualismo, inflexibilidade, ingratidão, insensibilidade, inveja, ira, irresponsabilidade, libertinagem, luxúria, maldade, malquerer, materialismo, melancolia, narcisismo, ódio, pessimismo, preguiça, prepotência, raiva, rancor, rebeldia, ressentimento, teimosia, torpeza, vaidade, vingança?</a:t>
            </a:r>
            <a:endParaRPr lang="pt-BR" sz="30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37906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071802" y="295322"/>
            <a:ext cx="521234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 - DERIVADOS DO EGOÍSMO, </a:t>
            </a:r>
          </a:p>
          <a:p>
            <a:pPr algn="ctr"/>
            <a:r>
              <a:rPr lang="pt-BR" sz="2000" b="1" dirty="0">
                <a:solidFill>
                  <a:schemeClr val="bg2"/>
                </a:solidFill>
                <a:latin typeface="Arial" pitchFamily="34" charset="0"/>
                <a:cs typeface="Arial" pitchFamily="34" charset="0"/>
              </a:rPr>
              <a:t>E DO ORGULHO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2231244"/>
      </p:ext>
    </p:extLst>
  </p:cSld>
  <p:clrMapOvr>
    <a:masterClrMapping/>
  </p:clrMapOvr>
  <p:transition spd="slow" advTm="20000">
    <p:blinds dir="vert"/>
  </p:transition>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423- O cristão exercita a fé quando verdadeiramente pratica a</a:t>
            </a:r>
            <a:br>
              <a:rPr lang="pt-BR" sz="3600" dirty="0">
                <a:latin typeface="Arial" pitchFamily="34" charset="0"/>
                <a:cs typeface="Arial" pitchFamily="34" charset="0"/>
              </a:rPr>
            </a:br>
            <a:r>
              <a:rPr lang="pt-BR" sz="3600" dirty="0">
                <a:latin typeface="Arial" pitchFamily="34" charset="0"/>
                <a:cs typeface="Arial" pitchFamily="34" charset="0"/>
              </a:rPr>
              <a:t> lei do amor.</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INSINCERIDADES NA FÉ</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5588900"/>
      </p:ext>
    </p:extLst>
  </p:cSld>
  <p:clrMapOvr>
    <a:masterClrMapping/>
  </p:clrMapOvr>
  <p:transition spd="slow" advTm="20000">
    <p:blinds dir="vert"/>
  </p:transition>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424- Todo ser carrega consigo </a:t>
            </a:r>
            <a:br>
              <a:rPr lang="pt-BR" sz="3600" dirty="0">
                <a:latin typeface="Arial" pitchFamily="34" charset="0"/>
                <a:cs typeface="Arial" pitchFamily="34" charset="0"/>
              </a:rPr>
            </a:br>
            <a:r>
              <a:rPr lang="pt-BR" sz="3600" dirty="0">
                <a:latin typeface="Arial" pitchFamily="34" charset="0"/>
                <a:cs typeface="Arial" pitchFamily="34" charset="0"/>
              </a:rPr>
              <a:t>uma centelha divina. </a:t>
            </a:r>
            <a:br>
              <a:rPr lang="pt-BR" sz="3600" dirty="0">
                <a:latin typeface="Arial" pitchFamily="34" charset="0"/>
                <a:cs typeface="Arial" pitchFamily="34" charset="0"/>
              </a:rPr>
            </a:br>
            <a:r>
              <a:rPr lang="pt-BR" sz="3600" dirty="0">
                <a:latin typeface="Arial" pitchFamily="34" charset="0"/>
                <a:cs typeface="Arial" pitchFamily="34" charset="0"/>
              </a:rPr>
              <a:t>A presença de Deus está em </a:t>
            </a:r>
            <a:br>
              <a:rPr lang="pt-BR" sz="3600" dirty="0">
                <a:latin typeface="Arial" pitchFamily="34" charset="0"/>
                <a:cs typeface="Arial" pitchFamily="34" charset="0"/>
              </a:rPr>
            </a:br>
            <a:r>
              <a:rPr lang="pt-BR" sz="3600" dirty="0">
                <a:latin typeface="Arial" pitchFamily="34" charset="0"/>
                <a:cs typeface="Arial" pitchFamily="34" charset="0"/>
              </a:rPr>
              <a:t>tudo e em todos. </a:t>
            </a:r>
            <a:br>
              <a:rPr lang="pt-BR" sz="3600" dirty="0">
                <a:latin typeface="Arial" pitchFamily="34" charset="0"/>
                <a:cs typeface="Arial" pitchFamily="34" charset="0"/>
              </a:rPr>
            </a:br>
            <a:r>
              <a:rPr lang="pt-BR" sz="3600" dirty="0">
                <a:latin typeface="Arial" pitchFamily="34" charset="0"/>
                <a:cs typeface="Arial" pitchFamily="34" charset="0"/>
              </a:rPr>
              <a:t>Ninguém é beneficiário exclusivo </a:t>
            </a:r>
            <a:br>
              <a:rPr lang="pt-BR" sz="3600" dirty="0">
                <a:latin typeface="Arial" pitchFamily="34" charset="0"/>
                <a:cs typeface="Arial" pitchFamily="34" charset="0"/>
              </a:rPr>
            </a:br>
            <a:r>
              <a:rPr lang="pt-BR" sz="3600" dirty="0">
                <a:latin typeface="Arial" pitchFamily="34" charset="0"/>
                <a:cs typeface="Arial" pitchFamily="34" charset="0"/>
              </a:rPr>
              <a:t>dessa presença.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54177235"/>
      </p:ext>
    </p:extLst>
  </p:cSld>
  <p:clrMapOvr>
    <a:masterClrMapping/>
  </p:clrMapOvr>
  <p:transition spd="slow" advTm="20000">
    <p:blinds dir="vert"/>
  </p:transition>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425- Errantes, pecadores, deseducados, aprendizes, céticos, ateus, déspotas, arbitrários, maus e primitivos possuem o toque divino no seu âmago, ainda que não consigam ou não queiram </a:t>
            </a:r>
            <a:br>
              <a:rPr lang="pt-BR" sz="3600" dirty="0">
                <a:latin typeface="Arial" pitchFamily="34" charset="0"/>
                <a:cs typeface="Arial" pitchFamily="34" charset="0"/>
              </a:rPr>
            </a:br>
            <a:r>
              <a:rPr lang="pt-BR" sz="3600" dirty="0">
                <a:latin typeface="Arial" pitchFamily="34" charset="0"/>
                <a:cs typeface="Arial" pitchFamily="34" charset="0"/>
              </a:rPr>
              <a:t>dar-lhe o devido valor.</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9224582"/>
      </p:ext>
    </p:extLst>
  </p:cSld>
  <p:clrMapOvr>
    <a:masterClrMapping/>
  </p:clrMapOvr>
  <p:transition spd="slow" advTm="20000">
    <p:blinds dir="vert"/>
  </p:transition>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426- Seja o homem esclarecido ou não, possui força suficiente para evoluir, tem noção do amor de Deus e possibilidade de ultrapassar as suas próprias limitações. </a:t>
            </a:r>
            <a:br>
              <a:rPr lang="pt-BR" sz="3600" dirty="0">
                <a:latin typeface="Arial" pitchFamily="34" charset="0"/>
                <a:cs typeface="Arial" pitchFamily="34" charset="0"/>
              </a:rPr>
            </a:br>
            <a:r>
              <a:rPr lang="pt-BR" sz="3600" dirty="0">
                <a:latin typeface="Arial" pitchFamily="34" charset="0"/>
                <a:cs typeface="Arial" pitchFamily="34" charset="0"/>
              </a:rPr>
              <a:t>Para isso a </a:t>
            </a:r>
            <a:r>
              <a:rPr lang="pt-BR" sz="3600"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serve-lhe ela de luz para enxergar na escuridão.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7180299"/>
      </p:ext>
    </p:extLst>
  </p:cSld>
  <p:clrMapOvr>
    <a:masterClrMapping/>
  </p:clrMapOvr>
  <p:transition spd="slow" advTm="20000">
    <p:blinds dir="vert"/>
  </p:transition>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427- Não é porque algo está dentro de uma sala escura e, portanto, não visível, que não existe. Basta que se acenda uma pequena chama e a parca claridade consegue indicar onde está </a:t>
            </a:r>
            <a:br>
              <a:rPr lang="pt-BR" sz="3600" dirty="0">
                <a:latin typeface="Arial" pitchFamily="34" charset="0"/>
                <a:cs typeface="Arial" pitchFamily="34" charset="0"/>
              </a:rPr>
            </a:br>
            <a:r>
              <a:rPr lang="pt-BR" sz="3600" dirty="0">
                <a:latin typeface="Arial" pitchFamily="34" charset="0"/>
                <a:cs typeface="Arial" pitchFamily="34" charset="0"/>
              </a:rPr>
              <a:t>o objeto procurado. </a:t>
            </a:r>
            <a:br>
              <a:rPr lang="pt-BR" sz="3600" dirty="0">
                <a:latin typeface="Arial" pitchFamily="34" charset="0"/>
                <a:cs typeface="Arial" pitchFamily="34" charset="0"/>
              </a:rPr>
            </a:br>
            <a:r>
              <a:rPr lang="pt-BR" sz="3600" dirty="0">
                <a:latin typeface="Arial" pitchFamily="34" charset="0"/>
                <a:cs typeface="Arial" pitchFamily="34" charset="0"/>
              </a:rPr>
              <a:t>Assim é o lado bom da criatura. </a:t>
            </a:r>
            <a:br>
              <a:rPr lang="pt-BR" sz="3600" dirty="0">
                <a:latin typeface="Arial" pitchFamily="34" charset="0"/>
                <a:cs typeface="Arial" pitchFamily="34" charset="0"/>
              </a:rPr>
            </a:br>
            <a:r>
              <a:rPr lang="pt-BR" sz="3600" dirty="0">
                <a:latin typeface="Arial" pitchFamily="34" charset="0"/>
                <a:cs typeface="Arial" pitchFamily="34" charset="0"/>
              </a:rPr>
              <a:t>Todos o têm; </a:t>
            </a:r>
            <a:br>
              <a:rPr lang="pt-BR" sz="3600" dirty="0">
                <a:latin typeface="Arial" pitchFamily="34" charset="0"/>
                <a:cs typeface="Arial" pitchFamily="34" charset="0"/>
              </a:rPr>
            </a:br>
            <a:r>
              <a:rPr lang="pt-BR" sz="3600" dirty="0">
                <a:latin typeface="Arial" pitchFamily="34" charset="0"/>
                <a:cs typeface="Arial" pitchFamily="34" charset="0"/>
              </a:rPr>
              <a:t>poucos o acham com facilidade.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35728201"/>
      </p:ext>
    </p:extLst>
  </p:cSld>
  <p:clrMapOvr>
    <a:masterClrMapping/>
  </p:clrMapOvr>
  <p:transition spd="slow" advTm="20000">
    <p:blinds dir="vert"/>
  </p:transition>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428- Melhorando a compreensão, aumentando a força de vontade e modificando o modo de ser, fazendo-o tender para o cristão, o encarnado descobre a sua capacidade de amar e, com isso, sente a centelha </a:t>
            </a:r>
            <a:br>
              <a:rPr lang="pt-BR" sz="3600" dirty="0">
                <a:latin typeface="Arial" pitchFamily="34" charset="0"/>
                <a:cs typeface="Arial" pitchFamily="34" charset="0"/>
              </a:rPr>
            </a:br>
            <a:r>
              <a:rPr lang="pt-BR" sz="3600" dirty="0">
                <a:latin typeface="Arial" pitchFamily="34" charset="0"/>
                <a:cs typeface="Arial" pitchFamily="34" charset="0"/>
              </a:rPr>
              <a:t>divina em seu âmago.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73865540"/>
      </p:ext>
    </p:extLst>
  </p:cSld>
  <p:clrMapOvr>
    <a:masterClrMapping/>
  </p:clrMapOvr>
  <p:transition spd="slow" advTm="20000">
    <p:blinds dir="vert"/>
  </p:transition>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429- O ser humano sabe a diferença entre o certo e o errado. Tem condição de distinguir o bem do mal. Por que escolhe o errado e pratica o mal. Porque prefere ceder às suas tendências inferiores, privilegiando os prazeres da </a:t>
            </a:r>
            <a:br>
              <a:rPr lang="pt-BR" sz="3600" dirty="0">
                <a:latin typeface="Arial" pitchFamily="34" charset="0"/>
                <a:cs typeface="Arial" pitchFamily="34" charset="0"/>
              </a:rPr>
            </a:br>
            <a:r>
              <a:rPr lang="pt-BR" sz="3600" dirty="0">
                <a:latin typeface="Arial" pitchFamily="34" charset="0"/>
                <a:cs typeface="Arial" pitchFamily="34" charset="0"/>
              </a:rPr>
              <a:t>matéria em detrimento </a:t>
            </a:r>
            <a:br>
              <a:rPr lang="pt-BR" sz="3600" dirty="0">
                <a:latin typeface="Arial" pitchFamily="34" charset="0"/>
                <a:cs typeface="Arial" pitchFamily="34" charset="0"/>
              </a:rPr>
            </a:br>
            <a:r>
              <a:rPr lang="pt-BR" sz="3600" dirty="0">
                <a:latin typeface="Arial" pitchFamily="34" charset="0"/>
                <a:cs typeface="Arial" pitchFamily="34" charset="0"/>
              </a:rPr>
              <a:t>dos espirituais.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52542117"/>
      </p:ext>
    </p:extLst>
  </p:cSld>
  <p:clrMapOvr>
    <a:masterClrMapping/>
  </p:clrMapOvr>
  <p:transition spd="slow" advTm="20000">
    <p:blinds dir="vert"/>
  </p:transition>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430- Criminosos dos mais violentos e sem apego ao semelhante possuem, no seu íntimo, a noção do que fazem de errado e do mal que praticam. Criam para si as estereotipadas teorias secundárias que tanto os auxiliam no apaziguamento da consciência, atenuando-lhes o implacável remorso.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47329469"/>
      </p:ext>
    </p:extLst>
  </p:cSld>
  <p:clrMapOvr>
    <a:masterClrMapping/>
  </p:clrMapOvr>
  <p:transition spd="slow" advTm="20000">
    <p:blinds dir="vert"/>
  </p:transition>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431- Se criminoso é aquele que infringe leis humanas, quem não o é ao transgredir, no cotidiano, </a:t>
            </a:r>
            <a:br>
              <a:rPr lang="pt-BR" sz="3600" dirty="0">
                <a:latin typeface="Arial" pitchFamily="34" charset="0"/>
                <a:cs typeface="Arial" pitchFamily="34" charset="0"/>
              </a:rPr>
            </a:br>
            <a:r>
              <a:rPr lang="pt-BR" sz="3600" dirty="0">
                <a:latin typeface="Arial" pitchFamily="34" charset="0"/>
                <a:cs typeface="Arial" pitchFamily="34" charset="0"/>
              </a:rPr>
              <a:t>as normas cristãs?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64208070"/>
      </p:ext>
    </p:extLst>
  </p:cSld>
  <p:clrMapOvr>
    <a:masterClrMapping/>
  </p:clrMapOvr>
  <p:transition spd="slow" advTm="20000">
    <p:blinds dir="vert"/>
  </p:transition>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432- Haverá dia em que a centelha divina será sentida forte o suficiente em cada um para que os encarnados pratiquem, na íntegra, a lei do amor, símbolo </a:t>
            </a:r>
            <a:br>
              <a:rPr lang="pt-BR" sz="3600" dirty="0">
                <a:latin typeface="Arial" pitchFamily="34" charset="0"/>
                <a:cs typeface="Arial" pitchFamily="34" charset="0"/>
              </a:rPr>
            </a:br>
            <a:r>
              <a:rPr lang="pt-BR" sz="3600" dirty="0">
                <a:latin typeface="Arial" pitchFamily="34" charset="0"/>
                <a:cs typeface="Arial" pitchFamily="34" charset="0"/>
              </a:rPr>
              <a:t>maior da presença de Deus </a:t>
            </a:r>
            <a:br>
              <a:rPr lang="pt-BR" sz="3600" dirty="0">
                <a:latin typeface="Arial" pitchFamily="34" charset="0"/>
                <a:cs typeface="Arial" pitchFamily="34" charset="0"/>
              </a:rPr>
            </a:br>
            <a:r>
              <a:rPr lang="pt-BR" sz="3600" dirty="0">
                <a:latin typeface="Arial" pitchFamily="34" charset="0"/>
                <a:cs typeface="Arial" pitchFamily="34" charset="0"/>
              </a:rPr>
              <a:t>no âmago do seu ser.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CENTELHA DIVINA EM CADA UM</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2331074"/>
      </p:ext>
    </p:extLst>
  </p:cSld>
  <p:clrMapOvr>
    <a:masterClrMapping/>
  </p:clrMapOvr>
  <p:transition spd="slow" advTm="20000">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563" y="1421720"/>
            <a:ext cx="8856984" cy="4043970"/>
          </a:xfrm>
        </p:spPr>
        <p:txBody>
          <a:bodyPr>
            <a:noAutofit/>
          </a:bodyPr>
          <a:lstStyle/>
          <a:p>
            <a:pPr algn="r"/>
            <a:r>
              <a:rPr lang="pt-BR" sz="3600" dirty="0">
                <a:latin typeface="Arial" pitchFamily="34" charset="0"/>
                <a:cs typeface="Arial" pitchFamily="34" charset="0"/>
              </a:rPr>
              <a:t>30-Porque são modos de ser, sentir e estar que não possibilitam a harmonia maior com o lado cristão do espírito, não conduzem a Jesus, não permitem a felicidade, não fazem progredir e afastam o ser da busca da perfeição.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8355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71802" y="500042"/>
            <a:ext cx="521234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 - DERIVADOS DO EGOÍSMO, </a:t>
            </a:r>
          </a:p>
          <a:p>
            <a:pPr algn="ctr"/>
            <a:r>
              <a:rPr lang="pt-BR" sz="2000" b="1" dirty="0">
                <a:solidFill>
                  <a:schemeClr val="bg2"/>
                </a:solidFill>
                <a:latin typeface="Arial" pitchFamily="34" charset="0"/>
                <a:cs typeface="Arial" pitchFamily="34" charset="0"/>
              </a:rPr>
              <a:t>E DO ORGULHO</a:t>
            </a:r>
          </a:p>
        </p:txBody>
      </p:sp>
    </p:spTree>
    <p:extLst>
      <p:ext uri="{BB962C8B-B14F-4D97-AF65-F5344CB8AC3E}">
        <p14:creationId xmlns:p14="http://schemas.microsoft.com/office/powerpoint/2010/main" val="1554713178"/>
      </p:ext>
    </p:extLst>
  </p:cSld>
  <p:clrMapOvr>
    <a:masterClrMapping/>
  </p:clrMapOvr>
  <p:transition spd="slow" advTm="20000">
    <p:blinds dir="vert"/>
  </p:transition>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433- O conhecimento teórico advém do racional, mas não tem necessariamente base na experiência.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23987909"/>
      </p:ext>
    </p:extLst>
  </p:cSld>
  <p:clrMapOvr>
    <a:masterClrMapping/>
  </p:clrMapOvr>
  <p:transition spd="slow" advTm="20000">
    <p:blinds dir="vert"/>
  </p:transition>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434- Conhecer algo, em teoria, significa um exercício do raciocínio sobre determinado assunto.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7343433"/>
      </p:ext>
    </p:extLst>
  </p:cSld>
  <p:clrMapOvr>
    <a:masterClrMapping/>
  </p:clrMapOvr>
  <p:transition spd="slow" advTm="20000">
    <p:blinds dir="vert"/>
  </p:transition>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435- Há muitas teorias a respeito dos valores cristãos, mas a palavra de Jesus é uma só e pouco dada a interpretações extensivas e restritivas. </a:t>
            </a:r>
            <a:br>
              <a:rPr lang="pt-BR" sz="3600" dirty="0">
                <a:latin typeface="Arial" pitchFamily="34" charset="0"/>
                <a:cs typeface="Arial" pitchFamily="34" charset="0"/>
              </a:rPr>
            </a:br>
            <a:r>
              <a:rPr lang="pt-BR" sz="3600" dirty="0">
                <a:latin typeface="Arial" pitchFamily="34" charset="0"/>
                <a:cs typeface="Arial" pitchFamily="34" charset="0"/>
              </a:rPr>
              <a:t>É clara por si, apesar de alguns encarnados insistirem em tergiversar quando a estudam.</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57786578"/>
      </p:ext>
    </p:extLst>
  </p:cSld>
  <p:clrMapOvr>
    <a:masterClrMapping/>
  </p:clrMapOvr>
  <p:transition spd="slow" advTm="20000">
    <p:blinds dir="vert"/>
  </p:transition>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436- Conhecer, pois, a reforma íntima </a:t>
            </a:r>
            <a:br>
              <a:rPr lang="pt-BR" sz="3600" dirty="0">
                <a:latin typeface="Arial" pitchFamily="34" charset="0"/>
                <a:cs typeface="Arial" pitchFamily="34" charset="0"/>
              </a:rPr>
            </a:br>
            <a:r>
              <a:rPr lang="pt-BR" sz="3600" dirty="0">
                <a:latin typeface="Arial" pitchFamily="34" charset="0"/>
                <a:cs typeface="Arial" pitchFamily="34" charset="0"/>
              </a:rPr>
              <a:t>em teoria quer dizer entendê-la racionalmente, o que não significa </a:t>
            </a:r>
            <a:br>
              <a:rPr lang="pt-BR" sz="3600" dirty="0">
                <a:latin typeface="Arial" pitchFamily="34" charset="0"/>
                <a:cs typeface="Arial" pitchFamily="34" charset="0"/>
              </a:rPr>
            </a:br>
            <a:r>
              <a:rPr lang="pt-BR" sz="3600" dirty="0">
                <a:latin typeface="Arial" pitchFamily="34" charset="0"/>
                <a:cs typeface="Arial" pitchFamily="34" charset="0"/>
              </a:rPr>
              <a:t>por si só o seu implemento </a:t>
            </a:r>
            <a:br>
              <a:rPr lang="pt-BR" sz="3600" dirty="0">
                <a:latin typeface="Arial" pitchFamily="34" charset="0"/>
                <a:cs typeface="Arial" pitchFamily="34" charset="0"/>
              </a:rPr>
            </a:br>
            <a:r>
              <a:rPr lang="pt-BR" sz="3600" dirty="0">
                <a:latin typeface="Arial" pitchFamily="34" charset="0"/>
                <a:cs typeface="Arial" pitchFamily="34" charset="0"/>
              </a:rPr>
              <a:t>na prática.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11918709"/>
      </p:ext>
    </p:extLst>
  </p:cSld>
  <p:clrMapOvr>
    <a:masterClrMapping/>
  </p:clrMapOvr>
  <p:transition spd="slow" advTm="20000">
    <p:blinds dir="vert"/>
  </p:transition>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437- A inteligência do ser humano, no entanto, é primorosa o suficiente para, conhecendo de fato a teoria em todos </a:t>
            </a:r>
            <a:br>
              <a:rPr lang="pt-BR" sz="3600" dirty="0">
                <a:latin typeface="Arial" pitchFamily="34" charset="0"/>
                <a:cs typeface="Arial" pitchFamily="34" charset="0"/>
              </a:rPr>
            </a:br>
            <a:r>
              <a:rPr lang="pt-BR" sz="3600" dirty="0">
                <a:latin typeface="Arial" pitchFamily="34" charset="0"/>
                <a:cs typeface="Arial" pitchFamily="34" charset="0"/>
              </a:rPr>
              <a:t>os seus pontos, aspectos e detalhes, </a:t>
            </a:r>
            <a:br>
              <a:rPr lang="pt-BR" sz="3600" dirty="0">
                <a:latin typeface="Arial" pitchFamily="34" charset="0"/>
                <a:cs typeface="Arial" pitchFamily="34" charset="0"/>
              </a:rPr>
            </a:br>
            <a:r>
              <a:rPr lang="pt-BR" sz="3600" dirty="0">
                <a:latin typeface="Arial" pitchFamily="34" charset="0"/>
                <a:cs typeface="Arial" pitchFamily="34" charset="0"/>
              </a:rPr>
              <a:t>não deixar de aplicá-la, quando a </a:t>
            </a:r>
            <a:br>
              <a:rPr lang="pt-BR" sz="3600" dirty="0">
                <a:latin typeface="Arial" pitchFamily="34" charset="0"/>
                <a:cs typeface="Arial" pitchFamily="34" charset="0"/>
              </a:rPr>
            </a:br>
            <a:r>
              <a:rPr lang="pt-BR" sz="3600" dirty="0">
                <a:latin typeface="Arial" pitchFamily="34" charset="0"/>
                <a:cs typeface="Arial" pitchFamily="34" charset="0"/>
              </a:rPr>
              <a:t>entende benéfica a si mesmo.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3712451"/>
      </p:ext>
    </p:extLst>
  </p:cSld>
  <p:clrMapOvr>
    <a:masterClrMapping/>
  </p:clrMapOvr>
  <p:transition spd="slow" advTm="20000">
    <p:blinds dir="vert"/>
  </p:transition>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438- Isso exprime um mandamento básico: conhecer uma teoria, de </a:t>
            </a:r>
            <a:br>
              <a:rPr lang="pt-BR" sz="3600" dirty="0">
                <a:latin typeface="Arial" pitchFamily="34" charset="0"/>
                <a:cs typeface="Arial" pitchFamily="34" charset="0"/>
              </a:rPr>
            </a:br>
            <a:r>
              <a:rPr lang="pt-BR" sz="3600" dirty="0">
                <a:latin typeface="Arial" pitchFamily="34" charset="0"/>
                <a:cs typeface="Arial" pitchFamily="34" charset="0"/>
              </a:rPr>
              <a:t>forma autêntica, é o primeiro e </a:t>
            </a:r>
            <a:br>
              <a:rPr lang="pt-BR" sz="3600" dirty="0">
                <a:latin typeface="Arial" pitchFamily="34" charset="0"/>
                <a:cs typeface="Arial" pitchFamily="34" charset="0"/>
              </a:rPr>
            </a:br>
            <a:r>
              <a:rPr lang="pt-BR" sz="3600" dirty="0">
                <a:latin typeface="Arial" pitchFamily="34" charset="0"/>
                <a:cs typeface="Arial" pitchFamily="34" charset="0"/>
              </a:rPr>
              <a:t>grandioso passo para </a:t>
            </a:r>
            <a:br>
              <a:rPr lang="pt-BR" sz="3600" dirty="0">
                <a:latin typeface="Arial" pitchFamily="34" charset="0"/>
                <a:cs typeface="Arial" pitchFamily="34" charset="0"/>
              </a:rPr>
            </a:br>
            <a:r>
              <a:rPr lang="pt-BR" sz="3600" dirty="0">
                <a:latin typeface="Arial" pitchFamily="34" charset="0"/>
                <a:cs typeface="Arial" pitchFamily="34" charset="0"/>
              </a:rPr>
              <a:t>executá-la.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91265351"/>
      </p:ext>
    </p:extLst>
  </p:cSld>
  <p:clrMapOvr>
    <a:masterClrMapping/>
  </p:clrMapOvr>
  <p:transition spd="slow" advTm="20000">
    <p:blinds dir="vert"/>
  </p:transition>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439- Se o indivíduo conhece a palavra do Cristo na sua pureza singela, entende a lei do amor na sua plenitude, tendo </a:t>
            </a:r>
            <a:br>
              <a:rPr lang="pt-BR" sz="3600" dirty="0">
                <a:latin typeface="Arial" pitchFamily="34" charset="0"/>
                <a:cs typeface="Arial" pitchFamily="34" charset="0"/>
              </a:rPr>
            </a:br>
            <a:r>
              <a:rPr lang="pt-BR" sz="3600" dirty="0">
                <a:latin typeface="Arial" pitchFamily="34" charset="0"/>
                <a:cs typeface="Arial" pitchFamily="34" charset="0"/>
              </a:rPr>
              <a:t>noção de que necessita dela para crescer, evoluir, progredir </a:t>
            </a:r>
            <a:br>
              <a:rPr lang="pt-BR" sz="3600" dirty="0">
                <a:latin typeface="Arial" pitchFamily="34" charset="0"/>
                <a:cs typeface="Arial" pitchFamily="34" charset="0"/>
              </a:rPr>
            </a:br>
            <a:r>
              <a:rPr lang="pt-BR" sz="3600" dirty="0">
                <a:latin typeface="Arial" pitchFamily="34" charset="0"/>
                <a:cs typeface="Arial" pitchFamily="34" charset="0"/>
              </a:rPr>
              <a:t>espiritualmente.</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30866512"/>
      </p:ext>
    </p:extLst>
  </p:cSld>
  <p:clrMapOvr>
    <a:masterClrMapping/>
  </p:clrMapOvr>
  <p:transition spd="slow" advTm="20000">
    <p:blinds dir="vert"/>
  </p:transition>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440- Conhecendo, pois, verdadeiramente a teoria, sabendo que o seu implemento somente lhe traz benefícios, como o encarnado deixa de aplicá-la?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16772361"/>
      </p:ext>
    </p:extLst>
  </p:cSld>
  <p:clrMapOvr>
    <a:masterClrMapping/>
  </p:clrMapOvr>
  <p:transition spd="slow" advTm="20000">
    <p:blinds dir="vert"/>
  </p:transition>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441- Por que as pessoas não praticam a lei do amor? </a:t>
            </a:r>
            <a:br>
              <a:rPr lang="pt-BR" sz="3600" dirty="0">
                <a:latin typeface="Arial" pitchFamily="34" charset="0"/>
                <a:cs typeface="Arial" pitchFamily="34" charset="0"/>
              </a:rPr>
            </a:br>
            <a:r>
              <a:rPr lang="pt-BR" sz="3600" dirty="0">
                <a:latin typeface="Arial" pitchFamily="34" charset="0"/>
                <a:cs typeface="Arial" pitchFamily="34" charset="0"/>
              </a:rPr>
              <a:t>Por que duvidam de sua eficácia? </a:t>
            </a:r>
            <a:br>
              <a:rPr lang="pt-BR" sz="3600" dirty="0">
                <a:latin typeface="Arial" pitchFamily="34" charset="0"/>
                <a:cs typeface="Arial" pitchFamily="34" charset="0"/>
              </a:rPr>
            </a:br>
            <a:r>
              <a:rPr lang="pt-BR" sz="3600" dirty="0">
                <a:latin typeface="Arial" pitchFamily="34" charset="0"/>
                <a:cs typeface="Arial" pitchFamily="34" charset="0"/>
              </a:rPr>
              <a:t>São questões presentes no </a:t>
            </a:r>
            <a:br>
              <a:rPr lang="pt-BR" sz="3600" dirty="0">
                <a:latin typeface="Arial" pitchFamily="34" charset="0"/>
                <a:cs typeface="Arial" pitchFamily="34" charset="0"/>
              </a:rPr>
            </a:br>
            <a:r>
              <a:rPr lang="pt-BR" sz="3600" dirty="0">
                <a:latin typeface="Arial" pitchFamily="34" charset="0"/>
                <a:cs typeface="Arial" pitchFamily="34" charset="0"/>
              </a:rPr>
              <a:t>cotidiano de muitos </a:t>
            </a:r>
            <a:br>
              <a:rPr lang="pt-BR" sz="3600" dirty="0">
                <a:latin typeface="Arial" pitchFamily="34" charset="0"/>
                <a:cs typeface="Arial" pitchFamily="34" charset="0"/>
              </a:rPr>
            </a:br>
            <a:r>
              <a:rPr lang="pt-BR" sz="3600" dirty="0">
                <a:latin typeface="Arial" pitchFamily="34" charset="0"/>
                <a:cs typeface="Arial" pitchFamily="34" charset="0"/>
              </a:rPr>
              <a:t>homens.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51080564"/>
      </p:ext>
    </p:extLst>
  </p:cSld>
  <p:clrMapOvr>
    <a:masterClrMapping/>
  </p:clrMapOvr>
  <p:transition spd="slow" advTm="20000">
    <p:blinds dir="vert"/>
  </p:transition>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442- A resposta é simples: porque não a entendem, de fato. Pensam conhecê-la, imaginam saber qual é o seu conteúdo, mas a teoria lhes está mal </a:t>
            </a:r>
            <a:br>
              <a:rPr lang="pt-BR" sz="3600" dirty="0">
                <a:latin typeface="Arial" pitchFamily="34" charset="0"/>
                <a:cs typeface="Arial" pitchFamily="34" charset="0"/>
              </a:rPr>
            </a:br>
            <a:r>
              <a:rPr lang="pt-BR" sz="3600" dirty="0">
                <a:latin typeface="Arial" pitchFamily="34" charset="0"/>
                <a:cs typeface="Arial" pitchFamily="34" charset="0"/>
              </a:rPr>
              <a:t>compreendida, sendo </a:t>
            </a:r>
            <a:br>
              <a:rPr lang="pt-BR" sz="3600" dirty="0">
                <a:latin typeface="Arial" pitchFamily="34" charset="0"/>
                <a:cs typeface="Arial" pitchFamily="34" charset="0"/>
              </a:rPr>
            </a:br>
            <a:r>
              <a:rPr lang="pt-BR" sz="3600" dirty="0">
                <a:latin typeface="Arial" pitchFamily="34" charset="0"/>
                <a:cs typeface="Arial" pitchFamily="34" charset="0"/>
              </a:rPr>
              <a:t>fantasiosamente interpretada </a:t>
            </a:r>
            <a:br>
              <a:rPr lang="pt-BR" sz="3600" dirty="0">
                <a:latin typeface="Arial" pitchFamily="34" charset="0"/>
                <a:cs typeface="Arial" pitchFamily="34" charset="0"/>
              </a:rPr>
            </a:br>
            <a:r>
              <a:rPr lang="pt-BR" sz="3600" dirty="0">
                <a:latin typeface="Arial" pitchFamily="34" charset="0"/>
                <a:cs typeface="Arial" pitchFamily="34" charset="0"/>
              </a:rPr>
              <a:t>ou manipulada.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63791098"/>
      </p:ext>
    </p:extLst>
  </p:cSld>
  <p:clrMapOvr>
    <a:masterClrMapping/>
  </p:clrMapOvr>
  <p:transition spd="slow" advTm="20000">
    <p:blinds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636" y="1914482"/>
            <a:ext cx="8856984" cy="2997504"/>
          </a:xfrm>
        </p:spPr>
        <p:txBody>
          <a:bodyPr>
            <a:noAutofit/>
          </a:bodyPr>
          <a:lstStyle/>
          <a:p>
            <a:pPr algn="r"/>
            <a:r>
              <a:rPr lang="pt-BR" sz="3600" dirty="0">
                <a:latin typeface="Arial" pitchFamily="34" charset="0"/>
                <a:cs typeface="Arial" pitchFamily="34" charset="0"/>
              </a:rPr>
              <a:t>31-Infaustas ações são aquelas que tiverem por fundamento quaisquer </a:t>
            </a:r>
            <a:br>
              <a:rPr lang="pt-BR" sz="3600" dirty="0">
                <a:latin typeface="Arial" pitchFamily="34" charset="0"/>
                <a:cs typeface="Arial" pitchFamily="34" charset="0"/>
              </a:rPr>
            </a:br>
            <a:r>
              <a:rPr lang="pt-BR" sz="3600" dirty="0">
                <a:latin typeface="Arial" pitchFamily="34" charset="0"/>
                <a:cs typeface="Arial" pitchFamily="34" charset="0"/>
              </a:rPr>
              <a:t>desses males da alma.</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8355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71802" y="500042"/>
            <a:ext cx="521234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 - DERIVADOS DO EGOÍSMO, </a:t>
            </a:r>
          </a:p>
          <a:p>
            <a:pPr algn="ctr"/>
            <a:r>
              <a:rPr lang="pt-BR" sz="2000" b="1" dirty="0">
                <a:solidFill>
                  <a:schemeClr val="bg2"/>
                </a:solidFill>
                <a:latin typeface="Arial" pitchFamily="34" charset="0"/>
                <a:cs typeface="Arial" pitchFamily="34" charset="0"/>
              </a:rPr>
              <a:t>E DO ORGULHO</a:t>
            </a:r>
          </a:p>
        </p:txBody>
      </p:sp>
    </p:spTree>
    <p:extLst>
      <p:ext uri="{BB962C8B-B14F-4D97-AF65-F5344CB8AC3E}">
        <p14:creationId xmlns:p14="http://schemas.microsoft.com/office/powerpoint/2010/main" val="3747791425"/>
      </p:ext>
    </p:extLst>
  </p:cSld>
  <p:clrMapOvr>
    <a:masterClrMapping/>
  </p:clrMapOvr>
  <p:transition spd="slow" advTm="20000">
    <p:blinds dir="vert"/>
  </p:transition>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443- Sendo o homem um ser racional, com capacidade ímpar de entendimento </a:t>
            </a:r>
            <a:br>
              <a:rPr lang="pt-BR" sz="3600" dirty="0">
                <a:latin typeface="Arial" pitchFamily="34" charset="0"/>
                <a:cs typeface="Arial" pitchFamily="34" charset="0"/>
              </a:rPr>
            </a:br>
            <a:r>
              <a:rPr lang="pt-BR" sz="3600" dirty="0">
                <a:latin typeface="Arial" pitchFamily="34" charset="0"/>
                <a:cs typeface="Arial" pitchFamily="34" charset="0"/>
              </a:rPr>
              <a:t>e coordenação de ideias, quando tem total conhecimento da teoria cristã</a:t>
            </a:r>
            <a:br>
              <a:rPr lang="pt-BR" sz="3600" dirty="0">
                <a:latin typeface="Arial" pitchFamily="34" charset="0"/>
                <a:cs typeface="Arial" pitchFamily="34" charset="0"/>
              </a:rPr>
            </a:br>
            <a:r>
              <a:rPr lang="pt-BR" sz="3600" dirty="0">
                <a:latin typeface="Arial" pitchFamily="34" charset="0"/>
                <a:cs typeface="Arial" pitchFamily="34" charset="0"/>
              </a:rPr>
              <a:t>não sofre tanto quanto na realidade acontece com muitos.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60199509"/>
      </p:ext>
    </p:extLst>
  </p:cSld>
  <p:clrMapOvr>
    <a:masterClrMapping/>
  </p:clrMapOvr>
  <p:transition spd="slow" advTm="20000">
    <p:blinds dir="vert"/>
  </p:transition>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444- Esses ouvem a teoria, pensam sobre ela, assimilam muitos de seus pontos, mas fogem ao seu cumprimento porque teorizam, em seu lugar, uma tese alternativa, que lhes permita continuar com seus desvios de comportamento.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76893832"/>
      </p:ext>
    </p:extLst>
  </p:cSld>
  <p:clrMapOvr>
    <a:masterClrMapping/>
  </p:clrMapOvr>
  <p:transition spd="slow" advTm="20000">
    <p:blinds dir="vert"/>
  </p:transition>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445- A </a:t>
            </a:r>
            <a:r>
              <a:rPr lang="pt-BR" sz="3600"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é de difícil implemento. Traz, sofrimento, num primeiro estágio, a quem a exercita. Logo, colocar em prática a lei do amor, teoricamente conhecida, é algo sofrível àquele que está acostumado a desdenhar os valores eminentemente cristãos.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9237100"/>
      </p:ext>
    </p:extLst>
  </p:cSld>
  <p:clrMapOvr>
    <a:masterClrMapping/>
  </p:clrMapOvr>
  <p:transition spd="slow" advTm="20000">
    <p:blinds dir="vert"/>
  </p:transition>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446- Para tanto, muita gente constrói a "sua" teoria. Aprende a verdadeira, </a:t>
            </a:r>
            <a:br>
              <a:rPr lang="pt-BR" sz="3600" dirty="0">
                <a:latin typeface="Arial" pitchFamily="34" charset="0"/>
                <a:cs typeface="Arial" pitchFamily="34" charset="0"/>
              </a:rPr>
            </a:br>
            <a:r>
              <a:rPr lang="pt-BR" sz="3600" dirty="0">
                <a:latin typeface="Arial" pitchFamily="34" charset="0"/>
                <a:cs typeface="Arial" pitchFamily="34" charset="0"/>
              </a:rPr>
              <a:t>mas usa sua inteligência para forjar </a:t>
            </a:r>
            <a:br>
              <a:rPr lang="pt-BR" sz="3600" dirty="0">
                <a:latin typeface="Arial" pitchFamily="34" charset="0"/>
                <a:cs typeface="Arial" pitchFamily="34" charset="0"/>
              </a:rPr>
            </a:br>
            <a:r>
              <a:rPr lang="pt-BR" sz="3600" dirty="0">
                <a:latin typeface="Arial" pitchFamily="34" charset="0"/>
                <a:cs typeface="Arial" pitchFamily="34" charset="0"/>
              </a:rPr>
              <a:t>o que é real, criando o ilusório.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85743500"/>
      </p:ext>
    </p:extLst>
  </p:cSld>
  <p:clrMapOvr>
    <a:masterClrMapping/>
  </p:clrMapOvr>
  <p:transition spd="slow" advTm="20000">
    <p:blinds dir="vert"/>
  </p:transition>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447- São as chamadas teorias secundárias (282), aquelas que permitem ao ser pensante a tergiversação do óbvio e a manipulação do ideal em detrimento da sua reforma íntima e, consequentemente, da sua evolução espiritual dinâmica e promissora.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6572345"/>
      </p:ext>
    </p:extLst>
  </p:cSld>
  <p:clrMapOvr>
    <a:masterClrMapping/>
  </p:clrMapOvr>
  <p:transition spd="slow" advTm="20000">
    <p:blinds dir="vert"/>
  </p:transition>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448- Sem buscar a criação de uma teoria secundária para justificar qualquer erro ou desvio seu, o encarnado deve aplicar a teoria que conhece e que sua inteligência lhe permite deduzir ser a mais correta. Assim fazendo, traz a si mesmo, num primeiro momento, sofrimento, mas, num segundo, alento e progresso espiritual.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98122258"/>
      </p:ext>
    </p:extLst>
  </p:cSld>
  <p:clrMapOvr>
    <a:masterClrMapping/>
  </p:clrMapOvr>
  <p:transition spd="slow" advTm="20000">
    <p:blinds dir="vert"/>
  </p:transition>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449- Por que, de regra, não o faz, abandonando suas teorias secundárias? Porque não quer sofrer, ainda que por um átimo. É o seu egoísmo presente e atuante.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80534119"/>
      </p:ext>
    </p:extLst>
  </p:cSld>
  <p:clrMapOvr>
    <a:masterClrMapping/>
  </p:clrMapOvr>
  <p:transition spd="slow" advTm="20000">
    <p:blinds dir="vert"/>
  </p:transition>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450- Tornando o entendimento mais claro com um exemplo: em teoria, todo ser humano sabe que perdoar os que lhe fazem algum mal é mandamento cristão, mostra elevação e permite uma vida sem rancor, portanto, sem ódio. Por que, entretanto não exercita o perdão, que, em teoria, lhe é bem conhecido?</a:t>
            </a:r>
            <a:br>
              <a:rPr lang="pt-BR" sz="3600" dirty="0">
                <a:latin typeface="Arial" pitchFamily="34" charset="0"/>
                <a:cs typeface="Arial" pitchFamily="34" charset="0"/>
              </a:rPr>
            </a:br>
            <a:r>
              <a:rPr lang="pt-BR" sz="3600" dirty="0">
                <a:latin typeface="Arial" pitchFamily="34" charset="0"/>
                <a:cs typeface="Arial" pitchFamily="34" charset="0"/>
              </a:rPr>
              <a:t>Segue...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60770927"/>
      </p:ext>
    </p:extLst>
  </p:cSld>
  <p:clrMapOvr>
    <a:masterClrMapping/>
  </p:clrMapOvr>
  <p:transition spd="slow" advTm="20000">
    <p:blinds dir="vert"/>
  </p:transition>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Porque seu orgulho não permite. Curvar-se diante do desafeto para o desculpar, traz sofrimento atroz ao orgulhoso. Sente apertar-lhe as entranhas, esmagar o coração, lágrimas nervosas escorrerem em desalinho pela face e seu corpo estremecer diante do que considera humilhação.</a:t>
            </a:r>
            <a:br>
              <a:rPr lang="pt-BR" sz="3600" dirty="0">
                <a:latin typeface="Arial" pitchFamily="34" charset="0"/>
                <a:cs typeface="Arial" pitchFamily="34" charset="0"/>
              </a:rPr>
            </a:br>
            <a:r>
              <a:rPr lang="pt-BR" sz="3600" dirty="0">
                <a:latin typeface="Arial" pitchFamily="34" charset="0"/>
                <a:cs typeface="Arial" pitchFamily="34" charset="0"/>
              </a:rPr>
              <a:t>Segue...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13509122"/>
      </p:ext>
    </p:extLst>
  </p:cSld>
  <p:clrMapOvr>
    <a:masterClrMapping/>
  </p:clrMapOvr>
  <p:transition spd="slow" advTm="20000">
    <p:blinds dir="vert"/>
  </p:transition>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500" dirty="0">
                <a:latin typeface="Arial" pitchFamily="34" charset="0"/>
                <a:cs typeface="Arial" pitchFamily="34" charset="0"/>
              </a:rPr>
              <a:t>Melhor, então — pensa equivocadamente — criar uma teoria secundária dizendo que "perdoa à distância, mas não quer contato"; ou então que "o Evangelho não o obriga a conviver com os inimigos, logo, nada justifica o pedido de desculpas"; e ainda "há certos males que somente são perdoados com o passar do tempo, talvez até em vidas futuras".</a:t>
            </a:r>
            <a:br>
              <a:rPr lang="pt-BR" sz="3500" dirty="0">
                <a:latin typeface="Arial" pitchFamily="34" charset="0"/>
                <a:cs typeface="Arial" pitchFamily="34" charset="0"/>
              </a:rPr>
            </a:br>
            <a:r>
              <a:rPr lang="pt-BR" sz="3500" dirty="0">
                <a:latin typeface="Arial" pitchFamily="34" charset="0"/>
                <a:cs typeface="Arial" pitchFamily="34" charset="0"/>
              </a:rPr>
              <a:t>Segue...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6132818"/>
      </p:ext>
    </p:extLst>
  </p:cSld>
  <p:clrMapOvr>
    <a:masterClrMapping/>
  </p:clrMapOvr>
  <p:transition spd="slow" advTm="20000">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785926"/>
            <a:ext cx="8856984" cy="3789592"/>
          </a:xfrm>
        </p:spPr>
        <p:txBody>
          <a:bodyPr>
            <a:noAutofit/>
          </a:bodyPr>
          <a:lstStyle/>
          <a:p>
            <a:pPr algn="r"/>
            <a:r>
              <a:rPr lang="pt-BR" sz="3600" dirty="0">
                <a:latin typeface="Arial" pitchFamily="34" charset="0"/>
                <a:cs typeface="Arial" pitchFamily="34" charset="0"/>
              </a:rPr>
              <a:t>32-Majoritária comunidade habita a </a:t>
            </a:r>
            <a:br>
              <a:rPr lang="pt-BR" sz="3600" dirty="0">
                <a:latin typeface="Arial" pitchFamily="34" charset="0"/>
                <a:cs typeface="Arial" pitchFamily="34" charset="0"/>
              </a:rPr>
            </a:br>
            <a:r>
              <a:rPr lang="pt-BR" sz="3600" dirty="0">
                <a:latin typeface="Arial" pitchFamily="34" charset="0"/>
                <a:cs typeface="Arial" pitchFamily="34" charset="0"/>
              </a:rPr>
              <a:t>Crosta manifestando ao seu </a:t>
            </a:r>
            <a:br>
              <a:rPr lang="pt-BR" sz="3600" dirty="0">
                <a:latin typeface="Arial" pitchFamily="34" charset="0"/>
                <a:cs typeface="Arial" pitchFamily="34" charset="0"/>
              </a:rPr>
            </a:br>
            <a:r>
              <a:rPr lang="pt-BR" sz="3600" dirty="0">
                <a:latin typeface="Arial" pitchFamily="34" charset="0"/>
                <a:cs typeface="Arial" pitchFamily="34" charset="0"/>
              </a:rPr>
              <a:t>semelhante as mais diversas </a:t>
            </a:r>
            <a:br>
              <a:rPr lang="pt-BR" sz="3600" dirty="0">
                <a:latin typeface="Arial" pitchFamily="34" charset="0"/>
                <a:cs typeface="Arial" pitchFamily="34" charset="0"/>
              </a:rPr>
            </a:br>
            <a:r>
              <a:rPr lang="pt-BR" sz="3600" dirty="0">
                <a:latin typeface="Arial" pitchFamily="34" charset="0"/>
                <a:cs typeface="Arial" pitchFamily="34" charset="0"/>
              </a:rPr>
              <a:t>e indistintas formas </a:t>
            </a:r>
            <a:br>
              <a:rPr lang="pt-BR" sz="3600" dirty="0">
                <a:latin typeface="Arial" pitchFamily="34" charset="0"/>
                <a:cs typeface="Arial" pitchFamily="34" charset="0"/>
              </a:rPr>
            </a:br>
            <a:r>
              <a:rPr lang="pt-BR" sz="3600" dirty="0">
                <a:latin typeface="Arial" pitchFamily="34" charset="0"/>
                <a:cs typeface="Arial" pitchFamily="34" charset="0"/>
              </a:rPr>
              <a:t>de egoísmo.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71802" y="500042"/>
            <a:ext cx="521234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 - DERIVADOS DO EGOÍSMO, </a:t>
            </a:r>
          </a:p>
          <a:p>
            <a:pPr algn="ctr"/>
            <a:r>
              <a:rPr lang="pt-BR" sz="2000" b="1" dirty="0">
                <a:solidFill>
                  <a:schemeClr val="bg2"/>
                </a:solidFill>
                <a:latin typeface="Arial" pitchFamily="34" charset="0"/>
                <a:cs typeface="Arial" pitchFamily="34" charset="0"/>
              </a:rPr>
              <a:t>E DO ORGULHO</a:t>
            </a:r>
          </a:p>
        </p:txBody>
      </p:sp>
    </p:spTree>
    <p:extLst>
      <p:ext uri="{BB962C8B-B14F-4D97-AF65-F5344CB8AC3E}">
        <p14:creationId xmlns:p14="http://schemas.microsoft.com/office/powerpoint/2010/main" val="2527651084"/>
      </p:ext>
    </p:extLst>
  </p:cSld>
  <p:clrMapOvr>
    <a:masterClrMapping/>
  </p:clrMapOvr>
  <p:transition spd="slow" advTm="20000">
    <p:blinds dir="vert"/>
  </p:transition>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r>
              <a:rPr lang="pt-BR" sz="3600" dirty="0">
                <a:latin typeface="Arial" pitchFamily="34" charset="0"/>
                <a:cs typeface="Arial" pitchFamily="34" charset="0"/>
              </a:rPr>
              <a:t>Enfim, arruma uma justificativa pessoal para não seguir a teoria que julga conhecer.</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12769643"/>
      </p:ext>
    </p:extLst>
  </p:cSld>
  <p:clrMapOvr>
    <a:masterClrMapping/>
  </p:clrMapOvr>
  <p:transition spd="slow" advTm="20000">
    <p:blinds dir="vert"/>
  </p:transition>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451- O resultado disso é que tal pessoa não tem real noção da lei do amor. Desconhece a teoria. </a:t>
            </a:r>
            <a:br>
              <a:rPr lang="pt-BR" sz="3600" dirty="0">
                <a:latin typeface="Arial" pitchFamily="34" charset="0"/>
                <a:cs typeface="Arial" pitchFamily="34" charset="0"/>
              </a:rPr>
            </a:br>
            <a:r>
              <a:rPr lang="pt-BR" sz="3600" dirty="0">
                <a:latin typeface="Arial" pitchFamily="34" charset="0"/>
                <a:cs typeface="Arial" pitchFamily="34" charset="0"/>
              </a:rPr>
              <a:t>Cria uma secundária que </a:t>
            </a:r>
            <a:br>
              <a:rPr lang="pt-BR" sz="3600" dirty="0">
                <a:latin typeface="Arial" pitchFamily="34" charset="0"/>
                <a:cs typeface="Arial" pitchFamily="34" charset="0"/>
              </a:rPr>
            </a:br>
            <a:r>
              <a:rPr lang="pt-BR" sz="3600" dirty="0">
                <a:latin typeface="Arial" pitchFamily="34" charset="0"/>
                <a:cs typeface="Arial" pitchFamily="34" charset="0"/>
              </a:rPr>
              <a:t>substitui a verdadeira. </a:t>
            </a:r>
            <a:br>
              <a:rPr lang="pt-BR" sz="3600" dirty="0">
                <a:latin typeface="Arial" pitchFamily="34" charset="0"/>
                <a:cs typeface="Arial" pitchFamily="34" charset="0"/>
              </a:rPr>
            </a:br>
            <a:r>
              <a:rPr lang="pt-BR" sz="3600" dirty="0">
                <a:latin typeface="Arial" pitchFamily="34" charset="0"/>
                <a:cs typeface="Arial" pitchFamily="34" charset="0"/>
              </a:rPr>
              <a:t>É um ignorante por assunção.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7139999"/>
      </p:ext>
    </p:extLst>
  </p:cSld>
  <p:clrMapOvr>
    <a:masterClrMapping/>
  </p:clrMapOvr>
  <p:transition spd="slow" advTm="20000">
    <p:blinds dir="vert"/>
  </p:transition>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452- O indivíduo pode divulgar ou não suas teorias secundárias a terceiros. </a:t>
            </a:r>
            <a:r>
              <a:rPr lang="pt-BR" sz="3600" b="1" dirty="0">
                <a:latin typeface="Arial" pitchFamily="34" charset="0"/>
                <a:cs typeface="Arial" pitchFamily="34" charset="0"/>
              </a:rPr>
              <a:t>Muitas vezes </a:t>
            </a:r>
            <a:br>
              <a:rPr lang="pt-BR" sz="3600" b="1" dirty="0">
                <a:latin typeface="Arial" pitchFamily="34" charset="0"/>
                <a:cs typeface="Arial" pitchFamily="34" charset="0"/>
              </a:rPr>
            </a:br>
            <a:r>
              <a:rPr lang="pt-BR" sz="3600" b="1" dirty="0">
                <a:latin typeface="Arial" pitchFamily="34" charset="0"/>
                <a:cs typeface="Arial" pitchFamily="34" charset="0"/>
              </a:rPr>
              <a:t>— talvez na maioria dos casos — </a:t>
            </a:r>
            <a:r>
              <a:rPr lang="pt-BR" sz="3600" dirty="0">
                <a:latin typeface="Arial" pitchFamily="34" charset="0"/>
                <a:cs typeface="Arial" pitchFamily="34" charset="0"/>
              </a:rPr>
              <a:t>desconhece a existência </a:t>
            </a:r>
            <a:br>
              <a:rPr lang="pt-BR" sz="3600" dirty="0">
                <a:latin typeface="Arial" pitchFamily="34" charset="0"/>
                <a:cs typeface="Arial" pitchFamily="34" charset="0"/>
              </a:rPr>
            </a:br>
            <a:r>
              <a:rPr lang="pt-BR" sz="3600" dirty="0">
                <a:latin typeface="Arial" pitchFamily="34" charset="0"/>
                <a:cs typeface="Arial" pitchFamily="34" charset="0"/>
              </a:rPr>
              <a:t>delas.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08688034"/>
      </p:ext>
    </p:extLst>
  </p:cSld>
  <p:clrMapOvr>
    <a:masterClrMapping/>
  </p:clrMapOvr>
  <p:transition spd="slow" advTm="20000">
    <p:blinds dir="vert"/>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fontAlgn="t"/>
            <a:r>
              <a:rPr lang="pt-BR" sz="4800" dirty="0">
                <a:effectLst>
                  <a:outerShdw blurRad="38100" dist="38100" dir="2700000" algn="tl">
                    <a:srgbClr val="000000">
                      <a:alpha val="43137"/>
                    </a:srgbClr>
                  </a:outerShdw>
                </a:effectLst>
              </a:rPr>
              <a:t>probo</a:t>
            </a:r>
            <a:r>
              <a:rPr lang="pt-BR" sz="3600" dirty="0"/>
              <a:t> |ô| </a:t>
            </a:r>
            <a:br>
              <a:rPr lang="pt-BR" sz="3600" dirty="0"/>
            </a:br>
            <a:r>
              <a:rPr lang="pt-BR" sz="3600" dirty="0"/>
              <a:t>(latim </a:t>
            </a:r>
            <a:r>
              <a:rPr lang="pt-BR" sz="3600" i="1" dirty="0"/>
              <a:t>probus, -a, -um</a:t>
            </a:r>
            <a:r>
              <a:rPr lang="pt-BR" sz="3600" dirty="0"/>
              <a:t>, </a:t>
            </a:r>
            <a:r>
              <a:rPr lang="pt-BR" sz="3600" b="1" dirty="0">
                <a:effectLst>
                  <a:outerShdw blurRad="38100" dist="38100" dir="2700000" algn="tl">
                    <a:srgbClr val="000000">
                      <a:alpha val="43137"/>
                    </a:srgbClr>
                  </a:outerShdw>
                </a:effectLst>
              </a:rPr>
              <a:t>bom, honesto, virtuoso</a:t>
            </a:r>
            <a:r>
              <a:rPr lang="pt-BR" sz="3600" dirty="0"/>
              <a:t>) </a:t>
            </a:r>
            <a:br>
              <a:rPr lang="pt-BR" sz="3600" dirty="0"/>
            </a:br>
            <a:r>
              <a:rPr lang="pt-BR" sz="3600" b="1" dirty="0">
                <a:effectLst>
                  <a:outerShdw blurRad="38100" dist="38100" dir="2700000" algn="tl">
                    <a:srgbClr val="000000">
                      <a:alpha val="43137"/>
                    </a:srgbClr>
                  </a:outerShdw>
                </a:effectLst>
              </a:rPr>
              <a:t>Que tem carácter íntegro, honrado, justo, recto. reto.</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9521747"/>
      </p:ext>
    </p:extLst>
  </p:cSld>
  <p:clrMapOvr>
    <a:masterClrMapping/>
  </p:clrMapOvr>
  <p:transition spd="slow" advTm="20000">
    <p:blinds dir="vert"/>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453- Quando as tem para si, vai criando desculpas sua vida toda, divulga seu modo de pensar como se estivesse prestando um favor à comunidade, exercita seu egoísmo, mascarando-o como "personalidade forte" e cultiva seu orgulho, fundamentando-o na </a:t>
            </a:r>
            <a:br>
              <a:rPr lang="pt-BR" sz="3600" dirty="0">
                <a:latin typeface="Arial" pitchFamily="34" charset="0"/>
                <a:cs typeface="Arial" pitchFamily="34" charset="0"/>
              </a:rPr>
            </a:br>
            <a:r>
              <a:rPr lang="pt-BR" sz="3600" dirty="0">
                <a:latin typeface="Arial" pitchFamily="34" charset="0"/>
                <a:cs typeface="Arial" pitchFamily="34" charset="0"/>
              </a:rPr>
              <a:t>"dignidade e altivez do homem </a:t>
            </a:r>
            <a:r>
              <a:rPr lang="pt-BR" sz="3600" b="1" dirty="0">
                <a:effectLst>
                  <a:outerShdw blurRad="38100" dist="38100" dir="2700000" algn="tl">
                    <a:srgbClr val="000000">
                      <a:alpha val="43137"/>
                    </a:srgbClr>
                  </a:outerShdw>
                </a:effectLst>
                <a:latin typeface="Arial" pitchFamily="34" charset="0"/>
                <a:cs typeface="Arial" pitchFamily="34" charset="0"/>
              </a:rPr>
              <a:t>probo</a:t>
            </a:r>
            <a:r>
              <a:rPr lang="pt-BR" sz="3600" dirty="0">
                <a:latin typeface="Arial" pitchFamily="34" charset="0"/>
                <a:cs typeface="Arial" pitchFamily="34" charset="0"/>
              </a:rPr>
              <a:t>".</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5026657"/>
      </p:ext>
    </p:extLst>
  </p:cSld>
  <p:clrMapOvr>
    <a:masterClrMapping/>
  </p:clrMapOvr>
  <p:transition spd="slow" advTm="20000">
    <p:blinds dir="vert"/>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454- A ilusão rompe-se após o desencarne, quando então as teorias secundárias representam apenas grotescas e esfarrapadas desculpas de Espíritos menos evoluídos, aceitas em zonas escurecidas mas invariavelmente rejeitadas nas cidades de luz.</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31640393"/>
      </p:ext>
    </p:extLst>
  </p:cSld>
  <p:clrMapOvr>
    <a:masterClrMapping/>
  </p:clrMapOvr>
  <p:transition spd="slow" advTm="20000">
    <p:blinds dir="vert"/>
  </p:transition>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455- O sofrimento, nesse caso, advém forte e duradouro, quase como um tormento. Aquele que se justificava sempre </a:t>
            </a:r>
            <a:r>
              <a:rPr lang="pt-BR" sz="3200" dirty="0">
                <a:effectLst>
                  <a:outerShdw blurRad="38100" dist="38100" dir="2700000" algn="tl">
                    <a:srgbClr val="000000">
                      <a:alpha val="43137"/>
                    </a:srgbClr>
                  </a:outerShdw>
                </a:effectLst>
                <a:latin typeface="Arial" pitchFamily="34" charset="0"/>
                <a:cs typeface="Arial" pitchFamily="34" charset="0"/>
              </a:rPr>
              <a:t>(tinha invariavelmente um fundamento para seus desvios, sustentava suas mazelas e maus hábitos, desculpava seu modo de ser anticristão)</a:t>
            </a:r>
            <a:r>
              <a:rPr lang="pt-BR" sz="3200" dirty="0">
                <a:latin typeface="Arial" pitchFamily="34" charset="0"/>
                <a:cs typeface="Arial" pitchFamily="34" charset="0"/>
              </a:rPr>
              <a:t> ingressa, desencarnado, num processo árduo de reconhecimento da verdade e seu mundo parece ruir como um frágil castelo de areia ao sabor das ondas da praia.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9686206"/>
      </p:ext>
    </p:extLst>
  </p:cSld>
  <p:clrMapOvr>
    <a:masterClrMapping/>
  </p:clrMapOvr>
  <p:transition spd="slow" advTm="20000">
    <p:blinds dir="vert"/>
  </p:transition>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300" dirty="0">
                <a:latin typeface="Arial" pitchFamily="34" charset="0"/>
                <a:cs typeface="Arial" pitchFamily="34" charset="0"/>
              </a:rPr>
              <a:t>456- No mundo material é mais fácil não seguir as leis divinas. O incorreto exemplo dos semelhantes que estão ao seu lado, a contínua pressão do mal espalhado por todos os cantos, o cruel materialismo fomentando a miséria espiritual e a facilidade de ser aplaudido e enaltecido por ser egoísta e orgulhoso são alguns dos principais fatores que levam o ser humano ao desatino do comportamento.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92501222"/>
      </p:ext>
    </p:extLst>
  </p:cSld>
  <p:clrMapOvr>
    <a:masterClrMapping/>
  </p:clrMapOvr>
  <p:transition spd="slow" advTm="20000">
    <p:blinds dir="vert"/>
  </p:transition>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457- Tornasse-lhe necessário romper esse círculo vicioso conhecer verdadeiramente a teoria, aceitando-a na sua pureza, abrindo mão das secundárias, é fundamental para o aprimoramento do ser.</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77709256"/>
      </p:ext>
    </p:extLst>
  </p:cSld>
  <p:clrMapOvr>
    <a:masterClrMapping/>
  </p:clrMapOvr>
  <p:transition spd="slow" advTm="20000">
    <p:blinds dir="vert"/>
  </p:transition>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458- Nesse estágio de </a:t>
            </a:r>
            <a:r>
              <a:rPr lang="pt-BR" sz="3600" dirty="0">
                <a:effectLst>
                  <a:outerShdw blurRad="38100" dist="38100" dir="2700000" algn="tl">
                    <a:srgbClr val="000000">
                      <a:alpha val="43137"/>
                    </a:srgbClr>
                  </a:outerShdw>
                </a:effectLst>
                <a:latin typeface="Arial" pitchFamily="34" charset="0"/>
                <a:cs typeface="Arial" pitchFamily="34" charset="0"/>
              </a:rPr>
              <a:t>METAMORFOSE ÍNTIMA </a:t>
            </a:r>
            <a:r>
              <a:rPr lang="pt-BR" sz="3600" dirty="0">
                <a:latin typeface="Arial" pitchFamily="34" charset="0"/>
                <a:cs typeface="Arial" pitchFamily="34" charset="0"/>
              </a:rPr>
              <a:t>de cada um, urge invocar que o pessimismo não é bom companheiro para ninguém. Ainda que formas extremadas de otimismo conduzam à mera ilusão, a disposição de encarar tudo pelo </a:t>
            </a:r>
            <a:br>
              <a:rPr lang="pt-BR" sz="3600" dirty="0">
                <a:latin typeface="Arial" pitchFamily="34" charset="0"/>
                <a:cs typeface="Arial" pitchFamily="34" charset="0"/>
              </a:rPr>
            </a:br>
            <a:r>
              <a:rPr lang="pt-BR" sz="3600" dirty="0">
                <a:latin typeface="Arial" pitchFamily="34" charset="0"/>
                <a:cs typeface="Arial" pitchFamily="34" charset="0"/>
              </a:rPr>
              <a:t>lado negativo é destrutiva.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52476201"/>
      </p:ext>
    </p:extLst>
  </p:cSld>
  <p:clrMapOvr>
    <a:masterClrMapping/>
  </p:clrMapOvr>
  <p:transition spd="slow" advTm="20000">
    <p:blinds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92" y="1928802"/>
            <a:ext cx="8856984" cy="3914054"/>
          </a:xfrm>
        </p:spPr>
        <p:txBody>
          <a:bodyPr>
            <a:noAutofit/>
          </a:bodyPr>
          <a:lstStyle/>
          <a:p>
            <a:pPr algn="r"/>
            <a:r>
              <a:rPr lang="pt-BR" sz="3600" dirty="0">
                <a:latin typeface="Arial" pitchFamily="34" charset="0"/>
                <a:cs typeface="Arial" pitchFamily="34" charset="0"/>
              </a:rPr>
              <a:t>33-Abraçando o orgulho, menosprezando o próximo, termina o ser afastando-se do </a:t>
            </a:r>
            <a:r>
              <a:rPr lang="pt-BR" sz="3600" dirty="0">
                <a:solidFill>
                  <a:srgbClr val="FFFF00"/>
                </a:solidFill>
                <a:latin typeface="Arial" pitchFamily="34" charset="0"/>
                <a:cs typeface="Arial" pitchFamily="34" charset="0"/>
              </a:rPr>
              <a:t>PLANO SUPERIOR</a:t>
            </a:r>
            <a:r>
              <a:rPr lang="pt-BR" sz="3600" dirty="0">
                <a:latin typeface="Arial" pitchFamily="34" charset="0"/>
                <a:cs typeface="Arial" pitchFamily="34" charset="0"/>
              </a:rPr>
              <a:t> e deixando de </a:t>
            </a:r>
            <a:br>
              <a:rPr lang="pt-BR" sz="3600" dirty="0">
                <a:latin typeface="Arial" pitchFamily="34" charset="0"/>
                <a:cs typeface="Arial" pitchFamily="34" charset="0"/>
              </a:rPr>
            </a:br>
            <a:r>
              <a:rPr lang="pt-BR" sz="3600" dirty="0">
                <a:latin typeface="Arial" pitchFamily="34" charset="0"/>
                <a:cs typeface="Arial" pitchFamily="34" charset="0"/>
              </a:rPr>
              <a:t>auferir o lenitivo do coração, </a:t>
            </a:r>
            <a:br>
              <a:rPr lang="pt-BR" sz="3600" dirty="0">
                <a:latin typeface="Arial" pitchFamily="34" charset="0"/>
                <a:cs typeface="Arial" pitchFamily="34" charset="0"/>
              </a:rPr>
            </a:br>
            <a:r>
              <a:rPr lang="pt-BR" sz="3600" dirty="0">
                <a:latin typeface="Arial" pitchFamily="34" charset="0"/>
                <a:cs typeface="Arial" pitchFamily="34" charset="0"/>
              </a:rPr>
              <a:t>que é o bom envolvimento </a:t>
            </a:r>
            <a:br>
              <a:rPr lang="pt-BR" sz="3600" dirty="0">
                <a:latin typeface="Arial" pitchFamily="34" charset="0"/>
                <a:cs typeface="Arial" pitchFamily="34" charset="0"/>
              </a:rPr>
            </a:br>
            <a:r>
              <a:rPr lang="pt-BR" sz="3600" dirty="0">
                <a:latin typeface="Arial" pitchFamily="34" charset="0"/>
                <a:cs typeface="Arial" pitchFamily="34" charset="0"/>
              </a:rPr>
              <a:t>dos emissários divinos.</a:t>
            </a:r>
            <a:endParaRPr lang="pt-BR" sz="31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71802" y="500042"/>
            <a:ext cx="521234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 - DERIVADOS DO EGOÍSMO, </a:t>
            </a:r>
          </a:p>
          <a:p>
            <a:pPr algn="ctr"/>
            <a:r>
              <a:rPr lang="pt-BR" sz="2000" b="1" dirty="0">
                <a:solidFill>
                  <a:schemeClr val="bg2"/>
                </a:solidFill>
                <a:latin typeface="Arial" pitchFamily="34" charset="0"/>
                <a:cs typeface="Arial" pitchFamily="34" charset="0"/>
              </a:rPr>
              <a:t>E DO ORGULHO</a:t>
            </a:r>
          </a:p>
        </p:txBody>
      </p:sp>
    </p:spTree>
    <p:extLst>
      <p:ext uri="{BB962C8B-B14F-4D97-AF65-F5344CB8AC3E}">
        <p14:creationId xmlns:p14="http://schemas.microsoft.com/office/powerpoint/2010/main" val="2261987398"/>
      </p:ext>
    </p:extLst>
  </p:cSld>
  <p:clrMapOvr>
    <a:masterClrMapping/>
  </p:clrMapOvr>
  <p:transition spd="slow" advTm="20000">
    <p:blinds dir="vert"/>
  </p:transition>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459- A força de vontade precisa contar com a autoestima e o amor-próprio da criatura. Sem esse sentimento de dignidade pessoal e de suas exigências morais, torna-se complexo e árduo a alguém chegar a um equilíbrio interior capaz de romper com as barreiras impostas pelos seus maus sentimentos.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19410847"/>
      </p:ext>
    </p:extLst>
  </p:cSld>
  <p:clrMapOvr>
    <a:masterClrMapping/>
  </p:clrMapOvr>
  <p:transition spd="slow" advTm="20000">
    <p:blinds dir="vert"/>
  </p:transition>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2800" dirty="0">
                <a:latin typeface="Arial" pitchFamily="34" charset="0"/>
                <a:cs typeface="Arial" pitchFamily="34" charset="0"/>
              </a:rPr>
              <a:t>460- O pessimismo daquele que sustenta não conseguir mudar porque "nasceu assim" é cruel para o seu processo de </a:t>
            </a:r>
            <a:r>
              <a:rPr lang="pt-BR" sz="2800" dirty="0">
                <a:effectLst>
                  <a:outerShdw blurRad="38100" dist="38100" dir="2700000" algn="tl">
                    <a:srgbClr val="000000">
                      <a:alpha val="43137"/>
                    </a:srgbClr>
                  </a:outerShdw>
                </a:effectLst>
                <a:latin typeface="Arial" pitchFamily="34" charset="0"/>
                <a:cs typeface="Arial" pitchFamily="34" charset="0"/>
              </a:rPr>
              <a:t>REFORMA ÍNTIMA</a:t>
            </a:r>
            <a:r>
              <a:rPr lang="pt-BR" sz="2800" dirty="0">
                <a:latin typeface="Arial" pitchFamily="34" charset="0"/>
                <a:cs typeface="Arial" pitchFamily="34" charset="0"/>
              </a:rPr>
              <a:t>. Ninguém é totalmente errado, nem inteiramente certo no mundo terreno atual. Por que não extrair o que tem de bom em seu íntimo para combater o lado mau? Não fosse isso possível e o Espírito não iria reencarnar ciclicamente até evoluir a estágios mais avançados de depuração. Seria, então, inútil ensinar porque, ignorantes, não iriam aprender. Nenhuma pessoa está eternamente condenada ao sofrimento por ser incapaz de racionalizar os seus sentimentos.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4625358"/>
      </p:ext>
    </p:extLst>
  </p:cSld>
  <p:clrMapOvr>
    <a:masterClrMapping/>
  </p:clrMapOvr>
  <p:transition spd="slow" advTm="20000">
    <p:blinds dir="vert"/>
  </p:transition>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461- Por outro lado, teoria não é só razão. É crucial que o âmago do ser a aceite como tal. Sem estar sentimentalmente ligado à lei do amor, por exemplo, de nada adianta ao homem conhecer racionalmente os seus fundamentos teóricos. Não haverá exercício.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998647"/>
      </p:ext>
    </p:extLst>
  </p:cSld>
  <p:clrMapOvr>
    <a:masterClrMapping/>
  </p:clrMapOvr>
  <p:transition spd="slow" advTm="20000">
    <p:blinds dir="vert"/>
  </p:transition>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462- Âmagos rebeldes existem e, com muita paciência, elevem ser trabalhados pela razão de cada um. Muitas vezes, a lógica é o instrumento de convencimento de que o coração necessita para aceitar os motivos da mente ao determinar, racionalmente, um ato positivo qualquer.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7111071"/>
      </p:ext>
    </p:extLst>
  </p:cSld>
  <p:clrMapOvr>
    <a:masterClrMapping/>
  </p:clrMapOvr>
  <p:transition spd="slow" advTm="20000">
    <p:blinds dir="vert"/>
  </p:transition>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r>
              <a:rPr lang="pt-BR" sz="3600" dirty="0">
                <a:latin typeface="Arial" pitchFamily="34" charset="0"/>
                <a:cs typeface="Arial" pitchFamily="34" charset="0"/>
              </a:rPr>
              <a:t>463- Todo encarnado possui uma programação ao estagiar </a:t>
            </a:r>
            <a:br>
              <a:rPr lang="pt-BR" sz="3600" dirty="0">
                <a:latin typeface="Arial" pitchFamily="34" charset="0"/>
                <a:cs typeface="Arial" pitchFamily="34" charset="0"/>
              </a:rPr>
            </a:br>
            <a:r>
              <a:rPr lang="pt-BR" sz="3600" dirty="0">
                <a:latin typeface="Arial" pitchFamily="34" charset="0"/>
                <a:cs typeface="Arial" pitchFamily="34" charset="0"/>
              </a:rPr>
              <a:t>na Crosta.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3962717"/>
      </p:ext>
    </p:extLst>
  </p:cSld>
  <p:clrMapOvr>
    <a:masterClrMapping/>
  </p:clrMapOvr>
  <p:transition spd="slow" advTm="20000">
    <p:blinds dir="vert"/>
  </p:transition>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464- Significa isso que há um projeto previsto a ser executado por ele em alguns anos de provação. </a:t>
            </a:r>
            <a:br>
              <a:rPr lang="pt-BR" sz="3600" dirty="0">
                <a:latin typeface="Arial" pitchFamily="34" charset="0"/>
                <a:cs typeface="Arial" pitchFamily="34" charset="0"/>
              </a:rPr>
            </a:br>
            <a:r>
              <a:rPr lang="pt-BR" sz="3600" dirty="0">
                <a:latin typeface="Arial" pitchFamily="34" charset="0"/>
                <a:cs typeface="Arial" pitchFamily="34" charset="0"/>
              </a:rPr>
              <a:t>Logo, nada lhe acontece por acaso, existindo sempre um fundo causal para todo evento que envolve a sua vida.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07608500"/>
      </p:ext>
    </p:extLst>
  </p:cSld>
  <p:clrMapOvr>
    <a:masterClrMapping/>
  </p:clrMapOvr>
  <p:transition spd="slow" advTm="20000">
    <p:blinds dir="vert"/>
  </p:transition>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465- Por haver essa programação, lógico que haja compreensão e aceitação por parte do ser humano para os obstáculos que a reencarnação lhe impõe. </a:t>
            </a:r>
            <a:br>
              <a:rPr lang="pt-BR" sz="3600" dirty="0">
                <a:latin typeface="Arial" pitchFamily="34" charset="0"/>
                <a:cs typeface="Arial" pitchFamily="34" charset="0"/>
              </a:rPr>
            </a:br>
            <a:r>
              <a:rPr lang="pt-BR" sz="3600" dirty="0">
                <a:latin typeface="Arial" pitchFamily="34" charset="0"/>
                <a:cs typeface="Arial" pitchFamily="34" charset="0"/>
              </a:rPr>
              <a:t>Ninguém enfrenta prova indevida ou injusta, nem mesmo casual.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63080931"/>
      </p:ext>
    </p:extLst>
  </p:cSld>
  <p:clrMapOvr>
    <a:masterClrMapping/>
  </p:clrMapOvr>
  <p:transition spd="slow" advTm="20000">
    <p:blinds dir="vert"/>
  </p:transition>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466- A programação constitui parte da teoria cristã de evolução, a qual se faz gradual, eficaz, crescente, contínua e permanente em cada ser.</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17751137"/>
      </p:ext>
    </p:extLst>
  </p:cSld>
  <p:clrMapOvr>
    <a:masterClrMapping/>
  </p:clrMapOvr>
  <p:transition spd="slow" advTm="20000">
    <p:blinds dir="vert"/>
  </p:transition>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467- Criar teorias secundárias, infalivelmente ineficazes, simboliza, pois, método inventado pelo homem para tentar burlar a programação que </a:t>
            </a:r>
            <a:br>
              <a:rPr lang="pt-BR" sz="3600" dirty="0">
                <a:latin typeface="Arial" pitchFamily="34" charset="0"/>
                <a:cs typeface="Arial" pitchFamily="34" charset="0"/>
              </a:rPr>
            </a:br>
            <a:r>
              <a:rPr lang="pt-BR" sz="3600" dirty="0">
                <a:latin typeface="Arial" pitchFamily="34" charset="0"/>
                <a:cs typeface="Arial" pitchFamily="34" charset="0"/>
              </a:rPr>
              <a:t>lhe compete seguir.</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2034340"/>
      </p:ext>
    </p:extLst>
  </p:cSld>
  <p:clrMapOvr>
    <a:masterClrMapping/>
  </p:clrMapOvr>
  <p:transition spd="slow" advTm="20000">
    <p:blinds dir="vert"/>
  </p:transition>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just"/>
            <a:r>
              <a:rPr lang="pt-BR" sz="3400" dirty="0">
                <a:latin typeface="Arial" pitchFamily="34" charset="0"/>
                <a:cs typeface="Arial" pitchFamily="34" charset="0"/>
              </a:rPr>
              <a:t>	468- Exemplo disso é o cônjuge que, justificando o desejo de separação, diz não ter compromisso algum com o outro, sendo a “liberdade” um direito seu. Nessa teoria secundária parece-lhe correto o </a:t>
            </a:r>
            <a:r>
              <a:rPr lang="pt-BR" sz="3400" dirty="0" err="1">
                <a:latin typeface="Arial" pitchFamily="34" charset="0"/>
                <a:cs typeface="Arial" pitchFamily="34" charset="0"/>
              </a:rPr>
              <a:t>pensa-mento</a:t>
            </a:r>
            <a:r>
              <a:rPr lang="pt-BR" sz="3400" dirty="0">
                <a:latin typeface="Arial" pitchFamily="34" charset="0"/>
                <a:cs typeface="Arial" pitchFamily="34" charset="0"/>
              </a:rPr>
              <a:t>, porque dela fica abstraída a </a:t>
            </a:r>
            <a:r>
              <a:rPr lang="pt-BR" sz="3400" dirty="0" err="1">
                <a:latin typeface="Arial" pitchFamily="34" charset="0"/>
                <a:cs typeface="Arial" pitchFamily="34" charset="0"/>
              </a:rPr>
              <a:t>progra-mação</a:t>
            </a:r>
            <a:r>
              <a:rPr lang="pt-BR" sz="3400" dirty="0">
                <a:latin typeface="Arial" pitchFamily="34" charset="0"/>
                <a:cs typeface="Arial" pitchFamily="34" charset="0"/>
              </a:rPr>
              <a:t> de jornada....</a:t>
            </a:r>
            <a:r>
              <a:rPr lang="pt-BR" sz="2400" i="1" u="sng" dirty="0">
                <a:latin typeface="Arial" pitchFamily="34" charset="0"/>
                <a:cs typeface="Arial" pitchFamily="34" charset="0"/>
              </a:rPr>
              <a:t>segue</a:t>
            </a:r>
            <a:r>
              <a:rPr lang="pt-BR" sz="3400" i="1" dirty="0">
                <a:latin typeface="Arial" pitchFamily="34" charset="0"/>
                <a:cs typeface="Arial" pitchFamily="34" charset="0"/>
              </a:rPr>
              <a:t>... </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0834636"/>
      </p:ext>
    </p:extLst>
  </p:cSld>
  <p:clrMapOvr>
    <a:masterClrMapping/>
  </p:clrMapOvr>
  <p:transition spd="slow" advTm="20000">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858000"/>
          </a:xfrm>
        </p:spPr>
        <p:txBody>
          <a:bodyPr>
            <a:noAutofit/>
          </a:bodyPr>
          <a:lstStyle/>
          <a:p>
            <a:pPr algn="r"/>
            <a:r>
              <a:rPr lang="pt-BR" sz="3400" dirty="0">
                <a:solidFill>
                  <a:srgbClr val="FFFF00"/>
                </a:solidFill>
                <a:latin typeface="Verdana" pitchFamily="34" charset="0"/>
              </a:rPr>
              <a:t>	</a:t>
            </a:r>
            <a:r>
              <a:rPr lang="pt-BR" sz="3400" dirty="0">
                <a:solidFill>
                  <a:srgbClr val="FFFF00"/>
                </a:solidFill>
                <a:latin typeface="Century Gothic" pitchFamily="34" charset="0"/>
              </a:rPr>
              <a:t>Portanto, para explicar a quantidade de energia escura hoje, os valores da constante cosmológica deveriam ter sido muito bem sintonizados na criação do universo para ter o valor adequado com as observações de hoje. Em contraste, a quintessência interage com a matéria e evolui com o tempo, de forma que se ajusta naturalmente aos valores observados na época atual. – </a:t>
            </a:r>
            <a:br>
              <a:rPr lang="pt-BR" sz="3400" dirty="0">
                <a:solidFill>
                  <a:srgbClr val="FFFF00"/>
                </a:solidFill>
                <a:latin typeface="Century Gothic" pitchFamily="34" charset="0"/>
              </a:rPr>
            </a:br>
            <a:r>
              <a:rPr lang="pt-BR" sz="3400" dirty="0">
                <a:latin typeface="Times New Roman" pitchFamily="18" charset="0"/>
                <a:cs typeface="Times New Roman" pitchFamily="18" charset="0"/>
              </a:rPr>
              <a:t>Fonte: </a:t>
            </a:r>
            <a:r>
              <a:rPr lang="pt-BR" sz="3400" b="1" dirty="0">
                <a:effectLst>
                  <a:outerShdw blurRad="38100" dist="38100" dir="2700000" algn="tl">
                    <a:srgbClr val="000000">
                      <a:alpha val="43137"/>
                    </a:srgbClr>
                  </a:outerShdw>
                </a:effectLst>
                <a:latin typeface="Times New Roman" pitchFamily="18" charset="0"/>
                <a:cs typeface="Times New Roman" pitchFamily="18" charset="0"/>
              </a:rPr>
              <a:t>"The quintessencial Universe"</a:t>
            </a:r>
            <a:r>
              <a:rPr lang="pt-BR" sz="3400" dirty="0">
                <a:latin typeface="Times New Roman" pitchFamily="18" charset="0"/>
                <a:cs typeface="Times New Roman" pitchFamily="18" charset="0"/>
              </a:rPr>
              <a:t>, Scientific American vol.12, número 2, 2002, pagina 41.</a:t>
            </a:r>
          </a:p>
        </p:txBody>
      </p:sp>
    </p:spTree>
    <p:extLst>
      <p:ext uri="{BB962C8B-B14F-4D97-AF65-F5344CB8AC3E}">
        <p14:creationId xmlns:p14="http://schemas.microsoft.com/office/powerpoint/2010/main" val="2762952392"/>
      </p:ext>
    </p:extLst>
  </p:cSld>
  <p:clrMapOvr>
    <a:masterClrMapping/>
  </p:clrMapOvr>
  <p:transition spd="slow" advTm="20000">
    <p:blinds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709522"/>
            <a:ext cx="8856984" cy="3960440"/>
          </a:xfrm>
        </p:spPr>
        <p:txBody>
          <a:bodyPr>
            <a:noAutofit/>
          </a:bodyPr>
          <a:lstStyle/>
          <a:p>
            <a:pPr algn="r"/>
            <a:r>
              <a:rPr lang="pt-BR" sz="3600" dirty="0">
                <a:latin typeface="Arial" pitchFamily="34" charset="0"/>
                <a:cs typeface="Arial" pitchFamily="34" charset="0"/>
              </a:rPr>
              <a:t>34-O processo de </a:t>
            </a:r>
            <a:r>
              <a:rPr lang="pt-BR" sz="3600" b="1" dirty="0">
                <a:solidFill>
                  <a:srgbClr val="FFFF00"/>
                </a:solidFill>
                <a:latin typeface="Arial" pitchFamily="34" charset="0"/>
                <a:cs typeface="Arial" pitchFamily="34" charset="0"/>
              </a:rPr>
              <a:t>REFORMA ÍNTIMA </a:t>
            </a:r>
            <a:r>
              <a:rPr lang="pt-BR" sz="3600" dirty="0">
                <a:latin typeface="Arial" pitchFamily="34" charset="0"/>
                <a:cs typeface="Arial" pitchFamily="34" charset="0"/>
              </a:rPr>
              <a:t>desgasta e fere o pundonor do </a:t>
            </a:r>
            <a:br>
              <a:rPr lang="pt-BR" sz="3600" dirty="0">
                <a:latin typeface="Arial" pitchFamily="34" charset="0"/>
                <a:cs typeface="Arial" pitchFamily="34" charset="0"/>
              </a:rPr>
            </a:br>
            <a:r>
              <a:rPr lang="pt-BR" sz="3600" dirty="0">
                <a:latin typeface="Arial" pitchFamily="34" charset="0"/>
                <a:cs typeface="Arial" pitchFamily="34" charset="0"/>
              </a:rPr>
              <a:t>encarnado, transformando-o </a:t>
            </a:r>
            <a:br>
              <a:rPr lang="pt-BR" sz="3600" dirty="0">
                <a:latin typeface="Arial" pitchFamily="34" charset="0"/>
                <a:cs typeface="Arial" pitchFamily="34" charset="0"/>
              </a:rPr>
            </a:br>
            <a:r>
              <a:rPr lang="pt-BR" sz="3600" dirty="0">
                <a:latin typeface="Arial" pitchFamily="34" charset="0"/>
                <a:cs typeface="Arial" pitchFamily="34" charset="0"/>
              </a:rPr>
              <a:t>em joguete da falência da </a:t>
            </a:r>
            <a:br>
              <a:rPr lang="pt-BR" sz="3600" dirty="0">
                <a:latin typeface="Arial" pitchFamily="34" charset="0"/>
                <a:cs typeface="Arial" pitchFamily="34" charset="0"/>
              </a:rPr>
            </a:br>
            <a:r>
              <a:rPr lang="pt-BR" sz="3600" dirty="0">
                <a:latin typeface="Arial" pitchFamily="34" charset="0"/>
                <a:cs typeface="Arial" pitchFamily="34" charset="0"/>
              </a:rPr>
              <a:t>garbosidade de seu sentimento de superioridade, inato, natural </a:t>
            </a:r>
            <a:br>
              <a:rPr lang="pt-BR" sz="3600" dirty="0">
                <a:latin typeface="Arial" pitchFamily="34" charset="0"/>
                <a:cs typeface="Arial" pitchFamily="34" charset="0"/>
              </a:rPr>
            </a:br>
            <a:r>
              <a:rPr lang="pt-BR" sz="3600" dirty="0">
                <a:latin typeface="Arial" pitchFamily="34" charset="0"/>
                <a:cs typeface="Arial" pitchFamily="34" charset="0"/>
              </a:rPr>
              <a:t>e, por vezes, inconsciente.</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575912741"/>
      </p:ext>
    </p:extLst>
  </p:cSld>
  <p:clrMapOvr>
    <a:masterClrMapping/>
  </p:clrMapOvr>
  <p:transition spd="slow" advTm="20000">
    <p:blinds dir="vert"/>
  </p:transition>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just"/>
            <a:r>
              <a:rPr lang="pt-BR" sz="3400" dirty="0">
                <a:latin typeface="Arial" pitchFamily="34" charset="0"/>
                <a:cs typeface="Arial" pitchFamily="34" charset="0"/>
              </a:rPr>
              <a:t>	No tocante à teoria cristã, entretanto, essa justificativa não vale porque ninguém se une em matrimônio a alguém por mero acaso, existindo invariavelmente um projeto de vida a ser seguido para a superação de erros e dívidas do passado. Compreender, pois, de fato, a teoria cristã implica não ocasionar a separação por mero desejo de “liberdade” ou outro de menor importância que o valha.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22605474"/>
      </p:ext>
    </p:extLst>
  </p:cSld>
  <p:clrMapOvr>
    <a:masterClrMapping/>
  </p:clrMapOvr>
  <p:transition spd="slow" advTm="20000">
    <p:blinds dir="vert"/>
  </p:transition>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469- Muitas das crises dos núcleos familiares são causadas por desapego de seus membros à programação que todos possuem e por excesso de teorias secundárias criadas por eles para fundamentar as más atitudes </a:t>
            </a:r>
            <a:br>
              <a:rPr lang="pt-BR" sz="3600" dirty="0">
                <a:latin typeface="Arial" pitchFamily="34" charset="0"/>
                <a:cs typeface="Arial" pitchFamily="34" charset="0"/>
              </a:rPr>
            </a:br>
            <a:r>
              <a:rPr lang="pt-BR" sz="3600" dirty="0">
                <a:latin typeface="Arial" pitchFamily="34" charset="0"/>
                <a:cs typeface="Arial" pitchFamily="34" charset="0"/>
              </a:rPr>
              <a:t>que tomam.</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56985761"/>
      </p:ext>
    </p:extLst>
  </p:cSld>
  <p:clrMapOvr>
    <a:masterClrMapping/>
  </p:clrMapOvr>
  <p:transition spd="slow" advTm="20000">
    <p:blinds dir="vert"/>
  </p:transition>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470- Quando o encarnado se inicia no processo de </a:t>
            </a:r>
            <a:r>
              <a:rPr lang="pt-BR" sz="3400" dirty="0">
                <a:effectLst>
                  <a:outerShdw blurRad="38100" dist="38100" dir="2700000" algn="tl">
                    <a:srgbClr val="000000">
                      <a:alpha val="43137"/>
                    </a:srgbClr>
                  </a:outerShdw>
                </a:effectLst>
                <a:latin typeface="Arial" pitchFamily="34" charset="0"/>
                <a:cs typeface="Arial" pitchFamily="34" charset="0"/>
              </a:rPr>
              <a:t>REFORMA ÍNTIMA</a:t>
            </a:r>
            <a:r>
              <a:rPr lang="pt-BR" sz="3400" dirty="0">
                <a:latin typeface="Arial" pitchFamily="34" charset="0"/>
                <a:cs typeface="Arial" pitchFamily="34" charset="0"/>
              </a:rPr>
              <a:t>, passa a analisar-se, tornando-se vítima de si próprio. Descobre que o grande e verdadeiro algoz do ser humano é ele mesmo, pois seus atos negativos é que o colocam na maioria das situações desastrosas em que se mete. Portanto, a mudança interior de quem se avalia traz-lhe necessariamente a reflexão e a autocrítica.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43787013"/>
      </p:ext>
    </p:extLst>
  </p:cSld>
  <p:clrMapOvr>
    <a:masterClrMapping/>
  </p:clrMapOvr>
  <p:transition spd="slow" advTm="20000">
    <p:blinds dir="vert"/>
  </p:transition>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471- Surge, aí, entretanto, a profusão das teorias secundárias, com que visa a justificar o porquê dos seus desatinos </a:t>
            </a:r>
            <a:br>
              <a:rPr lang="pt-BR" sz="3400" dirty="0">
                <a:latin typeface="Arial" pitchFamily="34" charset="0"/>
                <a:cs typeface="Arial" pitchFamily="34" charset="0"/>
              </a:rPr>
            </a:br>
            <a:r>
              <a:rPr lang="pt-BR" sz="3400" dirty="0">
                <a:latin typeface="Arial" pitchFamily="34" charset="0"/>
                <a:cs typeface="Arial" pitchFamily="34" charset="0"/>
              </a:rPr>
              <a:t>e da sua forte resistência às </a:t>
            </a:r>
            <a:br>
              <a:rPr lang="pt-BR" sz="3400" dirty="0">
                <a:latin typeface="Arial" pitchFamily="34" charset="0"/>
                <a:cs typeface="Arial" pitchFamily="34" charset="0"/>
              </a:rPr>
            </a:br>
            <a:r>
              <a:rPr lang="pt-BR" sz="3400" dirty="0">
                <a:latin typeface="Arial" pitchFamily="34" charset="0"/>
                <a:cs typeface="Arial" pitchFamily="34" charset="0"/>
              </a:rPr>
              <a:t>mudanças necessárias.</a:t>
            </a:r>
            <a:br>
              <a:rPr lang="pt-BR" sz="3400" dirty="0">
                <a:latin typeface="Arial" pitchFamily="34" charset="0"/>
                <a:cs typeface="Arial" pitchFamily="34" charset="0"/>
              </a:rPr>
            </a:br>
            <a:endParaRPr lang="pt-BR" sz="34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6794636"/>
      </p:ext>
    </p:extLst>
  </p:cSld>
  <p:clrMapOvr>
    <a:masterClrMapping/>
  </p:clrMapOvr>
  <p:transition spd="slow" advTm="20000">
    <p:blinds dir="vert"/>
  </p:transition>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472- Admitir alguém um defeito seu é passo promissor à reforma do âmago; porém, simplesmente aceitá-lo não significa que implemente qualquer </a:t>
            </a:r>
            <a:br>
              <a:rPr lang="pt-BR" sz="3600" dirty="0">
                <a:latin typeface="Arial" pitchFamily="34" charset="0"/>
                <a:cs typeface="Arial" pitchFamily="34" charset="0"/>
              </a:rPr>
            </a:br>
            <a:r>
              <a:rPr lang="pt-BR" sz="3600" dirty="0">
                <a:latin typeface="Arial" pitchFamily="34" charset="0"/>
                <a:cs typeface="Arial" pitchFamily="34" charset="0"/>
              </a:rPr>
              <a:t>tipo de mudança. </a:t>
            </a:r>
            <a:br>
              <a:rPr lang="pt-BR" sz="3600" dirty="0">
                <a:latin typeface="Arial" pitchFamily="34" charset="0"/>
                <a:cs typeface="Arial" pitchFamily="34" charset="0"/>
              </a:rPr>
            </a:br>
            <a:r>
              <a:rPr lang="pt-BR" sz="3600" dirty="0">
                <a:latin typeface="Arial" pitchFamily="34" charset="0"/>
                <a:cs typeface="Arial" pitchFamily="34" charset="0"/>
              </a:rPr>
              <a:t>É só o primeiro estágio.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15988326"/>
      </p:ext>
    </p:extLst>
  </p:cSld>
  <p:clrMapOvr>
    <a:masterClrMapping/>
  </p:clrMapOvr>
  <p:transition spd="slow" advTm="20000">
    <p:blinds dir="vert"/>
  </p:transition>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473- Após a conscientização dessa imperfeição, deve a pessoa agir efetivamente contra ela. Assim fazendo, com o apoio da doutrina de Jesus, tem base suficiente para tornar-se aos pomos outra pessoa, satisfatoriamente cristã, alterando a sua personalidade para melhor.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8930819"/>
      </p:ext>
    </p:extLst>
  </p:cSld>
  <p:clrMapOvr>
    <a:masterClrMapping/>
  </p:clrMapOvr>
  <p:transition spd="slow" advTm="20000">
    <p:blinds dir="vert"/>
  </p:transition>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474- Ocorre que a teoria secundária sobrepuja a </a:t>
            </a:r>
            <a:r>
              <a:rPr lang="pt-BR" sz="3600"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e pode dar-se no instante da identificação do defeito </a:t>
            </a:r>
            <a:r>
              <a:rPr lang="pt-BR" sz="2800" dirty="0">
                <a:latin typeface="Arial" pitchFamily="34" charset="0"/>
                <a:cs typeface="Arial" pitchFamily="34" charset="0"/>
              </a:rPr>
              <a:t>(impedindo a criatura autêntica autocrítica) </a:t>
            </a:r>
            <a:r>
              <a:rPr lang="pt-BR" sz="3600" dirty="0">
                <a:latin typeface="Arial" pitchFamily="34" charset="0"/>
                <a:cs typeface="Arial" pitchFamily="34" charset="0"/>
              </a:rPr>
              <a:t>ou após o reconhecimento da imperfeição, justamente na fase da luta da pessoa contra o mal. </a:t>
            </a:r>
            <a:br>
              <a:rPr lang="pt-BR" sz="3600" dirty="0">
                <a:latin typeface="Arial" pitchFamily="34" charset="0"/>
                <a:cs typeface="Arial" pitchFamily="34" charset="0"/>
              </a:rPr>
            </a:br>
            <a:r>
              <a:rPr lang="pt-BR" sz="3600" dirty="0">
                <a:latin typeface="Arial" pitchFamily="34" charset="0"/>
                <a:cs typeface="Arial" pitchFamily="34" charset="0"/>
              </a:rPr>
              <a:t>Como evitá-la?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33785875"/>
      </p:ext>
    </p:extLst>
  </p:cSld>
  <p:clrMapOvr>
    <a:masterClrMapping/>
  </p:clrMapOvr>
  <p:transition spd="slow" advTm="20000">
    <p:blinds dir="vert"/>
  </p:transition>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475- Conhecendo o homem verdadeiramente a teoria cristã, não se deixará enganar pela sagacidade de raciocínios maquiavélicos que tentam protegê-lo do inevitável sofrimento que advém da </a:t>
            </a:r>
            <a:r>
              <a:rPr lang="pt-BR" sz="3600"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95264929"/>
      </p:ext>
    </p:extLst>
  </p:cSld>
  <p:clrMapOvr>
    <a:masterClrMapping/>
  </p:clrMapOvr>
  <p:transition spd="slow" advTm="20000">
    <p:blinds dir="vert"/>
  </p:transition>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476- Sabendo que há uma programação em sua vida e que a lei do amor não admite exceções, entende que tudo o mais é composto por teorias secundárias que têm por fim dificultar a sua </a:t>
            </a:r>
            <a:r>
              <a:rPr lang="pt-BR" sz="3600"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criando </a:t>
            </a:r>
            <a:br>
              <a:rPr lang="pt-BR" sz="3600" dirty="0">
                <a:latin typeface="Arial" pitchFamily="34" charset="0"/>
                <a:cs typeface="Arial" pitchFamily="34" charset="0"/>
              </a:rPr>
            </a:br>
            <a:r>
              <a:rPr lang="pt-BR" sz="3600" dirty="0">
                <a:latin typeface="Arial" pitchFamily="34" charset="0"/>
                <a:cs typeface="Arial" pitchFamily="34" charset="0"/>
              </a:rPr>
              <a:t>embaraços ao seu progresso.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TEORIA E PROGRAMAÇÃO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8781354"/>
      </p:ext>
    </p:extLst>
  </p:cSld>
  <p:clrMapOvr>
    <a:masterClrMapping/>
  </p:clrMapOvr>
  <p:transition spd="slow" advTm="20000">
    <p:blinds dir="vert"/>
  </p:transition>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477- Há métodos eficazes no combate às teorias secundárias e, portanto, ao grande foco de resistência à </a:t>
            </a:r>
            <a:br>
              <a:rPr lang="pt-BR" sz="3600" dirty="0">
                <a:latin typeface="Arial" pitchFamily="34" charset="0"/>
                <a:cs typeface="Arial" pitchFamily="34" charset="0"/>
              </a:rPr>
            </a:br>
            <a:r>
              <a:rPr lang="pt-BR" sz="3600"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48151891"/>
      </p:ext>
    </p:extLst>
  </p:cSld>
  <p:clrMapOvr>
    <a:masterClrMapping/>
  </p:clrMapOvr>
  <p:transition spd="slow" advTm="20000">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95" y="2110268"/>
            <a:ext cx="8856984" cy="2637464"/>
          </a:xfrm>
        </p:spPr>
        <p:txBody>
          <a:bodyPr>
            <a:noAutofit/>
          </a:bodyPr>
          <a:lstStyle/>
          <a:p>
            <a:pPr algn="r"/>
            <a:r>
              <a:rPr lang="pt-BR" sz="3600" dirty="0">
                <a:latin typeface="Arial" pitchFamily="34" charset="0"/>
                <a:cs typeface="Arial" pitchFamily="34" charset="0"/>
              </a:rPr>
              <a:t>35-Não deixa ela de ser, por isso, essencial e crucial na jornada </a:t>
            </a:r>
            <a:br>
              <a:rPr lang="pt-BR" sz="3600" dirty="0">
                <a:latin typeface="Arial" pitchFamily="34" charset="0"/>
                <a:cs typeface="Arial" pitchFamily="34" charset="0"/>
              </a:rPr>
            </a:br>
            <a:r>
              <a:rPr lang="pt-BR" sz="3600" dirty="0">
                <a:latin typeface="Arial" pitchFamily="34" charset="0"/>
                <a:cs typeface="Arial" pitchFamily="34" charset="0"/>
              </a:rPr>
              <a:t>por que passa o Espírito </a:t>
            </a:r>
            <a:br>
              <a:rPr lang="pt-BR" sz="3600" dirty="0">
                <a:latin typeface="Arial" pitchFamily="34" charset="0"/>
                <a:cs typeface="Arial" pitchFamily="34" charset="0"/>
              </a:rPr>
            </a:br>
            <a:r>
              <a:rPr lang="pt-BR" sz="3600" dirty="0">
                <a:latin typeface="Arial" pitchFamily="34" charset="0"/>
                <a:cs typeface="Arial" pitchFamily="34" charset="0"/>
              </a:rPr>
              <a:t>no plano físico.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481128383"/>
      </p:ext>
    </p:extLst>
  </p:cSld>
  <p:clrMapOvr>
    <a:masterClrMapping/>
  </p:clrMapOvr>
  <p:transition spd="slow" advTm="20000">
    <p:blinds dir="vert"/>
  </p:transition>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478- Fossem os encarnados, na sua maioria, espíritos mais evoluídos </a:t>
            </a:r>
            <a:br>
              <a:rPr lang="pt-BR" sz="3600" dirty="0">
                <a:latin typeface="Arial" pitchFamily="34" charset="0"/>
                <a:cs typeface="Arial" pitchFamily="34" charset="0"/>
              </a:rPr>
            </a:br>
            <a:r>
              <a:rPr lang="pt-BR" sz="3600" dirty="0">
                <a:latin typeface="Arial" pitchFamily="34" charset="0"/>
                <a:cs typeface="Arial" pitchFamily="34" charset="0"/>
              </a:rPr>
              <a:t>do que efetivamente o são, </a:t>
            </a:r>
            <a:br>
              <a:rPr lang="pt-BR" sz="3600" dirty="0">
                <a:latin typeface="Arial" pitchFamily="34" charset="0"/>
                <a:cs typeface="Arial" pitchFamily="34" charset="0"/>
              </a:rPr>
            </a:br>
            <a:r>
              <a:rPr lang="pt-BR" sz="3600" dirty="0">
                <a:latin typeface="Arial" pitchFamily="34" charset="0"/>
                <a:cs typeface="Arial" pitchFamily="34" charset="0"/>
              </a:rPr>
              <a:t>poder-se-ia falar em praticar um</a:t>
            </a:r>
            <a:br>
              <a:rPr lang="pt-BR" sz="3600" dirty="0">
                <a:latin typeface="Arial" pitchFamily="34" charset="0"/>
                <a:cs typeface="Arial" pitchFamily="34" charset="0"/>
              </a:rPr>
            </a:br>
            <a:r>
              <a:rPr lang="pt-BR" sz="3600" dirty="0">
                <a:latin typeface="Arial" pitchFamily="34" charset="0"/>
                <a:cs typeface="Arial" pitchFamily="34" charset="0"/>
              </a:rPr>
              <a:t>"plano mínimo de erros".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93312113"/>
      </p:ext>
    </p:extLst>
  </p:cSld>
  <p:clrMapOvr>
    <a:masterClrMapping/>
  </p:clrMapOvr>
  <p:transition spd="slow" advTm="20000">
    <p:blinds dir="vert"/>
  </p:transition>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100" dirty="0">
                <a:latin typeface="Arial" pitchFamily="34" charset="0"/>
                <a:cs typeface="Arial" pitchFamily="34" charset="0"/>
              </a:rPr>
              <a:t>479- Isso significaria que metas deveriam ser estabelecidas no tocante aos defeitos e desvios de comportamento que mereceriam ser corrigidos a curto, médio e longo prazos. Assim, traçaria o ser humano um projeto de alteração do seu modo de ser e agir, que deveria manter uma sequência e uma disciplina envolvendo um mínimo de erros. Poderia errar na correção do erro, mas o faria minimamente, o que equivale dizer que os acertos prevaleceriam.</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61900751"/>
      </p:ext>
    </p:extLst>
  </p:cSld>
  <p:clrMapOvr>
    <a:masterClrMapping/>
  </p:clrMapOvr>
  <p:transition spd="slow" advTm="20000">
    <p:blinds dir="vert"/>
  </p:transition>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480- Não se tratando desse contexto, havendo ainda na crosta terrestre mais erros do que acertos, é preferível tratar o programa de </a:t>
            </a:r>
            <a:r>
              <a:rPr lang="pt-BR" sz="3600"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como </a:t>
            </a:r>
            <a:br>
              <a:rPr lang="pt-BR" sz="3600" dirty="0">
                <a:latin typeface="Arial" pitchFamily="34" charset="0"/>
                <a:cs typeface="Arial" pitchFamily="34" charset="0"/>
              </a:rPr>
            </a:br>
            <a:r>
              <a:rPr lang="pt-BR" sz="3600" dirty="0">
                <a:latin typeface="Arial" pitchFamily="34" charset="0"/>
                <a:cs typeface="Arial" pitchFamily="34" charset="0"/>
              </a:rPr>
              <a:t>"plano mínimo de acertos".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8873432"/>
      </p:ext>
    </p:extLst>
  </p:cSld>
  <p:clrMapOvr>
    <a:masterClrMapping/>
  </p:clrMapOvr>
  <p:transition spd="slow" advTm="20000">
    <p:blinds dir="vert"/>
  </p:transition>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481- Tem o sentido de fazer com que o encarnado trace suas metas de mudança de comportamento, garantindo uma eficácia mínima absoluta; portanto, afiançando um patamar mínimo de acertos. Logo, prevaleceriam os erros, mas os acertos estariam assegurados.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830969"/>
      </p:ext>
    </p:extLst>
  </p:cSld>
  <p:clrMapOvr>
    <a:masterClrMapping/>
  </p:clrMapOvr>
  <p:transition spd="slow" advTm="20000">
    <p:blinds dir="vert"/>
  </p:transition>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482- Pressupondo que a teoria esteja bem compreendida, haja vontade sincera por parte do encarnado para mudar e a </a:t>
            </a:r>
            <a:r>
              <a:rPr lang="pt-BR" sz="3600"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lhe seja um projeto assimilado, o caminho proposto é o de criar o referido plano mínimo de acertos.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9609508"/>
      </p:ext>
    </p:extLst>
  </p:cSld>
  <p:clrMapOvr>
    <a:masterClrMapping/>
  </p:clrMapOvr>
  <p:transition spd="slow" advTm="20000">
    <p:blinds dir="vert"/>
  </p:transition>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483- Deve eleger algumas metas, quaisquer que sejam, escolhidas dentre os seus vários defeitos. Após, deve retirar de cada uma delas, as mais fáceis de serem executadas em primeiro lugar. Em seguida, deve colocá-las em ordem crescente, da mais fácil à mais difícil. Eis aí o plano mínimo de acertos.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86384783"/>
      </p:ext>
    </p:extLst>
  </p:cSld>
  <p:clrMapOvr>
    <a:masterClrMapping/>
  </p:clrMapOvr>
  <p:transition spd="slow" advTm="20000">
    <p:blinds dir="vert"/>
  </p:transition>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484- Para segui-lo à risca, não pode haver falhas. Tudo o que foi livre e espontaneamente escolhido pelo encarnado para ser cumprido deve sê-lo sem desvios. </a:t>
            </a:r>
            <a:br>
              <a:rPr lang="pt-BR" sz="3600" dirty="0">
                <a:latin typeface="Arial" pitchFamily="34" charset="0"/>
                <a:cs typeface="Arial" pitchFamily="34" charset="0"/>
              </a:rPr>
            </a:br>
            <a:r>
              <a:rPr lang="pt-BR" sz="3600" dirty="0">
                <a:latin typeface="Arial" pitchFamily="34" charset="0"/>
                <a:cs typeface="Arial" pitchFamily="34" charset="0"/>
              </a:rPr>
              <a:t>Garante, com isso, um mínimo de eficácia, um mínimo de acerto.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04396559"/>
      </p:ext>
    </p:extLst>
  </p:cSld>
  <p:clrMapOvr>
    <a:masterClrMapping/>
  </p:clrMapOvr>
  <p:transition spd="slow" advTm="20000">
    <p:blinds dir="vert"/>
  </p:transition>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400" dirty="0">
                <a:latin typeface="Arial" pitchFamily="34" charset="0"/>
                <a:cs typeface="Arial" pitchFamily="34" charset="0"/>
              </a:rPr>
              <a:t>485- Exemplificando: imagine-se que o indivíduo elegeu combater o seu materialismo — um dos seus defeitos. Para tanto, elencou os pontos que mais ressaltam nesse desvio. Depois, tomou os pontos mais fáceis e colocou-os em primeiro lugar, em ordem crescente, prometendo a si mesmo combatê-los com eficácia mínima de acerto. </a:t>
            </a:r>
            <a:br>
              <a:rPr lang="pt-BR" sz="3400" dirty="0">
                <a:latin typeface="Arial" pitchFamily="34" charset="0"/>
                <a:cs typeface="Arial" pitchFamily="34" charset="0"/>
              </a:rPr>
            </a:br>
            <a:r>
              <a:rPr lang="pt-BR" sz="3400" dirty="0">
                <a:latin typeface="Arial" pitchFamily="34" charset="0"/>
                <a:cs typeface="Arial" pitchFamily="34" charset="0"/>
              </a:rPr>
              <a:t>Poderá fixar, pela ordem, os seguintes: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7673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16177428"/>
      </p:ext>
    </p:extLst>
  </p:cSld>
  <p:clrMapOvr>
    <a:masterClrMapping/>
  </p:clrMapOvr>
  <p:transition spd="slow" advTm="20000">
    <p:blinds dir="vert"/>
  </p:transition>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88640"/>
            <a:ext cx="8748464" cy="6408712"/>
          </a:xfrm>
        </p:spPr>
        <p:txBody>
          <a:bodyPr>
            <a:noAutofit/>
          </a:bodyPr>
          <a:lstStyle/>
          <a:p>
            <a:pPr algn="just"/>
            <a:r>
              <a:rPr lang="pt-BR" sz="3200" dirty="0">
                <a:solidFill>
                  <a:srgbClr val="FF0000"/>
                </a:solidFill>
                <a:latin typeface="Arial" pitchFamily="34" charset="0"/>
                <a:cs typeface="Arial" pitchFamily="34" charset="0"/>
              </a:rPr>
              <a:t>1) </a:t>
            </a:r>
            <a:r>
              <a:rPr lang="pt-BR" sz="3200" dirty="0">
                <a:latin typeface="Arial" pitchFamily="34" charset="0"/>
                <a:cs typeface="Arial" pitchFamily="34" charset="0"/>
              </a:rPr>
              <a:t>deixar de gastar com supérfluos absolutamente dispensáveis; </a:t>
            </a:r>
            <a:r>
              <a:rPr lang="pt-BR" sz="3200" dirty="0">
                <a:solidFill>
                  <a:srgbClr val="FF0000"/>
                </a:solidFill>
                <a:latin typeface="Arial" pitchFamily="34" charset="0"/>
                <a:cs typeface="Arial" pitchFamily="34" charset="0"/>
              </a:rPr>
              <a:t>2) </a:t>
            </a:r>
            <a:r>
              <a:rPr lang="pt-BR" sz="3200" dirty="0">
                <a:latin typeface="Arial" pitchFamily="34" charset="0"/>
                <a:cs typeface="Arial" pitchFamily="34" charset="0"/>
              </a:rPr>
              <a:t>começar a se preocupar com o interesse alheio, na família, quando for estabelecer as prioridades de gasto no orçamento doméstico; </a:t>
            </a:r>
            <a:r>
              <a:rPr lang="pt-BR" sz="3200" dirty="0">
                <a:solidFill>
                  <a:srgbClr val="FF0000"/>
                </a:solidFill>
                <a:latin typeface="Arial" pitchFamily="34" charset="0"/>
                <a:cs typeface="Arial" pitchFamily="34" charset="0"/>
              </a:rPr>
              <a:t>3) </a:t>
            </a:r>
            <a:r>
              <a:rPr lang="pt-BR" sz="3200" dirty="0">
                <a:latin typeface="Arial" pitchFamily="34" charset="0"/>
                <a:cs typeface="Arial" pitchFamily="34" charset="0"/>
              </a:rPr>
              <a:t>iniciar um planejamento de poupança do excesso, evitando o desperdício; </a:t>
            </a:r>
            <a:r>
              <a:rPr lang="pt-BR" sz="3200" dirty="0">
                <a:solidFill>
                  <a:srgbClr val="FF0000"/>
                </a:solidFill>
                <a:latin typeface="Arial" pitchFamily="34" charset="0"/>
                <a:cs typeface="Arial" pitchFamily="34" charset="0"/>
              </a:rPr>
              <a:t>4) </a:t>
            </a:r>
            <a:r>
              <a:rPr lang="pt-BR" sz="3200" dirty="0">
                <a:latin typeface="Arial" pitchFamily="34" charset="0"/>
                <a:cs typeface="Arial" pitchFamily="34" charset="0"/>
              </a:rPr>
              <a:t>destinar à caridade parte dos rendimentos, todos os meses; </a:t>
            </a:r>
            <a:r>
              <a:rPr lang="pt-BR" sz="3200" dirty="0">
                <a:solidFill>
                  <a:srgbClr val="FF0000"/>
                </a:solidFill>
                <a:latin typeface="Arial" pitchFamily="34" charset="0"/>
                <a:cs typeface="Arial" pitchFamily="34" charset="0"/>
              </a:rPr>
              <a:t>5) </a:t>
            </a:r>
            <a:r>
              <a:rPr lang="pt-BR" sz="3200" dirty="0">
                <a:latin typeface="Arial" pitchFamily="34" charset="0"/>
                <a:cs typeface="Arial" pitchFamily="34" charset="0"/>
              </a:rPr>
              <a:t>não gastar com supérfluos dispensáveis; </a:t>
            </a:r>
            <a:r>
              <a:rPr lang="pt-BR" sz="3200" dirty="0">
                <a:solidFill>
                  <a:srgbClr val="FF0000"/>
                </a:solidFill>
                <a:latin typeface="Arial" pitchFamily="34" charset="0"/>
                <a:cs typeface="Arial" pitchFamily="34" charset="0"/>
              </a:rPr>
              <a:t>6) </a:t>
            </a:r>
            <a:r>
              <a:rPr lang="pt-BR" sz="3200" dirty="0">
                <a:latin typeface="Arial" pitchFamily="34" charset="0"/>
                <a:cs typeface="Arial" pitchFamily="34" charset="0"/>
              </a:rPr>
              <a:t>colocar em primeiro plano, no contexto material, o gosto dos outros acima do seu; </a:t>
            </a:r>
          </a:p>
        </p:txBody>
      </p:sp>
    </p:spTree>
    <p:extLst>
      <p:ext uri="{BB962C8B-B14F-4D97-AF65-F5344CB8AC3E}">
        <p14:creationId xmlns:p14="http://schemas.microsoft.com/office/powerpoint/2010/main" val="1373132957"/>
      </p:ext>
    </p:extLst>
  </p:cSld>
  <p:clrMapOvr>
    <a:masterClrMapping/>
  </p:clrMapOvr>
  <p:transition spd="slow" advTm="20000">
    <p:blinds dir="vert"/>
  </p:transition>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16632"/>
            <a:ext cx="8748464" cy="6624736"/>
          </a:xfrm>
        </p:spPr>
        <p:txBody>
          <a:bodyPr>
            <a:noAutofit/>
          </a:bodyPr>
          <a:lstStyle/>
          <a:p>
            <a:pPr algn="just"/>
            <a:r>
              <a:rPr lang="pt-BR" sz="3000" dirty="0">
                <a:solidFill>
                  <a:srgbClr val="FF0000"/>
                </a:solidFill>
                <a:latin typeface="Arial" pitchFamily="34" charset="0"/>
                <a:cs typeface="Arial" pitchFamily="34" charset="0"/>
              </a:rPr>
              <a:t>7) </a:t>
            </a:r>
            <a:r>
              <a:rPr lang="pt-BR" sz="3000" dirty="0">
                <a:latin typeface="Arial" pitchFamily="34" charset="0"/>
                <a:cs typeface="Arial" pitchFamily="34" charset="0"/>
              </a:rPr>
              <a:t>inverter totalmente a ordem de gastos do orçamento doméstico, iniciando pela sustentação básica e indispensável, passando à caridade, depois aos interesses dos familiares e, por fim, aos pessoais; </a:t>
            </a:r>
            <a:r>
              <a:rPr lang="pt-BR" sz="3000" dirty="0">
                <a:solidFill>
                  <a:srgbClr val="FF0000"/>
                </a:solidFill>
                <a:latin typeface="Arial" pitchFamily="34" charset="0"/>
                <a:cs typeface="Arial" pitchFamily="34" charset="0"/>
              </a:rPr>
              <a:t>8) </a:t>
            </a:r>
            <a:r>
              <a:rPr lang="pt-BR" sz="3000" dirty="0">
                <a:latin typeface="Arial" pitchFamily="34" charset="0"/>
                <a:cs typeface="Arial" pitchFamily="34" charset="0"/>
              </a:rPr>
              <a:t>deixar de gastar com supérfluos que considerava indispensáveis; </a:t>
            </a:r>
            <a:r>
              <a:rPr lang="pt-BR" sz="3000" dirty="0">
                <a:solidFill>
                  <a:srgbClr val="FF0000"/>
                </a:solidFill>
                <a:latin typeface="Arial" pitchFamily="34" charset="0"/>
                <a:cs typeface="Arial" pitchFamily="34" charset="0"/>
              </a:rPr>
              <a:t>9) </a:t>
            </a:r>
            <a:r>
              <a:rPr lang="pt-BR" sz="3000" dirty="0">
                <a:latin typeface="Arial" pitchFamily="34" charset="0"/>
                <a:cs typeface="Arial" pitchFamily="34" charset="0"/>
              </a:rPr>
              <a:t>poupar e contribuir com a caridade mais do que para seu consumo pessoal, exceto no que se refere à sobrevivência; </a:t>
            </a:r>
            <a:r>
              <a:rPr lang="pt-BR" sz="3000" dirty="0">
                <a:solidFill>
                  <a:srgbClr val="FF0000"/>
                </a:solidFill>
                <a:latin typeface="Arial" pitchFamily="34" charset="0"/>
                <a:cs typeface="Arial" pitchFamily="34" charset="0"/>
              </a:rPr>
              <a:t>10) </a:t>
            </a:r>
            <a:r>
              <a:rPr lang="pt-BR" sz="3000" dirty="0">
                <a:latin typeface="Arial" pitchFamily="34" charset="0"/>
                <a:cs typeface="Arial" pitchFamily="34" charset="0"/>
              </a:rPr>
              <a:t>cortar totalmente os supérfluos, levando um vida regrada, priorizando a família, os necessitados e visualizando no dinheiro somente um instrumento para a evolução e não a sua meta final.</a:t>
            </a:r>
          </a:p>
        </p:txBody>
      </p:sp>
    </p:spTree>
    <p:extLst>
      <p:ext uri="{BB962C8B-B14F-4D97-AF65-F5344CB8AC3E}">
        <p14:creationId xmlns:p14="http://schemas.microsoft.com/office/powerpoint/2010/main" val="3067753100"/>
      </p:ext>
    </p:extLst>
  </p:cSld>
  <p:clrMapOvr>
    <a:masterClrMapping/>
  </p:clrMapOvr>
  <p:transition spd="slow" advTm="20000">
    <p:blinds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26" y="1658208"/>
            <a:ext cx="8856984" cy="4005616"/>
          </a:xfrm>
        </p:spPr>
        <p:txBody>
          <a:bodyPr>
            <a:noAutofit/>
          </a:bodyPr>
          <a:lstStyle/>
          <a:p>
            <a:pPr algn="r"/>
            <a:r>
              <a:rPr lang="pt-BR" sz="3600" dirty="0">
                <a:latin typeface="Arial" pitchFamily="34" charset="0"/>
                <a:cs typeface="Arial" pitchFamily="34" charset="0"/>
              </a:rPr>
              <a:t>36-Seu lado amistoso e geralmente desconhecido é constituído da </a:t>
            </a:r>
            <a:br>
              <a:rPr lang="pt-BR" sz="3600" dirty="0">
                <a:latin typeface="Arial" pitchFamily="34" charset="0"/>
                <a:cs typeface="Arial" pitchFamily="34" charset="0"/>
              </a:rPr>
            </a:br>
            <a:r>
              <a:rPr lang="pt-BR" sz="3600" dirty="0">
                <a:latin typeface="Arial" pitchFamily="34" charset="0"/>
                <a:cs typeface="Arial" pitchFamily="34" charset="0"/>
              </a:rPr>
              <a:t>purificação do âmago do indivíduo </a:t>
            </a:r>
            <a:br>
              <a:rPr lang="pt-BR" sz="3600" dirty="0">
                <a:latin typeface="Arial" pitchFamily="34" charset="0"/>
                <a:cs typeface="Arial" pitchFamily="34" charset="0"/>
              </a:rPr>
            </a:br>
            <a:r>
              <a:rPr lang="pt-BR" sz="3600" dirty="0">
                <a:latin typeface="Arial" pitchFamily="34" charset="0"/>
                <a:cs typeface="Arial" pitchFamily="34" charset="0"/>
              </a:rPr>
              <a:t>e da possibilidade dele sentir </a:t>
            </a:r>
            <a:br>
              <a:rPr lang="pt-BR" sz="3600" dirty="0">
                <a:latin typeface="Arial" pitchFamily="34" charset="0"/>
                <a:cs typeface="Arial" pitchFamily="34" charset="0"/>
              </a:rPr>
            </a:br>
            <a:r>
              <a:rPr lang="pt-BR" sz="3600" dirty="0">
                <a:latin typeface="Arial" pitchFamily="34" charset="0"/>
                <a:cs typeface="Arial" pitchFamily="34" charset="0"/>
              </a:rPr>
              <a:t>a felicidade tão almejada </a:t>
            </a:r>
            <a:br>
              <a:rPr lang="pt-BR" sz="3600" dirty="0">
                <a:latin typeface="Arial" pitchFamily="34" charset="0"/>
                <a:cs typeface="Arial" pitchFamily="34" charset="0"/>
              </a:rPr>
            </a:br>
            <a:r>
              <a:rPr lang="pt-BR" sz="3600" dirty="0">
                <a:latin typeface="Arial" pitchFamily="34" charset="0"/>
                <a:cs typeface="Arial" pitchFamily="34" charset="0"/>
              </a:rPr>
              <a:t>em esfera tão precária.</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2148056368"/>
      </p:ext>
    </p:extLst>
  </p:cSld>
  <p:clrMapOvr>
    <a:masterClrMapping/>
  </p:clrMapOvr>
  <p:transition spd="slow" advTm="20000">
    <p:blinds dir="vert"/>
  </p:transition>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just"/>
            <a:r>
              <a:rPr lang="pt-BR" sz="2700" dirty="0">
                <a:latin typeface="Arial" pitchFamily="34" charset="0"/>
                <a:cs typeface="Arial" pitchFamily="34" charset="0"/>
              </a:rPr>
              <a:t>	486- Fácil, reconhecidamente não é. Impossível, efetivamente também não. Logo, é difícil, mas possível. 1-Por que não tentar, sabendo o encarnado que é o ideal cristão? 2-Por que não implementar, conhecendo de fato a teoria do Cristo? 3-Por que não dar uma chance a si mesmo no complexo âmbito da </a:t>
            </a:r>
            <a:r>
              <a:rPr lang="pt-BR" sz="2700" dirty="0">
                <a:effectLst>
                  <a:outerShdw blurRad="38100" dist="38100" dir="2700000" algn="tl">
                    <a:srgbClr val="000000">
                      <a:alpha val="43137"/>
                    </a:srgbClr>
                  </a:outerShdw>
                </a:effectLst>
                <a:latin typeface="Arial" pitchFamily="34" charset="0"/>
                <a:cs typeface="Arial" pitchFamily="34" charset="0"/>
              </a:rPr>
              <a:t>REFORMA ÍNTIMA</a:t>
            </a:r>
            <a:r>
              <a:rPr lang="pt-BR" sz="2700" dirty="0">
                <a:latin typeface="Arial" pitchFamily="34" charset="0"/>
                <a:cs typeface="Arial" pitchFamily="34" charset="0"/>
              </a:rPr>
              <a:t>, criando e lutando para garantir o seu pessoal plano mínimo de acertos. 4-Qual não será sua surpresa e sua satisfação quando completar um dos estágios das suas metas com triunfo? São questões cujas respostas foram dadas linhas atrás e são tão evidentes quanto a própria teoria. Evite teorias secundárias para respondê-las.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188956" y="473043"/>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PLANO MÍNIMO DE ACERTOS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0"/>
            <a:ext cx="1728192" cy="5420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72932792"/>
      </p:ext>
    </p:extLst>
  </p:cSld>
  <p:clrMapOvr>
    <a:masterClrMapping/>
  </p:clrMapOvr>
  <p:transition spd="slow" advTm="20000">
    <p:blinds dir="vert"/>
  </p:transition>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487- Genericamente, todos os Espíritos, ao reencarnarem, trazem consigo uma programação a ser cumprida. Ela principia já no ato da concepção, quando a família material é eleita e, a partir daí, um extenso percurso está traçado.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2494586"/>
      </p:ext>
    </p:extLst>
  </p:cSld>
  <p:clrMapOvr>
    <a:masterClrMapping/>
  </p:clrMapOvr>
  <p:transition spd="slow" advTm="20000">
    <p:blinds dir="vert"/>
  </p:transition>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488- Ninguém, pois, escapa à programação genérica e todos a têm em igualdade de condições, ou seja, ainda que variando as peculiaridades que lhe são inerentes, cada encarnado possui a mesma longa trilha a percorrer.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62886040"/>
      </p:ext>
    </p:extLst>
  </p:cSld>
  <p:clrMapOvr>
    <a:masterClrMapping/>
  </p:clrMapOvr>
  <p:transition spd="slow" advTm="20000">
    <p:blinds dir="vert"/>
  </p:transition>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489- O mesmo não se pode dizer no tocante à programação específica, que representa um acréscimo à primeira e que varia bastante de um indivíduo para outro. É nesta senda que os encarnados mais se diferenciam entre si.</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8072442"/>
      </p:ext>
    </p:extLst>
  </p:cSld>
  <p:clrMapOvr>
    <a:masterClrMapping/>
  </p:clrMapOvr>
  <p:transition spd="slow" advTm="20000">
    <p:blinds dir="vert"/>
  </p:transition>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2800" dirty="0">
                <a:latin typeface="Arial" pitchFamily="34" charset="0"/>
                <a:cs typeface="Arial" pitchFamily="34" charset="0"/>
              </a:rPr>
              <a:t>490- Em matéria de especificidade, a título de exemplo, um encarnado pode nascer cego, enquanto outro possui o recurso visual com perfeição; alguém pode ter problemas físicos, enquanto o semelhante pode ser, nesse campo, são. Alguns terão provas mais duras a enfrentar, outros mais leves. Terceiros possuirão longos períodos a expiar, enquanto muitos poderão vivenciar equilibrada e alternadamente momentos de expiação com períodos de alegria. Trata-se de uma programação detalhista, que diz respeito ao que se espera do Espírito quando ele conclui o seu estágio na crosta terrestre.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70019889"/>
      </p:ext>
    </p:extLst>
  </p:cSld>
  <p:clrMapOvr>
    <a:masterClrMapping/>
  </p:clrMapOvr>
  <p:transition spd="slow" advTm="20000">
    <p:blinds dir="vert"/>
  </p:transition>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491- A programação específica é extremamente importante para o ser humano, pois irá submetê-lo à principal prova da sua existência, que é a da resignação diante de Deus.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87207855"/>
      </p:ext>
    </p:extLst>
  </p:cSld>
  <p:clrMapOvr>
    <a:masterClrMapping/>
  </p:clrMapOvr>
  <p:transition spd="slow" advTm="20000">
    <p:blinds dir="vert"/>
  </p:transition>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492- Revoltar-se, em face de obstáculos específicos, alegando que o vizinho não os vivência, é mostra de insatisfação, rebeldia e falta de fé. Portanto, motivo de apresentar débitos angustiantes ao final da trajetória.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33287618"/>
      </p:ext>
    </p:extLst>
  </p:cSld>
  <p:clrMapOvr>
    <a:masterClrMapping/>
  </p:clrMapOvr>
  <p:transition spd="slow" advTm="20000">
    <p:blinds dir="vert"/>
  </p:transition>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493- Compreender a Justiça Divina — e seu caráter absoluto como já foi visto em itens precedentes, poderá trazer elementares subsídios ao encarnado no seu modo de ver e compreender a trilha específica que tem à sua frente.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435755"/>
      </p:ext>
    </p:extLst>
  </p:cSld>
  <p:clrMapOvr>
    <a:masterClrMapping/>
  </p:clrMapOvr>
  <p:transition spd="slow" advTm="20000">
    <p:blinds dir="vert"/>
  </p:transition>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494- Assim fazendo, não viverá em função do que os outros tem e ele não; nem tampouco irá exigir para si este ou aquele atributo ou qualidade que vê em seu semelhante. Jamais colocará o dedo em riste, cobrando do destino uma meta não preparada para sua jornada. Será complacente e humilde para acatar os Desígnios Divinos. Viverá, na plenitude, ainda que possa apresentar falhas, a sua programação específica.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4188515"/>
      </p:ext>
    </p:extLst>
  </p:cSld>
  <p:clrMapOvr>
    <a:masterClrMapping/>
  </p:clrMapOvr>
  <p:transition spd="slow" advTm="20000">
    <p:blinds dir="vert"/>
  </p:transition>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495- A genérica lhe determina o instante do renascimento. Fixa parâmetros gerais e o insere num núcleo familiar com o qual irá conviver por algumas décadas.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69249807"/>
      </p:ext>
    </p:extLst>
  </p:cSld>
  <p:clrMapOvr>
    <a:masterClrMapping/>
  </p:clrMapOvr>
  <p:transition spd="slow" advTm="20000">
    <p:blinds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26" y="2082948"/>
            <a:ext cx="8856984" cy="3334956"/>
          </a:xfrm>
        </p:spPr>
        <p:txBody>
          <a:bodyPr>
            <a:noAutofit/>
          </a:bodyPr>
          <a:lstStyle/>
          <a:p>
            <a:pPr algn="r"/>
            <a:r>
              <a:rPr lang="pt-BR" sz="3600" dirty="0">
                <a:latin typeface="Arial" pitchFamily="34" charset="0"/>
                <a:cs typeface="Arial" pitchFamily="34" charset="0"/>
              </a:rPr>
              <a:t>37-São os pensamentos do encarnado que o aproximam ou o afastam </a:t>
            </a:r>
            <a:br>
              <a:rPr lang="pt-BR" sz="3600" dirty="0">
                <a:latin typeface="Arial" pitchFamily="34" charset="0"/>
                <a:cs typeface="Arial" pitchFamily="34" charset="0"/>
              </a:rPr>
            </a:br>
            <a:r>
              <a:rPr lang="pt-BR" sz="3600" dirty="0">
                <a:latin typeface="Arial" pitchFamily="34" charset="0"/>
                <a:cs typeface="Arial" pitchFamily="34" charset="0"/>
              </a:rPr>
              <a:t>de Deus, em maior ou menor </a:t>
            </a:r>
            <a:br>
              <a:rPr lang="pt-BR" sz="3600" dirty="0">
                <a:latin typeface="Arial" pitchFamily="34" charset="0"/>
                <a:cs typeface="Arial" pitchFamily="34" charset="0"/>
              </a:rPr>
            </a:br>
            <a:r>
              <a:rPr lang="pt-BR" sz="3600" dirty="0">
                <a:latin typeface="Arial" pitchFamily="34" charset="0"/>
                <a:cs typeface="Arial" pitchFamily="34" charset="0"/>
              </a:rPr>
              <a:t>grau, com maior ou </a:t>
            </a:r>
            <a:br>
              <a:rPr lang="pt-BR" sz="3600" dirty="0">
                <a:latin typeface="Arial" pitchFamily="34" charset="0"/>
                <a:cs typeface="Arial" pitchFamily="34" charset="0"/>
              </a:rPr>
            </a:br>
            <a:r>
              <a:rPr lang="pt-BR" sz="3600" dirty="0">
                <a:latin typeface="Arial" pitchFamily="34" charset="0"/>
                <a:cs typeface="Arial" pitchFamily="34" charset="0"/>
              </a:rPr>
              <a:t>menor duração.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1824084396"/>
      </p:ext>
    </p:extLst>
  </p:cSld>
  <p:clrMapOvr>
    <a:masterClrMapping/>
  </p:clrMapOvr>
  <p:transition spd="slow" advTm="20000">
    <p:blinds dir="vert"/>
  </p:transition>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200" dirty="0">
                <a:latin typeface="Arial" pitchFamily="34" charset="0"/>
                <a:cs typeface="Arial" pitchFamily="34" charset="0"/>
              </a:rPr>
              <a:t>496- A específica lhe prepara as situações de risco, colocando-o face a face com algum momento de decisão importante ou certo perigo iminente, de acordo com a prova que tem a enfrentar. A título de exemplo, estar diante de um incêndio de grandes proporções, sofrer um desastre aéreo ou ser envolvido por um naufrágio pode ser a situação de risco que lhe foi preparada pela programação específica.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7932214"/>
      </p:ext>
    </p:extLst>
  </p:cSld>
  <p:clrMapOvr>
    <a:masterClrMapping/>
  </p:clrMapOvr>
  <p:transition spd="slow" advTm="20000">
    <p:blinds dir="vert"/>
  </p:transition>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497- Em casos particulares, a programação específica projeta a época do desencarne ou prolonga a existência do ser, ainda que todos na Crosta julguem-no desenganado.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50796588"/>
      </p:ext>
    </p:extLst>
  </p:cSld>
  <p:clrMapOvr>
    <a:masterClrMapping/>
  </p:clrMapOvr>
  <p:transition spd="slow" advTm="20000">
    <p:blinds dir="vert"/>
  </p:transition>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498- O encarnado pode ter participado do planejamento de ambas antes de ter renascido no plano material.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65450592"/>
      </p:ext>
    </p:extLst>
  </p:cSld>
  <p:clrMapOvr>
    <a:masterClrMapping/>
  </p:clrMapOvr>
  <p:transition spd="slow" advTm="20000">
    <p:blinds dir="vert"/>
  </p:transition>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499- O Espírito, em vias de reencarnar, pode, pois, optar por sua programação genérica e ajudar a traçar a sua específica.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60880256"/>
      </p:ext>
    </p:extLst>
  </p:cSld>
  <p:clrMapOvr>
    <a:masterClrMapping/>
  </p:clrMapOvr>
  <p:transition spd="slow" advTm="20000">
    <p:blinds dir="vert"/>
  </p:transition>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500- É realidade que poucos conseguem fazê-lo na sua totalidade, aceitando de bom grado todas as nuanças da </a:t>
            </a:r>
            <a:br>
              <a:rPr lang="pt-BR" sz="3600" dirty="0">
                <a:latin typeface="Arial" pitchFamily="34" charset="0"/>
                <a:cs typeface="Arial" pitchFamily="34" charset="0"/>
              </a:rPr>
            </a:br>
            <a:r>
              <a:rPr lang="pt-BR" sz="3600" dirty="0">
                <a:latin typeface="Arial" pitchFamily="34" charset="0"/>
                <a:cs typeface="Arial" pitchFamily="34" charset="0"/>
              </a:rPr>
              <a:t>genérica e todos os detalhes </a:t>
            </a:r>
            <a:br>
              <a:rPr lang="pt-BR" sz="3600" dirty="0">
                <a:latin typeface="Arial" pitchFamily="34" charset="0"/>
                <a:cs typeface="Arial" pitchFamily="34" charset="0"/>
              </a:rPr>
            </a:br>
            <a:r>
              <a:rPr lang="pt-BR" sz="3600" dirty="0">
                <a:latin typeface="Arial" pitchFamily="34" charset="0"/>
                <a:cs typeface="Arial" pitchFamily="34" charset="0"/>
              </a:rPr>
              <a:t>da específica.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79674635"/>
      </p:ext>
    </p:extLst>
  </p:cSld>
  <p:clrMapOvr>
    <a:masterClrMapping/>
  </p:clrMapOvr>
  <p:transition spd="slow" advTm="20000">
    <p:blinds dir="vert"/>
  </p:transition>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501- Via de regra, acatam melhor a genérica, porém questionam muito os valores eleitos para a específica. São poucos os que se submetem a duras expiações — parte da específica — ainda que aceitem o reencarne nesta ou naquela família — parte da genérica.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36836851"/>
      </p:ext>
    </p:extLst>
  </p:cSld>
  <p:clrMapOvr>
    <a:masterClrMapping/>
  </p:clrMapOvr>
  <p:transition spd="slow" advTm="20000">
    <p:blinds dir="vert"/>
  </p:transition>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502- Espíritos mais evoluídos traçam em perfeita sintonia com o Plano Superior as suas programações genérica e específica, ao passo que os menos evoluídos relutam até o último instante e, com relativa frequência, retornam à Crosta sob determinismo do Alto, sem portanto optar por suas provas, nem pelos enfrentamentos expiatórios.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3801586"/>
      </p:ext>
    </p:extLst>
  </p:cSld>
  <p:clrMapOvr>
    <a:masterClrMapping/>
  </p:clrMapOvr>
  <p:transition spd="slow" advTm="20000">
    <p:blinds dir="vert"/>
  </p:transition>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503- É imprescindível o conhecimento </a:t>
            </a:r>
            <a:br>
              <a:rPr lang="pt-BR" sz="3600" dirty="0">
                <a:latin typeface="Arial" pitchFamily="34" charset="0"/>
                <a:cs typeface="Arial" pitchFamily="34" charset="0"/>
              </a:rPr>
            </a:br>
            <a:r>
              <a:rPr lang="pt-BR" sz="3600" dirty="0">
                <a:latin typeface="Arial" pitchFamily="34" charset="0"/>
                <a:cs typeface="Arial" pitchFamily="34" charset="0"/>
              </a:rPr>
              <a:t>e a aceitação desses dois tipos de programação, para que o encarnado desenvolva na sua existência corpórea o melhor equilíbrio entre força de vontade e resignação. Conseguirá, assim, triunfar na reforma íntima, garantindo sua evolução.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3520841"/>
      </p:ext>
    </p:extLst>
  </p:cSld>
  <p:clrMapOvr>
    <a:masterClrMapping/>
  </p:clrMapOvr>
  <p:transition spd="slow" advTm="20000">
    <p:blinds dir="vert"/>
  </p:transition>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300" dirty="0">
                <a:latin typeface="Arial" pitchFamily="34" charset="0"/>
                <a:cs typeface="Arial" pitchFamily="34" charset="0"/>
              </a:rPr>
              <a:t>504- Ponto essencial a ser abordado é a interligação entre o livre-arbítrio e a programação. Do mesmo modo que, na fase última que antecede o reencarne, pode o Espírito, utilizando seu livre-arbítrio, participar da eleição das suas programações genérica e específica, quando em estágio na crosta terrestre ele também poderá, usando sua livre vontade, alterar alguns rumos da sua programação específica.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9465915"/>
      </p:ext>
    </p:extLst>
  </p:cSld>
  <p:clrMapOvr>
    <a:masterClrMapping/>
  </p:clrMapOvr>
  <p:transition spd="slow" advTm="20000">
    <p:blinds dir="vert"/>
  </p:transition>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505- A genérica não é passível de alteração pelo livre-arbítrio do </a:t>
            </a:r>
            <a:br>
              <a:rPr lang="pt-BR" sz="3600" dirty="0">
                <a:latin typeface="Arial" pitchFamily="34" charset="0"/>
                <a:cs typeface="Arial" pitchFamily="34" charset="0"/>
              </a:rPr>
            </a:br>
            <a:r>
              <a:rPr lang="pt-BR" sz="3600" dirty="0">
                <a:latin typeface="Arial" pitchFamily="34" charset="0"/>
                <a:cs typeface="Arial" pitchFamily="34" charset="0"/>
              </a:rPr>
              <a:t>encarnado, porque realiza-se </a:t>
            </a:r>
            <a:br>
              <a:rPr lang="pt-BR" sz="3600" dirty="0">
                <a:latin typeface="Arial" pitchFamily="34" charset="0"/>
                <a:cs typeface="Arial" pitchFamily="34" charset="0"/>
              </a:rPr>
            </a:br>
            <a:r>
              <a:rPr lang="pt-BR" sz="3600" dirty="0">
                <a:latin typeface="Arial" pitchFamily="34" charset="0"/>
                <a:cs typeface="Arial" pitchFamily="34" charset="0"/>
              </a:rPr>
              <a:t>e concretiza-se no instante </a:t>
            </a:r>
            <a:br>
              <a:rPr lang="pt-BR" sz="3600" dirty="0">
                <a:latin typeface="Arial" pitchFamily="34" charset="0"/>
                <a:cs typeface="Arial" pitchFamily="34" charset="0"/>
              </a:rPr>
            </a:br>
            <a:r>
              <a:rPr lang="pt-BR" sz="3600" dirty="0">
                <a:latin typeface="Arial" pitchFamily="34" charset="0"/>
                <a:cs typeface="Arial" pitchFamily="34" charset="0"/>
              </a:rPr>
              <a:t>do renascimento.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53094772"/>
      </p:ext>
    </p:extLst>
  </p:cSld>
  <p:clrMapOvr>
    <a:masterClrMapping/>
  </p:clrMapOvr>
  <p:transition spd="slow" advTm="20000">
    <p:blinds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632" y="1293926"/>
            <a:ext cx="8640960" cy="4752528"/>
          </a:xfrm>
        </p:spPr>
        <p:txBody>
          <a:bodyPr>
            <a:noAutofit/>
          </a:bodyPr>
          <a:lstStyle/>
          <a:p>
            <a:pPr algn="r"/>
            <a:r>
              <a:rPr lang="pt-BR" sz="3600" dirty="0">
                <a:latin typeface="Arial" pitchFamily="34" charset="0"/>
                <a:cs typeface="Arial" pitchFamily="34" charset="0"/>
              </a:rPr>
              <a:t>38-Quanto maior sua paz interior, enorme a possibilidade de estar harmonizado com a </a:t>
            </a:r>
            <a:r>
              <a:rPr lang="pt-BR" sz="3600" dirty="0">
                <a:solidFill>
                  <a:srgbClr val="FFFF00"/>
                </a:solidFill>
                <a:latin typeface="Arial" pitchFamily="34" charset="0"/>
                <a:cs typeface="Arial" pitchFamily="34" charset="0"/>
              </a:rPr>
              <a:t>SUPERIORIDADE DIVINA</a:t>
            </a:r>
            <a:r>
              <a:rPr lang="pt-BR" sz="3600" dirty="0">
                <a:latin typeface="Arial" pitchFamily="34" charset="0"/>
                <a:cs typeface="Arial" pitchFamily="34" charset="0"/>
              </a:rPr>
              <a:t>; quanto maiores forem os seus distúrbios psicológicos ou as perturbações psicossomáticas, crescentes lhe serão as influências negativas do plano inferior da vida.</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1124891729"/>
      </p:ext>
    </p:extLst>
  </p:cSld>
  <p:clrMapOvr>
    <a:masterClrMapping/>
  </p:clrMapOvr>
  <p:transition spd="slow" advTm="20000">
    <p:blinds dir="vert"/>
  </p:transition>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506- Daí porque torna-se fundamental bem compreender a teoria do risco e seus corolários, assim como o amplo espectro que compõe o livre-arbítrio, no contexto das programações que regem a lei da reencarnação.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PROGRAMAÇÃO GENÉRICA e PROGRAMAÇÃO ESPECÍFICA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18116548"/>
      </p:ext>
    </p:extLst>
  </p:cSld>
  <p:clrMapOvr>
    <a:masterClrMapping/>
  </p:clrMapOvr>
  <p:transition spd="slow" advTm="20000">
    <p:blinds dir="vert"/>
  </p:transition>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507- Desvio de conduta, no contexto cristão, é afastar-se, através de ações, omissões ou pensamentos, da meta ideal que todo encarnado deve ter, que é seguir o Evangelho de Jesus.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0121732"/>
      </p:ext>
    </p:extLst>
  </p:cSld>
  <p:clrMapOvr>
    <a:masterClrMapping/>
  </p:clrMapOvr>
  <p:transition spd="slow" advTm="20000">
    <p:blinds dir="vert"/>
  </p:transition>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508- Todo comportamento, por mais singelo que possa ser, separando-se </a:t>
            </a:r>
            <a:br>
              <a:rPr lang="pt-BR" sz="3600" dirty="0">
                <a:latin typeface="Arial" pitchFamily="34" charset="0"/>
                <a:cs typeface="Arial" pitchFamily="34" charset="0"/>
              </a:rPr>
            </a:br>
            <a:r>
              <a:rPr lang="pt-BR" sz="3600" dirty="0">
                <a:latin typeface="Arial" pitchFamily="34" charset="0"/>
                <a:cs typeface="Arial" pitchFamily="34" charset="0"/>
              </a:rPr>
              <a:t>da rota cristã, apresenta-se como </a:t>
            </a:r>
            <a:br>
              <a:rPr lang="pt-BR" sz="3600" dirty="0">
                <a:latin typeface="Arial" pitchFamily="34" charset="0"/>
                <a:cs typeface="Arial" pitchFamily="34" charset="0"/>
              </a:rPr>
            </a:br>
            <a:r>
              <a:rPr lang="pt-BR" sz="3600" dirty="0">
                <a:latin typeface="Arial" pitchFamily="34" charset="0"/>
                <a:cs typeface="Arial" pitchFamily="34" charset="0"/>
              </a:rPr>
              <a:t>desvio de conduta.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3437727"/>
      </p:ext>
    </p:extLst>
  </p:cSld>
  <p:clrMapOvr>
    <a:masterClrMapping/>
  </p:clrMapOvr>
  <p:transition spd="slow" advTm="20000">
    <p:blinds dir="vert"/>
  </p:transition>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509- Os desvios estão presentes em inúmeras áreas do relacionamento humano, compondo o ser, interior e exteriormente, dando-lhe o prisma </a:t>
            </a:r>
            <a:br>
              <a:rPr lang="pt-BR" sz="3600" dirty="0">
                <a:latin typeface="Arial" pitchFamily="34" charset="0"/>
                <a:cs typeface="Arial" pitchFamily="34" charset="0"/>
              </a:rPr>
            </a:br>
            <a:r>
              <a:rPr lang="pt-BR" sz="3600" dirty="0">
                <a:latin typeface="Arial" pitchFamily="34" charset="0"/>
                <a:cs typeface="Arial" pitchFamily="34" charset="0"/>
              </a:rPr>
              <a:t>de vida e fomentando lhe as </a:t>
            </a:r>
            <a:br>
              <a:rPr lang="pt-BR" sz="3600" dirty="0">
                <a:latin typeface="Arial" pitchFamily="34" charset="0"/>
                <a:cs typeface="Arial" pitchFamily="34" charset="0"/>
              </a:rPr>
            </a:br>
            <a:r>
              <a:rPr lang="pt-BR" sz="3600" dirty="0">
                <a:latin typeface="Arial" pitchFamily="34" charset="0"/>
                <a:cs typeface="Arial" pitchFamily="34" charset="0"/>
              </a:rPr>
              <a:t>atitudes.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8730667"/>
      </p:ext>
    </p:extLst>
  </p:cSld>
  <p:clrMapOvr>
    <a:masterClrMapping/>
  </p:clrMapOvr>
  <p:transition spd="slow" advTm="20000">
    <p:blinds dir="vert"/>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510- No atual estágio da Humanidade, quase impossível dizer que algum encarnado esteja completamente livre </a:t>
            </a:r>
            <a:br>
              <a:rPr lang="pt-BR" sz="3600" dirty="0">
                <a:latin typeface="Arial" pitchFamily="34" charset="0"/>
                <a:cs typeface="Arial" pitchFamily="34" charset="0"/>
              </a:rPr>
            </a:br>
            <a:r>
              <a:rPr lang="pt-BR" sz="3600" dirty="0">
                <a:latin typeface="Arial" pitchFamily="34" charset="0"/>
                <a:cs typeface="Arial" pitchFamily="34" charset="0"/>
              </a:rPr>
              <a:t>de desvios de comportamento. </a:t>
            </a:r>
            <a:br>
              <a:rPr lang="pt-BR" sz="3600" dirty="0">
                <a:latin typeface="Arial" pitchFamily="34" charset="0"/>
                <a:cs typeface="Arial" pitchFamily="34" charset="0"/>
              </a:rPr>
            </a:br>
            <a:r>
              <a:rPr lang="pt-BR" sz="3600" dirty="0">
                <a:latin typeface="Arial" pitchFamily="34" charset="0"/>
                <a:cs typeface="Arial" pitchFamily="34" charset="0"/>
              </a:rPr>
              <a:t>Alguns os têm mais, outros, menos.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08478001"/>
      </p:ext>
    </p:extLst>
  </p:cSld>
  <p:clrMapOvr>
    <a:masterClrMapping/>
  </p:clrMapOvr>
  <p:transition spd="slow" advTm="20000">
    <p:blinds dir="vert"/>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511- O objetivo maior é evitá-los, extirpá-los, consolidando o caráter cristão. Não conseguindo fazê-lo integralmente, a meta passa a ser controlá-los, </a:t>
            </a:r>
            <a:br>
              <a:rPr lang="pt-BR" sz="3600" dirty="0">
                <a:latin typeface="Arial" pitchFamily="34" charset="0"/>
                <a:cs typeface="Arial" pitchFamily="34" charset="0"/>
              </a:rPr>
            </a:br>
            <a:r>
              <a:rPr lang="pt-BR" sz="3600" dirty="0">
                <a:latin typeface="Arial" pitchFamily="34" charset="0"/>
                <a:cs typeface="Arial" pitchFamily="34" charset="0"/>
              </a:rPr>
              <a:t>dominá-los, a fim de </a:t>
            </a:r>
            <a:br>
              <a:rPr lang="pt-BR" sz="3600" dirty="0">
                <a:latin typeface="Arial" pitchFamily="34" charset="0"/>
                <a:cs typeface="Arial" pitchFamily="34" charset="0"/>
              </a:rPr>
            </a:br>
            <a:r>
              <a:rPr lang="pt-BR" sz="3600" dirty="0">
                <a:latin typeface="Arial" pitchFamily="34" charset="0"/>
                <a:cs typeface="Arial" pitchFamily="34" charset="0"/>
              </a:rPr>
              <a:t>amenizá-los.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46724942"/>
      </p:ext>
    </p:extLst>
  </p:cSld>
  <p:clrMapOvr>
    <a:masterClrMapping/>
  </p:clrMapOvr>
  <p:transition spd="slow" advTm="20000">
    <p:blinds dir="vert"/>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426" y="1268760"/>
            <a:ext cx="8748464" cy="5072092"/>
          </a:xfrm>
        </p:spPr>
        <p:txBody>
          <a:bodyPr>
            <a:noAutofit/>
          </a:bodyPr>
          <a:lstStyle/>
          <a:p>
            <a:pPr algn="r"/>
            <a:r>
              <a:rPr lang="pt-BR" sz="3600" dirty="0">
                <a:latin typeface="Arial" pitchFamily="34" charset="0"/>
                <a:cs typeface="Arial" pitchFamily="34" charset="0"/>
              </a:rPr>
              <a:t>512- Inconcebível é permitir que aumentem, cresçam, tornem-se maiores que a própria criatura nos danos que causam e nas consequências que acarretam.</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38020668"/>
      </p:ext>
    </p:extLst>
  </p:cSld>
  <p:clrMapOvr>
    <a:masterClrMapping/>
  </p:clrMapOvr>
  <p:transition spd="slow" advTm="20000">
    <p:blinds dir="vert"/>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200" dirty="0">
                <a:latin typeface="Arial" pitchFamily="34" charset="0"/>
                <a:cs typeface="Arial" pitchFamily="34" charset="0"/>
              </a:rPr>
              <a:t>513- Desvios de conduta, quando reiterados insistentemente, tornam-se vícios. Assim, por exemplo, o hábito de fumar ou mesmo o de não pagar dívidas. Do mesmo modo, torna-se vício o comportamento anticristão de cometer crimes frequentemente ou o de se dedicar lasciva e rotineiramente ao sexo. De formas mais leves de afastamento do comportamento ideal — desvios de conduta — passa o encarnado, muitas vezes, às mais graves — vícios.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4799319"/>
      </p:ext>
    </p:extLst>
  </p:cSld>
  <p:clrMapOvr>
    <a:masterClrMapping/>
  </p:clrMapOvr>
  <p:transition spd="slow" advTm="20000">
    <p:blinds dir="vert"/>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514- Corrigir um desvio é complexo. Sanar um vício é extremamente complexo. </a:t>
            </a:r>
            <a:br>
              <a:rPr lang="pt-BR" sz="3600" dirty="0">
                <a:latin typeface="Arial" pitchFamily="34" charset="0"/>
                <a:cs typeface="Arial" pitchFamily="34" charset="0"/>
              </a:rPr>
            </a:br>
            <a:br>
              <a:rPr lang="pt-BR" sz="3600" dirty="0">
                <a:latin typeface="Arial" pitchFamily="34" charset="0"/>
                <a:cs typeface="Arial" pitchFamily="34" charset="0"/>
              </a:rPr>
            </a:br>
            <a:r>
              <a:rPr lang="pt-BR" sz="3600" dirty="0">
                <a:latin typeface="Arial" pitchFamily="34" charset="0"/>
                <a:cs typeface="Arial" pitchFamily="34" charset="0"/>
              </a:rPr>
              <a:t>Não o fazer — nem tentar — é um completo desatino.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80296277"/>
      </p:ext>
    </p:extLst>
  </p:cSld>
  <p:clrMapOvr>
    <a:masterClrMapping/>
  </p:clrMapOvr>
  <p:transition spd="slow" advTm="20000">
    <p:blinds dir="vert"/>
  </p:transition>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515- Por que não combater as pequenas más tendências? </a:t>
            </a:r>
            <a:br>
              <a:rPr lang="pt-BR" sz="3600" dirty="0">
                <a:latin typeface="Arial" pitchFamily="34" charset="0"/>
                <a:cs typeface="Arial" pitchFamily="34" charset="0"/>
              </a:rPr>
            </a:br>
            <a:r>
              <a:rPr lang="pt-BR" sz="3600" dirty="0">
                <a:latin typeface="Arial" pitchFamily="34" charset="0"/>
                <a:cs typeface="Arial" pitchFamily="34" charset="0"/>
              </a:rPr>
              <a:t>Por que deixá-las progredir até que sejam incorporadas aos hábitos do cotidiano? </a:t>
            </a:r>
            <a:br>
              <a:rPr lang="pt-BR" sz="3600" dirty="0">
                <a:latin typeface="Arial" pitchFamily="34" charset="0"/>
                <a:cs typeface="Arial" pitchFamily="34" charset="0"/>
              </a:rPr>
            </a:br>
            <a:r>
              <a:rPr lang="pt-BR" sz="3600" dirty="0">
                <a:latin typeface="Arial" pitchFamily="34" charset="0"/>
                <a:cs typeface="Arial" pitchFamily="34" charset="0"/>
              </a:rPr>
              <a:t>O vício é a reincidência permanente do desvio de conduta.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2852213"/>
      </p:ext>
    </p:extLst>
  </p:cSld>
  <p:clrMapOvr>
    <a:masterClrMapping/>
  </p:clrMapOvr>
  <p:transition spd="slow" advTm="20000">
    <p:blinds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20" y="2428868"/>
            <a:ext cx="8640960" cy="2452972"/>
          </a:xfrm>
        </p:spPr>
        <p:txBody>
          <a:bodyPr>
            <a:noAutofit/>
          </a:bodyPr>
          <a:lstStyle/>
          <a:p>
            <a:pPr algn="r"/>
            <a:r>
              <a:rPr lang="pt-BR" sz="3600" dirty="0">
                <a:latin typeface="Arial" pitchFamily="34" charset="0"/>
                <a:cs typeface="Arial" pitchFamily="34" charset="0"/>
              </a:rPr>
              <a:t>39- Higidez física e mental: </a:t>
            </a:r>
            <a:br>
              <a:rPr lang="pt-BR" sz="3600" dirty="0">
                <a:latin typeface="Arial" pitchFamily="34" charset="0"/>
                <a:cs typeface="Arial" pitchFamily="34" charset="0"/>
              </a:rPr>
            </a:br>
            <a:r>
              <a:rPr lang="pt-BR" sz="3600" dirty="0">
                <a:latin typeface="Arial" pitchFamily="34" charset="0"/>
                <a:cs typeface="Arial" pitchFamily="34" charset="0"/>
              </a:rPr>
              <a:t>meta do ser humano.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686072464"/>
      </p:ext>
    </p:extLst>
  </p:cSld>
  <p:clrMapOvr>
    <a:masterClrMapping/>
  </p:clrMapOvr>
  <p:transition spd="slow" advTm="20000">
    <p:blinds dir="vert"/>
  </p:transition>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r>
              <a:rPr lang="pt-BR" sz="3600" dirty="0">
                <a:latin typeface="Arial" pitchFamily="34" charset="0"/>
                <a:cs typeface="Arial" pitchFamily="34" charset="0"/>
              </a:rPr>
              <a:t>516- Os males por eles trazidos são de diversas ordem: </a:t>
            </a:r>
            <a:br>
              <a:rPr lang="pt-BR" sz="3600" dirty="0">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físicos,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psíquicos 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espirituais.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dirty="0">
                <a:latin typeface="Arial" pitchFamily="34" charset="0"/>
                <a:cs typeface="Arial" pitchFamily="34" charset="0"/>
              </a:rPr>
              <a:t>Podem vir intensamente ou de forma branda, mas sempre advirão.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5691747"/>
      </p:ext>
    </p:extLst>
  </p:cSld>
  <p:clrMapOvr>
    <a:masterClrMapping/>
  </p:clrMapOvr>
  <p:transition spd="slow" advTm="20000">
    <p:blinds dir="vert"/>
  </p:transition>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517- Ingênuo aquele que acredita na isenção dos pensamentos. São também fonte criativa dos desvios e dos vícios. Assim o encarnado que passa seus dias sonhando com uma riqueza que não possui. Pode ser desde um viciado na preguiça a um materialista convicto, manifestando tais tendências pelo conteúdo do seu pensar.</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05152313"/>
      </p:ext>
    </p:extLst>
  </p:cSld>
  <p:clrMapOvr>
    <a:masterClrMapping/>
  </p:clrMapOvr>
  <p:transition spd="slow" advTm="20000">
    <p:blinds dir="vert"/>
  </p:transition>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518- Tudo que o ser faz e como faz </a:t>
            </a:r>
            <a:br>
              <a:rPr lang="pt-BR" sz="3600" dirty="0">
                <a:latin typeface="Arial" pitchFamily="34" charset="0"/>
                <a:cs typeface="Arial" pitchFamily="34" charset="0"/>
              </a:rPr>
            </a:br>
            <a:r>
              <a:rPr lang="pt-BR" sz="3600" dirty="0">
                <a:latin typeface="Arial" pitchFamily="34" charset="0"/>
                <a:cs typeface="Arial" pitchFamily="34" charset="0"/>
              </a:rPr>
              <a:t>altera o mundo ao seu redor. </a:t>
            </a:r>
            <a:br>
              <a:rPr lang="pt-BR" sz="3600" dirty="0">
                <a:latin typeface="Arial" pitchFamily="34" charset="0"/>
                <a:cs typeface="Arial" pitchFamily="34" charset="0"/>
              </a:rPr>
            </a:br>
            <a:r>
              <a:rPr lang="pt-BR" sz="3600" dirty="0">
                <a:latin typeface="Arial" pitchFamily="34" charset="0"/>
                <a:cs typeface="Arial" pitchFamily="34" charset="0"/>
              </a:rPr>
              <a:t>Pode fazê-lo ostensiva ou camufladamente. </a:t>
            </a:r>
            <a:br>
              <a:rPr lang="pt-BR" sz="3600" dirty="0">
                <a:latin typeface="Arial" pitchFamily="34" charset="0"/>
                <a:cs typeface="Arial" pitchFamily="34" charset="0"/>
              </a:rPr>
            </a:br>
            <a:r>
              <a:rPr lang="pt-BR" sz="3600" dirty="0">
                <a:latin typeface="Arial" pitchFamily="34" charset="0"/>
                <a:cs typeface="Arial" pitchFamily="34" charset="0"/>
              </a:rPr>
              <a:t>Esta é a forma do pensamento viciado. </a:t>
            </a:r>
            <a:br>
              <a:rPr lang="pt-BR" sz="3600" dirty="0">
                <a:latin typeface="Arial" pitchFamily="34" charset="0"/>
                <a:cs typeface="Arial" pitchFamily="34" charset="0"/>
              </a:rPr>
            </a:br>
            <a:r>
              <a:rPr lang="pt-BR" sz="3600" dirty="0">
                <a:latin typeface="Arial" pitchFamily="34" charset="0"/>
                <a:cs typeface="Arial" pitchFamily="34" charset="0"/>
              </a:rPr>
              <a:t>A outra, a das atitudes.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07335558"/>
      </p:ext>
    </p:extLst>
  </p:cSld>
  <p:clrMapOvr>
    <a:masterClrMapping/>
  </p:clrMapOvr>
  <p:transition spd="slow" advTm="20000">
    <p:blinds dir="vert"/>
  </p:transition>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519- Quando provoca reações, estas podem ser positivas ou negativas. </a:t>
            </a:r>
            <a:br>
              <a:rPr lang="pt-BR" sz="3600" dirty="0">
                <a:latin typeface="Arial" pitchFamily="34" charset="0"/>
                <a:cs typeface="Arial" pitchFamily="34" charset="0"/>
              </a:rPr>
            </a:br>
            <a:r>
              <a:rPr lang="pt-BR" sz="3600" dirty="0">
                <a:latin typeface="Arial" pitchFamily="34" charset="0"/>
                <a:cs typeface="Arial" pitchFamily="34" charset="0"/>
              </a:rPr>
              <a:t>As segundas advém dos desvios </a:t>
            </a:r>
            <a:br>
              <a:rPr lang="pt-BR" sz="3600" dirty="0">
                <a:latin typeface="Arial" pitchFamily="34" charset="0"/>
                <a:cs typeface="Arial" pitchFamily="34" charset="0"/>
              </a:rPr>
            </a:br>
            <a:r>
              <a:rPr lang="pt-BR" sz="3600" dirty="0">
                <a:latin typeface="Arial" pitchFamily="34" charset="0"/>
                <a:cs typeface="Arial" pitchFamily="34" charset="0"/>
              </a:rPr>
              <a:t>e dos vícios; as primeiras, do comportamento cristão.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9867819"/>
      </p:ext>
    </p:extLst>
  </p:cSld>
  <p:clrMapOvr>
    <a:masterClrMapping/>
  </p:clrMapOvr>
  <p:transition spd="slow" advTm="20000">
    <p:blinds dir="vert"/>
  </p:transition>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520- O combate aos vícios deve existir sempre. Quando necessário, contará o encarnado com o apoio da</a:t>
            </a:r>
            <a:br>
              <a:rPr lang="pt-BR" sz="3600" dirty="0">
                <a:latin typeface="Arial" pitchFamily="34" charset="0"/>
                <a:cs typeface="Arial" pitchFamily="34" charset="0"/>
              </a:rPr>
            </a:br>
            <a:r>
              <a:rPr lang="pt-BR" sz="3600" dirty="0">
                <a:latin typeface="Arial" pitchFamily="34" charset="0"/>
                <a:cs typeface="Arial" pitchFamily="34" charset="0"/>
              </a:rPr>
              <a:t> medicina material. </a:t>
            </a:r>
            <a:br>
              <a:rPr lang="pt-BR" sz="3600" dirty="0">
                <a:latin typeface="Arial" pitchFamily="34" charset="0"/>
                <a:cs typeface="Arial" pitchFamily="34" charset="0"/>
              </a:rPr>
            </a:br>
            <a:r>
              <a:rPr lang="pt-BR" sz="3600" dirty="0">
                <a:latin typeface="Arial" pitchFamily="34" charset="0"/>
                <a:cs typeface="Arial" pitchFamily="34" charset="0"/>
              </a:rPr>
              <a:t>Quando não, utilizará o recurso da </a:t>
            </a:r>
            <a:r>
              <a:rPr lang="pt-BR" sz="3600"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9908124"/>
      </p:ext>
    </p:extLst>
  </p:cSld>
  <p:clrMapOvr>
    <a:masterClrMapping/>
  </p:clrMapOvr>
  <p:transition spd="slow" advTm="20000">
    <p:blinds dir="vert"/>
  </p:transition>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521- </a:t>
            </a:r>
            <a:r>
              <a:rPr lang="pt-BR" sz="3600" b="1" dirty="0">
                <a:effectLst>
                  <a:outerShdw blurRad="38100" dist="38100" dir="2700000" algn="tl">
                    <a:srgbClr val="000000">
                      <a:alpha val="43137"/>
                    </a:srgbClr>
                  </a:outerShdw>
                </a:effectLst>
                <a:latin typeface="Arial" pitchFamily="34" charset="0"/>
                <a:cs typeface="Arial" pitchFamily="34" charset="0"/>
              </a:rPr>
              <a:t>INERTE</a:t>
            </a:r>
            <a:r>
              <a:rPr lang="pt-BR" sz="3600" dirty="0">
                <a:latin typeface="Arial" pitchFamily="34" charset="0"/>
                <a:cs typeface="Arial" pitchFamily="34" charset="0"/>
              </a:rPr>
              <a:t>, somente trará a si mesmo maiores danos. </a:t>
            </a:r>
            <a:br>
              <a:rPr lang="pt-BR" sz="3600" dirty="0">
                <a:latin typeface="Arial" pitchFamily="34" charset="0"/>
                <a:cs typeface="Arial" pitchFamily="34" charset="0"/>
              </a:rPr>
            </a:br>
            <a:r>
              <a:rPr lang="pt-BR" sz="3600" dirty="0">
                <a:latin typeface="Arial" pitchFamily="34" charset="0"/>
                <a:cs typeface="Arial" pitchFamily="34" charset="0"/>
              </a:rPr>
              <a:t>Um vício que cause dependência física pode levar ao desencarne prematuro e o ato será </a:t>
            </a:r>
            <a:r>
              <a:rPr lang="pt-BR" sz="3600" u="sng" dirty="0">
                <a:latin typeface="Arial" pitchFamily="34" charset="0"/>
                <a:cs typeface="Arial" pitchFamily="34" charset="0"/>
              </a:rPr>
              <a:t>equivalente a um suicídio</a:t>
            </a: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apesar de inconsciente.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55702006"/>
      </p:ext>
    </p:extLst>
  </p:cSld>
  <p:clrMapOvr>
    <a:masterClrMapping/>
  </p:clrMapOvr>
  <p:transition spd="slow" advTm="20000">
    <p:blinds dir="vert"/>
  </p:transition>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522- Transformam-se periodicamente </a:t>
            </a:r>
            <a:br>
              <a:rPr lang="pt-BR" sz="3600" dirty="0">
                <a:latin typeface="Arial" pitchFamily="34" charset="0"/>
                <a:cs typeface="Arial" pitchFamily="34" charset="0"/>
              </a:rPr>
            </a:br>
            <a:r>
              <a:rPr lang="pt-BR" sz="3600" dirty="0">
                <a:latin typeface="Arial" pitchFamily="34" charset="0"/>
                <a:cs typeface="Arial" pitchFamily="34" charset="0"/>
              </a:rPr>
              <a:t>as leis dos homens — </a:t>
            </a:r>
            <a:r>
              <a:rPr lang="pt-BR" sz="3600" b="1" dirty="0">
                <a:effectLst>
                  <a:outerShdw blurRad="38100" dist="38100" dir="2700000" algn="tl">
                    <a:srgbClr val="000000">
                      <a:alpha val="43137"/>
                    </a:srgbClr>
                  </a:outerShdw>
                </a:effectLst>
                <a:latin typeface="Arial" pitchFamily="34" charset="0"/>
                <a:cs typeface="Arial" pitchFamily="34" charset="0"/>
              </a:rPr>
              <a:t>para melhor ou pior </a:t>
            </a:r>
            <a:r>
              <a:rPr lang="pt-BR" sz="3600" dirty="0">
                <a:latin typeface="Arial" pitchFamily="34" charset="0"/>
                <a:cs typeface="Arial" pitchFamily="34" charset="0"/>
              </a:rPr>
              <a:t>—, mas permanecem íntegras </a:t>
            </a:r>
            <a:br>
              <a:rPr lang="pt-BR" sz="3600" dirty="0">
                <a:latin typeface="Arial" pitchFamily="34" charset="0"/>
                <a:cs typeface="Arial" pitchFamily="34" charset="0"/>
              </a:rPr>
            </a:br>
            <a:r>
              <a:rPr lang="pt-BR" sz="3600" dirty="0">
                <a:latin typeface="Arial" pitchFamily="34" charset="0"/>
                <a:cs typeface="Arial" pitchFamily="34" charset="0"/>
              </a:rPr>
              <a:t>e consolidadas as leis de Deus. </a:t>
            </a:r>
            <a:br>
              <a:rPr lang="pt-BR" sz="3600" dirty="0">
                <a:latin typeface="Arial" pitchFamily="34" charset="0"/>
                <a:cs typeface="Arial" pitchFamily="34" charset="0"/>
              </a:rPr>
            </a:br>
            <a:r>
              <a:rPr lang="pt-BR" sz="3600" dirty="0">
                <a:latin typeface="Arial" pitchFamily="34" charset="0"/>
                <a:cs typeface="Arial" pitchFamily="34" charset="0"/>
              </a:rPr>
              <a:t>Com base nestas deve o encarnado pautar-se, ainda que tenha </a:t>
            </a:r>
            <a:br>
              <a:rPr lang="pt-BR" sz="3600" dirty="0">
                <a:latin typeface="Arial" pitchFamily="34" charset="0"/>
                <a:cs typeface="Arial" pitchFamily="34" charset="0"/>
              </a:rPr>
            </a:br>
            <a:r>
              <a:rPr lang="pt-BR" sz="3600" dirty="0">
                <a:latin typeface="Arial" pitchFamily="34" charset="0"/>
                <a:cs typeface="Arial" pitchFamily="34" charset="0"/>
              </a:rPr>
              <a:t>naquelas abrigo.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24816811"/>
      </p:ext>
    </p:extLst>
  </p:cSld>
  <p:clrMapOvr>
    <a:masterClrMapping/>
  </p:clrMapOvr>
  <p:transition spd="slow" advTm="20000">
    <p:blinds dir="vert"/>
  </p:transition>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523- O exagero é sempre um mal. </a:t>
            </a:r>
            <a:br>
              <a:rPr lang="pt-BR" sz="3600" dirty="0">
                <a:latin typeface="Arial" pitchFamily="34" charset="0"/>
                <a:cs typeface="Arial" pitchFamily="34" charset="0"/>
              </a:rPr>
            </a:br>
            <a:r>
              <a:rPr lang="pt-BR" sz="3600" dirty="0">
                <a:latin typeface="Arial" pitchFamily="34" charset="0"/>
                <a:cs typeface="Arial" pitchFamily="34" charset="0"/>
              </a:rPr>
              <a:t>Logo, tomar um remédio pode ser um alívio; viciar-se nele, uma tragédia. </a:t>
            </a:r>
            <a:br>
              <a:rPr lang="pt-BR" sz="3600" dirty="0">
                <a:latin typeface="Arial" pitchFamily="34" charset="0"/>
                <a:cs typeface="Arial" pitchFamily="34" charset="0"/>
              </a:rPr>
            </a:br>
            <a:r>
              <a:rPr lang="pt-BR" sz="3600" dirty="0">
                <a:latin typeface="Arial" pitchFamily="34" charset="0"/>
                <a:cs typeface="Arial" pitchFamily="34" charset="0"/>
              </a:rPr>
              <a:t>Tal lema pode ser aplicado a todos </a:t>
            </a:r>
            <a:br>
              <a:rPr lang="pt-BR" sz="3600" dirty="0">
                <a:latin typeface="Arial" pitchFamily="34" charset="0"/>
                <a:cs typeface="Arial" pitchFamily="34" charset="0"/>
              </a:rPr>
            </a:br>
            <a:r>
              <a:rPr lang="pt-BR" sz="3600" dirty="0">
                <a:latin typeface="Arial" pitchFamily="34" charset="0"/>
                <a:cs typeface="Arial" pitchFamily="34" charset="0"/>
              </a:rPr>
              <a:t>os setores da vida material.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0172454"/>
      </p:ext>
    </p:extLst>
  </p:cSld>
  <p:clrMapOvr>
    <a:masterClrMapping/>
  </p:clrMapOvr>
  <p:transition spd="slow" advTm="20000">
    <p:blinds dir="vert"/>
  </p:transition>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524- Eis que amar o semelhante é um dever; amar o cônjuge, um bálsamo; dominar pela paixão, no entanto, </a:t>
            </a:r>
            <a:br>
              <a:rPr lang="pt-BR" sz="3600" dirty="0">
                <a:latin typeface="Arial" pitchFamily="34" charset="0"/>
                <a:cs typeface="Arial" pitchFamily="34" charset="0"/>
              </a:rPr>
            </a:br>
            <a:r>
              <a:rPr lang="pt-BR" sz="3600" dirty="0">
                <a:latin typeface="Arial" pitchFamily="34" charset="0"/>
                <a:cs typeface="Arial" pitchFamily="34" charset="0"/>
              </a:rPr>
              <a:t>passa a ser desvio de conduta. </a:t>
            </a:r>
            <a:br>
              <a:rPr lang="pt-BR" sz="3600" dirty="0">
                <a:latin typeface="Arial" pitchFamily="34" charset="0"/>
                <a:cs typeface="Arial" pitchFamily="34" charset="0"/>
              </a:rPr>
            </a:br>
            <a:r>
              <a:rPr lang="pt-BR" sz="3600" dirty="0">
                <a:latin typeface="Arial" pitchFamily="34" charset="0"/>
                <a:cs typeface="Arial" pitchFamily="34" charset="0"/>
              </a:rPr>
              <a:t>Tornar-se possessivo, em matéria de amor, é um vício.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3162143"/>
      </p:ext>
    </p:extLst>
  </p:cSld>
  <p:clrMapOvr>
    <a:masterClrMapping/>
  </p:clrMapOvr>
  <p:transition spd="slow" advTm="20000">
    <p:blinds dir="vert"/>
  </p:transition>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525- Não se utiliza, neste capítulo, o conceito de vício como um defeito </a:t>
            </a:r>
            <a:br>
              <a:rPr lang="pt-BR" sz="3600" dirty="0">
                <a:latin typeface="Arial" pitchFamily="34" charset="0"/>
                <a:cs typeface="Arial" pitchFamily="34" charset="0"/>
              </a:rPr>
            </a:br>
            <a:r>
              <a:rPr lang="pt-BR" sz="3600" dirty="0">
                <a:latin typeface="Arial" pitchFamily="34" charset="0"/>
                <a:cs typeface="Arial" pitchFamily="34" charset="0"/>
              </a:rPr>
              <a:t>grave inerente à pessoa, apesar de </a:t>
            </a:r>
            <a:br>
              <a:rPr lang="pt-BR" sz="3600" dirty="0">
                <a:latin typeface="Arial" pitchFamily="34" charset="0"/>
                <a:cs typeface="Arial" pitchFamily="34" charset="0"/>
              </a:rPr>
            </a:br>
            <a:r>
              <a:rPr lang="pt-BR" sz="3600" dirty="0">
                <a:latin typeface="Arial" pitchFamily="34" charset="0"/>
                <a:cs typeface="Arial" pitchFamily="34" charset="0"/>
              </a:rPr>
              <a:t>sê-lo, visto que sua definição </a:t>
            </a:r>
            <a:br>
              <a:rPr lang="pt-BR" sz="3600" dirty="0">
                <a:latin typeface="Arial" pitchFamily="34" charset="0"/>
                <a:cs typeface="Arial" pitchFamily="34" charset="0"/>
              </a:rPr>
            </a:br>
            <a:r>
              <a:rPr lang="pt-BR" sz="3600" dirty="0">
                <a:latin typeface="Arial" pitchFamily="34" charset="0"/>
                <a:cs typeface="Arial" pitchFamily="34" charset="0"/>
              </a:rPr>
              <a:t>acompanha a de desvio de conduta. </a:t>
            </a:r>
            <a:br>
              <a:rPr lang="pt-BR" sz="3600" dirty="0">
                <a:latin typeface="Arial" pitchFamily="34" charset="0"/>
                <a:cs typeface="Arial" pitchFamily="34" charset="0"/>
              </a:rPr>
            </a:br>
            <a:r>
              <a:rPr lang="pt-BR" sz="3600" dirty="0">
                <a:latin typeface="Arial" pitchFamily="34" charset="0"/>
                <a:cs typeface="Arial" pitchFamily="34" charset="0"/>
              </a:rPr>
              <a:t>Vício é a reiteração habitual e </a:t>
            </a:r>
            <a:br>
              <a:rPr lang="pt-BR" sz="3600" dirty="0">
                <a:latin typeface="Arial" pitchFamily="34" charset="0"/>
                <a:cs typeface="Arial" pitchFamily="34" charset="0"/>
              </a:rPr>
            </a:br>
            <a:r>
              <a:rPr lang="pt-BR" sz="3600" dirty="0">
                <a:latin typeface="Arial" pitchFamily="34" charset="0"/>
                <a:cs typeface="Arial" pitchFamily="34" charset="0"/>
              </a:rPr>
              <a:t>insistente do desvio.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2987501"/>
      </p:ext>
    </p:extLst>
  </p:cSld>
  <p:clrMapOvr>
    <a:masterClrMapping/>
  </p:clrMapOvr>
  <p:transition spd="slow" advTm="20000">
    <p:blinds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000240"/>
            <a:ext cx="8856984" cy="3366032"/>
          </a:xfrm>
        </p:spPr>
        <p:txBody>
          <a:bodyPr>
            <a:noAutofit/>
          </a:bodyPr>
          <a:lstStyle/>
          <a:p>
            <a:pPr algn="r"/>
            <a:r>
              <a:rPr lang="pt-BR" sz="3600" dirty="0">
                <a:latin typeface="Arial" pitchFamily="34" charset="0"/>
                <a:cs typeface="Arial" pitchFamily="34" charset="0"/>
              </a:rPr>
              <a:t>40- O equilíbrio é indispensável para que o encarnado, devedor que é por natureza, enfrente os obstáculos da sua trilha no plano físico e seja bem sucedido na sua oportunidade reencarnatória.</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1176141291"/>
      </p:ext>
    </p:extLst>
  </p:cSld>
  <p:clrMapOvr>
    <a:masterClrMapping/>
  </p:clrMapOvr>
  <p:transition spd="slow" advTm="20000">
    <p:blinds dir="vert"/>
  </p:transition>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526- Os dois são males e ambos são graves, embora comportem diferentes gradações, como já explicado </a:t>
            </a:r>
            <a:br>
              <a:rPr lang="pt-BR" sz="3600" dirty="0">
                <a:latin typeface="Arial" pitchFamily="34" charset="0"/>
                <a:cs typeface="Arial" pitchFamily="34" charset="0"/>
              </a:rPr>
            </a:br>
            <a:r>
              <a:rPr lang="pt-BR" sz="3600" dirty="0">
                <a:latin typeface="Arial" pitchFamily="34" charset="0"/>
                <a:cs typeface="Arial" pitchFamily="34" charset="0"/>
              </a:rPr>
              <a:t>em itens precedentes.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32666213"/>
      </p:ext>
    </p:extLst>
  </p:cSld>
  <p:clrMapOvr>
    <a:masterClrMapping/>
  </p:clrMapOvr>
  <p:transition spd="slow" advTm="20000">
    <p:blinds dir="vert"/>
  </p:transition>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4"/>
            <a:ext cx="8748464" cy="5328592"/>
          </a:xfrm>
        </p:spPr>
        <p:txBody>
          <a:bodyPr>
            <a:noAutofit/>
          </a:bodyPr>
          <a:lstStyle/>
          <a:p>
            <a:pPr algn="r"/>
            <a:r>
              <a:rPr lang="pt-BR" sz="3600" dirty="0">
                <a:latin typeface="Arial" pitchFamily="34" charset="0"/>
                <a:cs typeface="Arial" pitchFamily="34" charset="0"/>
              </a:rPr>
              <a:t>527- Assim, toda fuga de ordem moral, que importe em afastamento dos preceitos cristãos, constitui um desvio, que, reiterado, torna-se um vício. </a:t>
            </a:r>
            <a:br>
              <a:rPr lang="pt-BR" sz="3600" dirty="0">
                <a:latin typeface="Arial" pitchFamily="34" charset="0"/>
                <a:cs typeface="Arial" pitchFamily="34" charset="0"/>
              </a:rPr>
            </a:br>
            <a:r>
              <a:rPr lang="pt-BR" sz="3600" dirty="0">
                <a:latin typeface="Arial" pitchFamily="34" charset="0"/>
                <a:cs typeface="Arial" pitchFamily="34" charset="0"/>
              </a:rPr>
              <a:t>A fuga de ordem moral é o defeito de personalidade que o encarnado </a:t>
            </a:r>
            <a:br>
              <a:rPr lang="pt-BR" sz="3600" dirty="0">
                <a:latin typeface="Arial" pitchFamily="34" charset="0"/>
                <a:cs typeface="Arial" pitchFamily="34" charset="0"/>
              </a:rPr>
            </a:br>
            <a:r>
              <a:rPr lang="pt-BR" sz="3600" dirty="0">
                <a:latin typeface="Arial" pitchFamily="34" charset="0"/>
                <a:cs typeface="Arial" pitchFamily="34" charset="0"/>
              </a:rPr>
              <a:t>deve estancar.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6312307"/>
      </p:ext>
    </p:extLst>
  </p:cSld>
  <p:clrMapOvr>
    <a:masterClrMapping/>
  </p:clrMapOvr>
  <p:transition spd="slow" advTm="20000">
    <p:blinds dir="vert"/>
  </p:transition>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68299"/>
            <a:ext cx="8748464" cy="5328592"/>
          </a:xfrm>
        </p:spPr>
        <p:txBody>
          <a:bodyPr>
            <a:noAutofit/>
          </a:bodyPr>
          <a:lstStyle/>
          <a:p>
            <a:pPr algn="r"/>
            <a:r>
              <a:rPr lang="pt-BR" sz="3600" dirty="0">
                <a:latin typeface="Arial" pitchFamily="34" charset="0"/>
                <a:cs typeface="Arial" pitchFamily="34" charset="0"/>
              </a:rPr>
              <a:t>528- A </a:t>
            </a:r>
            <a:r>
              <a:rPr lang="pt-BR" sz="3600" b="1"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é o instrumento para combater não </a:t>
            </a:r>
            <a:br>
              <a:rPr lang="pt-BR" sz="3600" dirty="0">
                <a:latin typeface="Arial" pitchFamily="34" charset="0"/>
                <a:cs typeface="Arial" pitchFamily="34" charset="0"/>
              </a:rPr>
            </a:br>
            <a:r>
              <a:rPr lang="pt-BR" sz="3600" dirty="0">
                <a:latin typeface="Arial" pitchFamily="34" charset="0"/>
                <a:cs typeface="Arial" pitchFamily="34" charset="0"/>
              </a:rPr>
              <a:t>somente o desvio de conduta, mas fundamentalmente o vício. Mudando o comportamento, aprimorando as atitudes e cultivando virtudes, o encarnado conseguirá manter-se afastado das mazelas que lhe trazem infelicidade, angústia, remorso e tristeza. </a:t>
            </a:r>
            <a:br>
              <a:rPr lang="pt-BR" sz="3600" dirty="0">
                <a:latin typeface="Arial" pitchFamily="34" charset="0"/>
                <a:cs typeface="Arial" pitchFamily="34" charset="0"/>
              </a:rPr>
            </a:br>
            <a:r>
              <a:rPr lang="pt-BR" sz="3600" dirty="0">
                <a:latin typeface="Arial" pitchFamily="34" charset="0"/>
                <a:cs typeface="Arial" pitchFamily="34" charset="0"/>
              </a:rPr>
              <a:t>Tornar-se-á, essencialmente, mais feliz.</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DESVIOS DE CONDUTA E VÍCIOS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3974246"/>
      </p:ext>
    </p:extLst>
  </p:cSld>
  <p:clrMapOvr>
    <a:masterClrMapping/>
  </p:clrMapOvr>
  <p:transition spd="slow" advTm="20000">
    <p:blinds dir="vert"/>
  </p:transition>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529- </a:t>
            </a:r>
            <a:r>
              <a:rPr lang="pt-BR" sz="3600" dirty="0">
                <a:effectLst>
                  <a:outerShdw blurRad="38100" dist="38100" dir="2700000" algn="tl">
                    <a:srgbClr val="000000">
                      <a:alpha val="43137"/>
                    </a:srgbClr>
                  </a:outerShdw>
                </a:effectLst>
                <a:latin typeface="Arial" pitchFamily="34" charset="0"/>
                <a:cs typeface="Arial" pitchFamily="34" charset="0"/>
              </a:rPr>
              <a:t>POR QUE UNIR SEXO, AMOR E REFORMA ÍNTIMA ?</a:t>
            </a:r>
            <a:br>
              <a:rPr lang="pt-BR" sz="3600" dirty="0">
                <a:effectLst>
                  <a:outerShdw blurRad="38100" dist="38100" dir="2700000" algn="tl">
                    <a:srgbClr val="000000">
                      <a:alpha val="43137"/>
                    </a:srgbClr>
                  </a:outerShdw>
                </a:effectLst>
                <a:latin typeface="Arial" pitchFamily="34" charset="0"/>
                <a:cs typeface="Arial" pitchFamily="34" charset="0"/>
              </a:rPr>
            </a:br>
            <a:r>
              <a:rPr lang="pt-BR" sz="3600" dirty="0">
                <a:effectLst>
                  <a:outerShdw blurRad="38100" dist="38100" dir="2700000" algn="tl">
                    <a:srgbClr val="000000">
                      <a:alpha val="43137"/>
                    </a:srgbClr>
                  </a:outerShdw>
                </a:effectLst>
                <a:latin typeface="Arial" pitchFamily="34" charset="0"/>
                <a:cs typeface="Arial" pitchFamily="34" charset="0"/>
              </a:rPr>
              <a:t> </a:t>
            </a:r>
            <a:br>
              <a:rPr lang="pt-BR" sz="3600" dirty="0">
                <a:effectLst>
                  <a:outerShdw blurRad="38100" dist="38100" dir="2700000" algn="tl">
                    <a:srgbClr val="000000">
                      <a:alpha val="43137"/>
                    </a:srgbClr>
                  </a:outerShdw>
                </a:effectLst>
                <a:latin typeface="Arial" pitchFamily="34" charset="0"/>
                <a:cs typeface="Arial" pitchFamily="34" charset="0"/>
              </a:rPr>
            </a:br>
            <a:r>
              <a:rPr lang="pt-BR" sz="3600" dirty="0">
                <a:latin typeface="Arial" pitchFamily="34" charset="0"/>
                <a:cs typeface="Arial" pitchFamily="34" charset="0"/>
              </a:rPr>
              <a:t>Porque o relacionamento sexual </a:t>
            </a:r>
            <a:br>
              <a:rPr lang="pt-BR" sz="3600" dirty="0">
                <a:latin typeface="Arial" pitchFamily="34" charset="0"/>
                <a:cs typeface="Arial" pitchFamily="34" charset="0"/>
              </a:rPr>
            </a:br>
            <a:r>
              <a:rPr lang="pt-BR" sz="3600" dirty="0">
                <a:latin typeface="Arial" pitchFamily="34" charset="0"/>
                <a:cs typeface="Arial" pitchFamily="34" charset="0"/>
              </a:rPr>
              <a:t>deve ser conhecido e vivenciado </a:t>
            </a:r>
            <a:br>
              <a:rPr lang="pt-BR" sz="3600" dirty="0">
                <a:latin typeface="Arial" pitchFamily="34" charset="0"/>
                <a:cs typeface="Arial" pitchFamily="34" charset="0"/>
              </a:rPr>
            </a:br>
            <a:r>
              <a:rPr lang="pt-BR" sz="3600" dirty="0">
                <a:latin typeface="Arial" pitchFamily="34" charset="0"/>
                <a:cs typeface="Arial" pitchFamily="34" charset="0"/>
              </a:rPr>
              <a:t>no contexto do amor e, portanto, da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48691461"/>
      </p:ext>
    </p:extLst>
  </p:cSld>
  <p:clrMapOvr>
    <a:masterClrMapping/>
  </p:clrMapOvr>
  <p:transition spd="slow" advTm="20000">
    <p:blinds dir="vert"/>
  </p:transition>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530- Sexualidade serve de prova para o encarnado. Pode conter alguns fatores que levam a períodos de expiação, </a:t>
            </a:r>
            <a:br>
              <a:rPr lang="pt-BR" sz="3600" dirty="0">
                <a:latin typeface="Arial" pitchFamily="34" charset="0"/>
                <a:cs typeface="Arial" pitchFamily="34" charset="0"/>
              </a:rPr>
            </a:br>
            <a:r>
              <a:rPr lang="pt-BR" sz="3600" dirty="0">
                <a:latin typeface="Arial" pitchFamily="34" charset="0"/>
                <a:cs typeface="Arial" pitchFamily="34" charset="0"/>
              </a:rPr>
              <a:t>mas não deve navegar</a:t>
            </a:r>
            <a:br>
              <a:rPr lang="pt-BR" sz="3600" dirty="0">
                <a:latin typeface="Arial" pitchFamily="34" charset="0"/>
                <a:cs typeface="Arial" pitchFamily="34" charset="0"/>
              </a:rPr>
            </a:br>
            <a:r>
              <a:rPr lang="pt-BR" sz="3600" dirty="0">
                <a:latin typeface="Arial" pitchFamily="34" charset="0"/>
                <a:cs typeface="Arial" pitchFamily="34" charset="0"/>
              </a:rPr>
              <a:t> pelo sofrimento.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60826141"/>
      </p:ext>
    </p:extLst>
  </p:cSld>
  <p:clrMapOvr>
    <a:masterClrMapping/>
  </p:clrMapOvr>
  <p:transition spd="slow" advTm="20000">
    <p:blinds dir="vert"/>
  </p:transition>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r>
              <a:rPr lang="pt-BR" sz="4000" b="1" dirty="0">
                <a:effectLst>
                  <a:outerShdw blurRad="38100" dist="38100" dir="2700000" algn="tl">
                    <a:srgbClr val="000000">
                      <a:alpha val="43137"/>
                    </a:srgbClr>
                  </a:outerShdw>
                </a:effectLst>
                <a:latin typeface="Arial" pitchFamily="34" charset="0"/>
                <a:cs typeface="Arial" pitchFamily="34" charset="0"/>
              </a:rPr>
              <a:t>531- Se, por conta do sexo, o ser </a:t>
            </a:r>
            <a:br>
              <a:rPr lang="pt-BR" sz="4000" b="1" dirty="0">
                <a:effectLst>
                  <a:outerShdw blurRad="38100" dist="38100" dir="2700000" algn="tl">
                    <a:srgbClr val="000000">
                      <a:alpha val="43137"/>
                    </a:srgbClr>
                  </a:outerShdw>
                </a:effectLst>
                <a:latin typeface="Arial" pitchFamily="34" charset="0"/>
                <a:cs typeface="Arial" pitchFamily="34" charset="0"/>
              </a:rPr>
            </a:br>
            <a:r>
              <a:rPr lang="pt-BR" sz="4000" b="1" dirty="0">
                <a:effectLst>
                  <a:outerShdw blurRad="38100" dist="38100" dir="2700000" algn="tl">
                    <a:srgbClr val="000000">
                      <a:alpha val="43137"/>
                    </a:srgbClr>
                  </a:outerShdw>
                </a:effectLst>
                <a:latin typeface="Arial" pitchFamily="34" charset="0"/>
                <a:cs typeface="Arial" pitchFamily="34" charset="0"/>
              </a:rPr>
              <a:t>humano sofrer, é porque </a:t>
            </a:r>
            <a:br>
              <a:rPr lang="pt-BR" sz="4000" b="1" dirty="0">
                <a:effectLst>
                  <a:outerShdw blurRad="38100" dist="38100" dir="2700000" algn="tl">
                    <a:srgbClr val="000000">
                      <a:alpha val="43137"/>
                    </a:srgbClr>
                  </a:outerShdw>
                </a:effectLst>
                <a:latin typeface="Arial" pitchFamily="34" charset="0"/>
                <a:cs typeface="Arial" pitchFamily="34" charset="0"/>
              </a:rPr>
            </a:br>
            <a:r>
              <a:rPr lang="pt-BR" sz="4000" b="1" dirty="0">
                <a:effectLst>
                  <a:outerShdw blurRad="38100" dist="38100" dir="2700000" algn="tl">
                    <a:srgbClr val="000000">
                      <a:alpha val="43137"/>
                    </a:srgbClr>
                  </a:outerShdw>
                </a:effectLst>
                <a:latin typeface="Arial" pitchFamily="34" charset="0"/>
                <a:cs typeface="Arial" pitchFamily="34" charset="0"/>
              </a:rPr>
              <a:t>ainda não aprendeu </a:t>
            </a:r>
            <a:br>
              <a:rPr lang="pt-BR" sz="4000" b="1" dirty="0">
                <a:effectLst>
                  <a:outerShdw blurRad="38100" dist="38100" dir="2700000" algn="tl">
                    <a:srgbClr val="000000">
                      <a:alpha val="43137"/>
                    </a:srgbClr>
                  </a:outerShdw>
                </a:effectLst>
                <a:latin typeface="Arial" pitchFamily="34" charset="0"/>
                <a:cs typeface="Arial" pitchFamily="34" charset="0"/>
              </a:rPr>
            </a:br>
            <a:r>
              <a:rPr lang="pt-BR" sz="4000" b="1" dirty="0">
                <a:effectLst>
                  <a:outerShdw blurRad="38100" dist="38100" dir="2700000" algn="tl">
                    <a:srgbClr val="000000">
                      <a:alpha val="43137"/>
                    </a:srgbClr>
                  </a:outerShdw>
                </a:effectLst>
                <a:latin typeface="Arial" pitchFamily="34" charset="0"/>
                <a:cs typeface="Arial" pitchFamily="34" charset="0"/>
              </a:rPr>
              <a:t>a amar.</a:t>
            </a:r>
            <a:br>
              <a:rPr lang="pt-BR" sz="4000" b="1" dirty="0">
                <a:effectLst>
                  <a:outerShdw blurRad="38100" dist="38100" dir="2700000" algn="tl">
                    <a:srgbClr val="000000">
                      <a:alpha val="43137"/>
                    </a:srgbClr>
                  </a:outerShdw>
                </a:effectLst>
                <a:latin typeface="Arial" pitchFamily="34" charset="0"/>
                <a:cs typeface="Arial" pitchFamily="34" charset="0"/>
              </a:rPr>
            </a:br>
            <a:endParaRPr lang="pt-BR"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70899764"/>
      </p:ext>
    </p:extLst>
  </p:cSld>
  <p:clrMapOvr>
    <a:masterClrMapping/>
  </p:clrMapOvr>
  <p:transition spd="slow" advTm="20000">
    <p:blinds dir="vert"/>
  </p:transition>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532- Controlar a sexualidade, assim </a:t>
            </a:r>
            <a:br>
              <a:rPr lang="pt-BR" sz="3600" dirty="0">
                <a:latin typeface="Arial" pitchFamily="34" charset="0"/>
                <a:cs typeface="Arial" pitchFamily="34" charset="0"/>
              </a:rPr>
            </a:br>
            <a:r>
              <a:rPr lang="pt-BR" sz="3600" dirty="0">
                <a:latin typeface="Arial" pitchFamily="34" charset="0"/>
                <a:cs typeface="Arial" pitchFamily="34" charset="0"/>
              </a:rPr>
              <a:t>como manter o domínio sobre os </a:t>
            </a:r>
            <a:br>
              <a:rPr lang="pt-BR" sz="3600" dirty="0">
                <a:latin typeface="Arial" pitchFamily="34" charset="0"/>
                <a:cs typeface="Arial" pitchFamily="34" charset="0"/>
              </a:rPr>
            </a:br>
            <a:r>
              <a:rPr lang="pt-BR" sz="3600" dirty="0">
                <a:latin typeface="Arial" pitchFamily="34" charset="0"/>
                <a:cs typeface="Arial" pitchFamily="34" charset="0"/>
              </a:rPr>
              <a:t>demais desvios de conduta, </a:t>
            </a:r>
            <a:br>
              <a:rPr lang="pt-BR" sz="3600" dirty="0">
                <a:latin typeface="Arial" pitchFamily="34" charset="0"/>
                <a:cs typeface="Arial" pitchFamily="34" charset="0"/>
              </a:rPr>
            </a:br>
            <a:r>
              <a:rPr lang="pt-BR" sz="3600" dirty="0">
                <a:latin typeface="Arial" pitchFamily="34" charset="0"/>
                <a:cs typeface="Arial" pitchFamily="34" charset="0"/>
              </a:rPr>
              <a:t>é um dever do encarnado.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2856131"/>
      </p:ext>
    </p:extLst>
  </p:cSld>
  <p:clrMapOvr>
    <a:masterClrMapping/>
  </p:clrMapOvr>
  <p:transition spd="slow" advTm="20000">
    <p:blinds dir="vert"/>
  </p:transition>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533- Do mesmo modo que relacionamento sexual traz alegria e prazer ao espírito e ao corpo, pode conduzir à tristeza e à angústia.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80988734"/>
      </p:ext>
    </p:extLst>
  </p:cSld>
  <p:clrMapOvr>
    <a:masterClrMapping/>
  </p:clrMapOvr>
  <p:transition spd="slow" advTm="20000">
    <p:blinds dir="vert"/>
  </p:transition>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534- Sexo não deve ser o centro das atenções do ser, nem tampouco o ponto de convergência dos interesses. É parte do amor, verdadeira meta a ser alcançada na sua plenitude.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64361168"/>
      </p:ext>
    </p:extLst>
  </p:cSld>
  <p:clrMapOvr>
    <a:masterClrMapping/>
  </p:clrMapOvr>
  <p:transition spd="slow" advTm="20000">
    <p:blinds dir="vert"/>
  </p:transition>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535- Pratica-se, idealmente, entre homem e mulher. Tem um sentido de troca positiva de sensações e vibrações carnais e fluídicas. Está no contexto da relação conjugal permanente e fiel.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44468792"/>
      </p:ext>
    </p:extLst>
  </p:cSld>
  <p:clrMapOvr>
    <a:masterClrMapping/>
  </p:clrMapOvr>
  <p:transition spd="slow" advTm="20000">
    <p:blinds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556792"/>
            <a:ext cx="8856984" cy="4392488"/>
          </a:xfrm>
        </p:spPr>
        <p:txBody>
          <a:bodyPr>
            <a:noAutofit/>
          </a:bodyPr>
          <a:lstStyle/>
          <a:p>
            <a:pPr algn="r"/>
            <a:r>
              <a:rPr lang="pt-BR" sz="3600" dirty="0">
                <a:latin typeface="Arial" pitchFamily="34" charset="0"/>
                <a:cs typeface="Arial" pitchFamily="34" charset="0"/>
              </a:rPr>
              <a:t>41- Para alcançar a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deve o ser humano cultivar a vontade firme e consciente de que ela é o </a:t>
            </a:r>
            <a:br>
              <a:rPr lang="pt-BR" sz="3600" dirty="0">
                <a:latin typeface="Arial" pitchFamily="34" charset="0"/>
                <a:cs typeface="Arial" pitchFamily="34" charset="0"/>
              </a:rPr>
            </a:br>
            <a:r>
              <a:rPr lang="pt-BR" sz="3600" dirty="0">
                <a:latin typeface="Arial" pitchFamily="34" charset="0"/>
                <a:cs typeface="Arial" pitchFamily="34" charset="0"/>
              </a:rPr>
              <a:t>melhor instrumento que possui </a:t>
            </a:r>
            <a:br>
              <a:rPr lang="pt-BR" sz="3600" dirty="0">
                <a:latin typeface="Arial" pitchFamily="34" charset="0"/>
                <a:cs typeface="Arial" pitchFamily="34" charset="0"/>
              </a:rPr>
            </a:br>
            <a:r>
              <a:rPr lang="pt-BR" sz="3600" dirty="0">
                <a:latin typeface="Arial" pitchFamily="34" charset="0"/>
                <a:cs typeface="Arial" pitchFamily="34" charset="0"/>
              </a:rPr>
              <a:t>para ser mais feliz e vencer tanto na caminhada material quanto na </a:t>
            </a:r>
            <a:br>
              <a:rPr lang="pt-BR" sz="3600" dirty="0">
                <a:latin typeface="Arial" pitchFamily="34" charset="0"/>
                <a:cs typeface="Arial" pitchFamily="34" charset="0"/>
              </a:rPr>
            </a:br>
            <a:r>
              <a:rPr lang="pt-BR" sz="3600" dirty="0">
                <a:latin typeface="Arial" pitchFamily="34" charset="0"/>
                <a:cs typeface="Arial" pitchFamily="34" charset="0"/>
              </a:rPr>
              <a:t>espiritual, paralelas que são.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1822555162"/>
      </p:ext>
    </p:extLst>
  </p:cSld>
  <p:clrMapOvr>
    <a:masterClrMapping/>
  </p:clrMapOvr>
  <p:transition spd="slow" advTm="20000">
    <p:blinds dir="vert"/>
  </p:transition>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536- Ao largo dessa premissa, </a:t>
            </a:r>
            <a:br>
              <a:rPr lang="pt-BR" sz="3600" dirty="0">
                <a:latin typeface="Arial" pitchFamily="34" charset="0"/>
                <a:cs typeface="Arial" pitchFamily="34" charset="0"/>
              </a:rPr>
            </a:br>
            <a:r>
              <a:rPr lang="pt-BR" sz="3600" dirty="0">
                <a:latin typeface="Arial" pitchFamily="34" charset="0"/>
                <a:cs typeface="Arial" pitchFamily="34" charset="0"/>
              </a:rPr>
              <a:t>torna-se um desvio de </a:t>
            </a:r>
            <a:br>
              <a:rPr lang="pt-BR" sz="3600" dirty="0">
                <a:latin typeface="Arial" pitchFamily="34" charset="0"/>
                <a:cs typeface="Arial" pitchFamily="34" charset="0"/>
              </a:rPr>
            </a:br>
            <a:r>
              <a:rPr lang="pt-BR" sz="3600" dirty="0">
                <a:latin typeface="Arial" pitchFamily="34" charset="0"/>
                <a:cs typeface="Arial" pitchFamily="34" charset="0"/>
              </a:rPr>
              <a:t>comportamento.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21871581"/>
      </p:ext>
    </p:extLst>
  </p:cSld>
  <p:clrMapOvr>
    <a:masterClrMapping/>
  </p:clrMapOvr>
  <p:transition spd="slow" advTm="20000">
    <p:blinds dir="vert"/>
  </p:transition>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537- Não é preciso ser utilizado somente para procriar, ainda que seja instrumento ideal para tanto. Sexo, havendo amor, pode e deve ser desfrutado quando possível e desejável.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9413006"/>
      </p:ext>
    </p:extLst>
  </p:cSld>
  <p:clrMapOvr>
    <a:masterClrMapping/>
  </p:clrMapOvr>
  <p:transition spd="slow" advTm="20000">
    <p:blinds dir="vert"/>
  </p:transition>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538- Por que não no cenário das relações instáveis e como mero prazer carnal? Porque, nesse prisma, não difere dos demais desvios que o encarnado adota para a satisfação artificial, portanto material, de suas necessidades. </a:t>
            </a:r>
            <a:br>
              <a:rPr lang="pt-BR" sz="3600" dirty="0">
                <a:latin typeface="Arial" pitchFamily="34" charset="0"/>
                <a:cs typeface="Arial" pitchFamily="34" charset="0"/>
              </a:rPr>
            </a:br>
            <a:r>
              <a:rPr lang="pt-BR" sz="3600" dirty="0">
                <a:latin typeface="Arial" pitchFamily="34" charset="0"/>
                <a:cs typeface="Arial" pitchFamily="34" charset="0"/>
              </a:rPr>
              <a:t>Porque pode estar — o que ocorre na maioria dos casos — no contexto do materialismo puro.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17986002"/>
      </p:ext>
    </p:extLst>
  </p:cSld>
  <p:clrMapOvr>
    <a:masterClrMapping/>
  </p:clrMapOvr>
  <p:transition spd="slow" advTm="20000">
    <p:blinds dir="vert"/>
  </p:transition>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539- A falta de preparo e evolução para a compreensão do verdadeiro significado do amor, como sentimento maior, induz </a:t>
            </a:r>
            <a:br>
              <a:rPr lang="pt-BR" sz="3600" dirty="0">
                <a:latin typeface="Arial" pitchFamily="34" charset="0"/>
                <a:cs typeface="Arial" pitchFamily="34" charset="0"/>
              </a:rPr>
            </a:br>
            <a:r>
              <a:rPr lang="pt-BR" sz="3600" dirty="0">
                <a:latin typeface="Arial" pitchFamily="34" charset="0"/>
                <a:cs typeface="Arial" pitchFamily="34" charset="0"/>
              </a:rPr>
              <a:t>o encarnado a tratar o sexo como um instrumento ilusório — porque não tocante ao imo da alma — de prazer.</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468996"/>
      </p:ext>
    </p:extLst>
  </p:cSld>
  <p:clrMapOvr>
    <a:masterClrMapping/>
  </p:clrMapOvr>
  <p:transition spd="slow" advTm="20000">
    <p:blinds dir="vert"/>
  </p:transition>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540- Praticar o ato sexual fora do contexto ideal é o mesmo que </a:t>
            </a:r>
            <a:br>
              <a:rPr lang="pt-BR" sz="3600" dirty="0">
                <a:latin typeface="Arial" pitchFamily="34" charset="0"/>
                <a:cs typeface="Arial" pitchFamily="34" charset="0"/>
              </a:rPr>
            </a:br>
            <a:r>
              <a:rPr lang="pt-BR" sz="3600" dirty="0">
                <a:latin typeface="Arial" pitchFamily="34" charset="0"/>
                <a:cs typeface="Arial" pitchFamily="34" charset="0"/>
              </a:rPr>
              <a:t>cultivar um desvio, que pode</a:t>
            </a:r>
            <a:br>
              <a:rPr lang="pt-BR" sz="3600" dirty="0">
                <a:latin typeface="Arial" pitchFamily="34" charset="0"/>
                <a:cs typeface="Arial" pitchFamily="34" charset="0"/>
              </a:rPr>
            </a:br>
            <a:r>
              <a:rPr lang="pt-BR" sz="3600" dirty="0">
                <a:latin typeface="Arial" pitchFamily="34" charset="0"/>
                <a:cs typeface="Arial" pitchFamily="34" charset="0"/>
              </a:rPr>
              <a:t> tornar-se um vício.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40390327"/>
      </p:ext>
    </p:extLst>
  </p:cSld>
  <p:clrMapOvr>
    <a:masterClrMapping/>
  </p:clrMapOvr>
  <p:transition spd="slow" advTm="20000">
    <p:blinds dir="vert"/>
  </p:transition>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541- É certo que, como prova, o sexo trará a muitos as mesmas agruras dos demais desvios de conduta. </a:t>
            </a:r>
            <a:br>
              <a:rPr lang="pt-BR" sz="3600" dirty="0">
                <a:latin typeface="Arial" pitchFamily="34" charset="0"/>
                <a:cs typeface="Arial" pitchFamily="34" charset="0"/>
              </a:rPr>
            </a:br>
            <a:r>
              <a:rPr lang="pt-BR" sz="3600" dirty="0">
                <a:latin typeface="Arial" pitchFamily="34" charset="0"/>
                <a:cs typeface="Arial" pitchFamily="34" charset="0"/>
              </a:rPr>
              <a:t>Como expiação pode também transformar-se em linha de negativismo, caso não saiba o encarnado lidar, </a:t>
            </a:r>
            <a:br>
              <a:rPr lang="pt-BR" sz="3600" dirty="0">
                <a:latin typeface="Arial" pitchFamily="34" charset="0"/>
                <a:cs typeface="Arial" pitchFamily="34" charset="0"/>
              </a:rPr>
            </a:br>
            <a:r>
              <a:rPr lang="pt-BR" sz="3600" dirty="0">
                <a:latin typeface="Arial" pitchFamily="34" charset="0"/>
                <a:cs typeface="Arial" pitchFamily="34" charset="0"/>
              </a:rPr>
              <a:t>resignado, com tal obstáculo.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32952685"/>
      </p:ext>
    </p:extLst>
  </p:cSld>
  <p:clrMapOvr>
    <a:masterClrMapping/>
  </p:clrMapOvr>
  <p:transition spd="slow" advTm="20000">
    <p:blinds dir="vert"/>
  </p:transition>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542- O indicado é captar sua real dimensão, não permitindo que seja um instrumento de desatino espiritual, trazendo, assim, mais dívidas a </a:t>
            </a:r>
            <a:br>
              <a:rPr lang="pt-BR" sz="3600" dirty="0">
                <a:latin typeface="Arial" pitchFamily="34" charset="0"/>
                <a:cs typeface="Arial" pitchFamily="34" charset="0"/>
              </a:rPr>
            </a:br>
            <a:r>
              <a:rPr lang="pt-BR" sz="3600" dirty="0">
                <a:latin typeface="Arial" pitchFamily="34" charset="0"/>
                <a:cs typeface="Arial" pitchFamily="34" charset="0"/>
              </a:rPr>
              <a:t>quitar no futuro.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75415501"/>
      </p:ext>
    </p:extLst>
  </p:cSld>
  <p:clrMapOvr>
    <a:masterClrMapping/>
  </p:clrMapOvr>
  <p:transition spd="slow" advTm="20000">
    <p:blinds dir="vert"/>
  </p:transition>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543- As pessoas na crosta terrestre relacionam-se positivamente através do amor material — entendido como atração física que causa prazer à carne — e do amor espiritual — relação superior, que preenche a alma e regozija o ser, pois completa lhe a essência. </a:t>
            </a:r>
            <a:br>
              <a:rPr lang="pt-BR" sz="3600" dirty="0">
                <a:latin typeface="Arial" pitchFamily="34" charset="0"/>
                <a:cs typeface="Arial" pitchFamily="34" charset="0"/>
              </a:rPr>
            </a:br>
            <a:r>
              <a:rPr lang="pt-BR" sz="3600" dirty="0">
                <a:latin typeface="Arial" pitchFamily="34" charset="0"/>
                <a:cs typeface="Arial" pitchFamily="34" charset="0"/>
              </a:rPr>
              <a:t>O sexo lida com as duas formas.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8841923"/>
      </p:ext>
    </p:extLst>
  </p:cSld>
  <p:clrMapOvr>
    <a:masterClrMapping/>
  </p:clrMapOvr>
  <p:transition spd="slow" advTm="20000">
    <p:blinds dir="vert"/>
  </p:transition>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544- Há amor material por excelência, pelo contato físico que proporciona. </a:t>
            </a:r>
            <a:br>
              <a:rPr lang="pt-BR" sz="3600" dirty="0">
                <a:latin typeface="Arial" pitchFamily="34" charset="0"/>
                <a:cs typeface="Arial" pitchFamily="34" charset="0"/>
              </a:rPr>
            </a:br>
            <a:r>
              <a:rPr lang="pt-BR" sz="3600" dirty="0">
                <a:latin typeface="Arial" pitchFamily="34" charset="0"/>
                <a:cs typeface="Arial" pitchFamily="34" charset="0"/>
              </a:rPr>
              <a:t>Há também amor espiritual porque contenta o íntimo do ser, neste caso quando exercido a nível ideal e cristão.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86449586"/>
      </p:ext>
    </p:extLst>
  </p:cSld>
  <p:clrMapOvr>
    <a:masterClrMapping/>
  </p:clrMapOvr>
  <p:transition spd="slow" advTm="20000">
    <p:blinds dir="vert"/>
  </p:transition>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545- Pode não ser obrigatório no casamento? Desde que o casal assim acorde, mútua e espontaneamente, por conveniências íntimas e pessoais, prevalecendo na relação o amor espiritual.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4482662"/>
      </p:ext>
    </p:extLst>
  </p:cSld>
  <p:clrMapOvr>
    <a:masterClrMapping/>
  </p:clrMapOvr>
  <p:transition spd="slow" advTm="20000">
    <p:blinds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26" y="1958002"/>
            <a:ext cx="8856984" cy="3487916"/>
          </a:xfrm>
        </p:spPr>
        <p:txBody>
          <a:bodyPr>
            <a:noAutofit/>
          </a:bodyPr>
          <a:lstStyle/>
          <a:p>
            <a:pPr algn="r"/>
            <a:r>
              <a:rPr lang="pt-BR" sz="3600" dirty="0">
                <a:latin typeface="Arial" pitchFamily="34" charset="0"/>
                <a:cs typeface="Arial" pitchFamily="34" charset="0"/>
              </a:rPr>
              <a:t>42-O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LIVRE-ARBÍTRIO</a:t>
            </a:r>
            <a:r>
              <a:rPr lang="pt-BR" sz="3600" dirty="0">
                <a:latin typeface="Arial" pitchFamily="34" charset="0"/>
                <a:cs typeface="Arial" pitchFamily="34" charset="0"/>
              </a:rPr>
              <a:t> é o artífice do </a:t>
            </a:r>
            <a:br>
              <a:rPr lang="pt-BR" sz="3600" dirty="0">
                <a:latin typeface="Arial" pitchFamily="34" charset="0"/>
                <a:cs typeface="Arial" pitchFamily="34" charset="0"/>
              </a:rPr>
            </a:br>
            <a:r>
              <a:rPr lang="pt-BR" sz="3600" dirty="0">
                <a:latin typeface="Arial" pitchFamily="34" charset="0"/>
                <a:cs typeface="Arial" pitchFamily="34" charset="0"/>
              </a:rPr>
              <a:t>seu empreendimento, mestre dos </a:t>
            </a:r>
            <a:br>
              <a:rPr lang="pt-BR" sz="3600" dirty="0">
                <a:latin typeface="Arial" pitchFamily="34" charset="0"/>
                <a:cs typeface="Arial" pitchFamily="34" charset="0"/>
              </a:rPr>
            </a:br>
            <a:r>
              <a:rPr lang="pt-BR" sz="3600" dirty="0">
                <a:latin typeface="Arial" pitchFamily="34" charset="0"/>
                <a:cs typeface="Arial" pitchFamily="34" charset="0"/>
              </a:rPr>
              <a:t>seus passos, mentor do seu discernimento. Pode ser herói </a:t>
            </a:r>
            <a:br>
              <a:rPr lang="pt-BR" sz="3600" dirty="0">
                <a:latin typeface="Arial" pitchFamily="34" charset="0"/>
                <a:cs typeface="Arial" pitchFamily="34" charset="0"/>
              </a:rPr>
            </a:br>
            <a:r>
              <a:rPr lang="pt-BR" sz="3600" dirty="0">
                <a:latin typeface="Arial" pitchFamily="34" charset="0"/>
                <a:cs typeface="Arial" pitchFamily="34" charset="0"/>
              </a:rPr>
              <a:t>ou vilão, salvador ou </a:t>
            </a:r>
            <a:br>
              <a:rPr lang="pt-BR" sz="3600" dirty="0">
                <a:latin typeface="Arial" pitchFamily="34" charset="0"/>
                <a:cs typeface="Arial" pitchFamily="34" charset="0"/>
              </a:rPr>
            </a:br>
            <a:r>
              <a:rPr lang="pt-BR" sz="3600" dirty="0">
                <a:latin typeface="Arial" pitchFamily="34" charset="0"/>
                <a:cs typeface="Arial" pitchFamily="34" charset="0"/>
              </a:rPr>
              <a:t>algoz, benéfico ou maligno.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1769933504"/>
      </p:ext>
    </p:extLst>
  </p:cSld>
  <p:clrMapOvr>
    <a:masterClrMapping/>
  </p:clrMapOvr>
  <p:transition spd="slow" advTm="20000">
    <p:blinds dir="vert"/>
  </p:transition>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546- Exercitá-lo ou não implica sempre numa decisão responsável.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6881087"/>
      </p:ext>
    </p:extLst>
  </p:cSld>
  <p:clrMapOvr>
    <a:masterClrMapping/>
  </p:clrMapOvr>
  <p:transition spd="slow" advTm="20000">
    <p:blinds dir="vert"/>
  </p:transition>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547- O amor espiritual envolve o material que envolve o sexo. Portanto, sexo </a:t>
            </a:r>
            <a:br>
              <a:rPr lang="pt-BR" sz="3600" dirty="0">
                <a:latin typeface="Arial" pitchFamily="34" charset="0"/>
                <a:cs typeface="Arial" pitchFamily="34" charset="0"/>
              </a:rPr>
            </a:br>
            <a:r>
              <a:rPr lang="pt-BR" sz="3600" dirty="0">
                <a:latin typeface="Arial" pitchFamily="34" charset="0"/>
                <a:cs typeface="Arial" pitchFamily="34" charset="0"/>
              </a:rPr>
              <a:t>sem amor espiritual é corpo</a:t>
            </a:r>
            <a:br>
              <a:rPr lang="pt-BR" sz="3600" dirty="0">
                <a:latin typeface="Arial" pitchFamily="34" charset="0"/>
                <a:cs typeface="Arial" pitchFamily="34" charset="0"/>
              </a:rPr>
            </a:br>
            <a:r>
              <a:rPr lang="pt-BR" sz="3600" dirty="0">
                <a:latin typeface="Arial" pitchFamily="34" charset="0"/>
                <a:cs typeface="Arial" pitchFamily="34" charset="0"/>
              </a:rPr>
              <a:t> sem cabeça.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20462930"/>
      </p:ext>
    </p:extLst>
  </p:cSld>
  <p:clrMapOvr>
    <a:masterClrMapping/>
  </p:clrMapOvr>
  <p:transition spd="slow" advTm="20000">
    <p:blinds dir="vert"/>
  </p:transition>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548- Confunde o encarnado sentimento com instinto ou sensação, manifestações mais rudes do espírito. Animais têm instintos, assim como o homem os tem. Mas animais não têm sentimentos desenvolvidos, o que o homem possui. Tratar o relacionamento sexual meramente no campo instintivo — ou mesmo no da sensação, algo intermediário entre instinto e sentimento, mas ainda rudimentar — é empobrecê-lo.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24664250"/>
      </p:ext>
    </p:extLst>
  </p:cSld>
  <p:clrMapOvr>
    <a:masterClrMapping/>
  </p:clrMapOvr>
  <p:transition spd="slow" advTm="20000">
    <p:blinds dir="vert"/>
  </p:transition>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549- Praticar o ato sexual por instinto </a:t>
            </a:r>
            <a:br>
              <a:rPr lang="pt-BR" sz="3600" dirty="0">
                <a:latin typeface="Arial" pitchFamily="34" charset="0"/>
                <a:cs typeface="Arial" pitchFamily="34" charset="0"/>
              </a:rPr>
            </a:br>
            <a:r>
              <a:rPr lang="pt-BR" sz="3600" dirty="0">
                <a:latin typeface="Arial" pitchFamily="34" charset="0"/>
                <a:cs typeface="Arial" pitchFamily="34" charset="0"/>
              </a:rPr>
              <a:t>ou por sensação de prazer, </a:t>
            </a:r>
            <a:br>
              <a:rPr lang="pt-BR" sz="3600" dirty="0">
                <a:latin typeface="Arial" pitchFamily="34" charset="0"/>
                <a:cs typeface="Arial" pitchFamily="34" charset="0"/>
              </a:rPr>
            </a:br>
            <a:r>
              <a:rPr lang="pt-BR" sz="3600" dirty="0">
                <a:latin typeface="Arial" pitchFamily="34" charset="0"/>
                <a:cs typeface="Arial" pitchFamily="34" charset="0"/>
              </a:rPr>
              <a:t>sem sentimento, </a:t>
            </a:r>
            <a:br>
              <a:rPr lang="pt-BR" sz="3600" dirty="0">
                <a:latin typeface="Arial" pitchFamily="34" charset="0"/>
                <a:cs typeface="Arial" pitchFamily="34" charset="0"/>
              </a:rPr>
            </a:br>
            <a:r>
              <a:rPr lang="pt-BR" sz="3600" dirty="0">
                <a:latin typeface="Arial" pitchFamily="34" charset="0"/>
                <a:cs typeface="Arial" pitchFamily="34" charset="0"/>
              </a:rPr>
              <a:t>é animalizá-lo.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14085335"/>
      </p:ext>
    </p:extLst>
  </p:cSld>
  <p:clrMapOvr>
    <a:masterClrMapping/>
  </p:clrMapOvr>
  <p:transition spd="slow" advTm="20000">
    <p:blinds dir="vert"/>
  </p:transition>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550- Compreensível que muitos, ainda por parca evolução espiritual, o façam. Desejável, entretanto, não é.</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97943217"/>
      </p:ext>
    </p:extLst>
  </p:cSld>
  <p:clrMapOvr>
    <a:masterClrMapping/>
  </p:clrMapOvr>
  <p:transition spd="slow" advTm="20000">
    <p:blinds dir="vert"/>
  </p:transition>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551- Afagar a mente, através da leitura de um livro com belas mensagens, pode </a:t>
            </a:r>
            <a:br>
              <a:rPr lang="pt-BR" sz="3600" dirty="0">
                <a:latin typeface="Arial" pitchFamily="34" charset="0"/>
                <a:cs typeface="Arial" pitchFamily="34" charset="0"/>
              </a:rPr>
            </a:br>
            <a:r>
              <a:rPr lang="pt-BR" sz="3600" dirty="0">
                <a:latin typeface="Arial" pitchFamily="34" charset="0"/>
                <a:cs typeface="Arial" pitchFamily="34" charset="0"/>
              </a:rPr>
              <a:t>dar maior prazer ao espírito mais </a:t>
            </a:r>
            <a:br>
              <a:rPr lang="pt-BR" sz="3600" dirty="0">
                <a:latin typeface="Arial" pitchFamily="34" charset="0"/>
                <a:cs typeface="Arial" pitchFamily="34" charset="0"/>
              </a:rPr>
            </a:br>
            <a:r>
              <a:rPr lang="pt-BR" sz="3600" dirty="0">
                <a:latin typeface="Arial" pitchFamily="34" charset="0"/>
                <a:cs typeface="Arial" pitchFamily="34" charset="0"/>
              </a:rPr>
              <a:t>evoluído do que uma noite de </a:t>
            </a:r>
            <a:br>
              <a:rPr lang="pt-BR" sz="3600" dirty="0">
                <a:latin typeface="Arial" pitchFamily="34" charset="0"/>
                <a:cs typeface="Arial" pitchFamily="34" charset="0"/>
              </a:rPr>
            </a:br>
            <a:r>
              <a:rPr lang="pt-BR" sz="3600" dirty="0">
                <a:latin typeface="Arial" pitchFamily="34" charset="0"/>
                <a:cs typeface="Arial" pitchFamily="34" charset="0"/>
              </a:rPr>
              <a:t>sensações libidinosas representa </a:t>
            </a:r>
            <a:br>
              <a:rPr lang="pt-BR" sz="3600" dirty="0">
                <a:latin typeface="Arial" pitchFamily="34" charset="0"/>
                <a:cs typeface="Arial" pitchFamily="34" charset="0"/>
              </a:rPr>
            </a:br>
            <a:r>
              <a:rPr lang="pt-BR" sz="3600" dirty="0">
                <a:latin typeface="Arial" pitchFamily="34" charset="0"/>
                <a:cs typeface="Arial" pitchFamily="34" charset="0"/>
              </a:rPr>
              <a:t>a outro, menos desenvolvido.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08534034"/>
      </p:ext>
    </p:extLst>
  </p:cSld>
  <p:clrMapOvr>
    <a:masterClrMapping/>
  </p:clrMapOvr>
  <p:transition spd="slow" advTm="20000">
    <p:blinds dir="vert"/>
  </p:transition>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r>
              <a:rPr lang="pt-BR" sz="3600" dirty="0">
                <a:latin typeface="Arial" pitchFamily="34" charset="0"/>
                <a:cs typeface="Arial" pitchFamily="34" charset="0"/>
              </a:rPr>
              <a:t>552- Soluções existem. </a:t>
            </a:r>
            <a:br>
              <a:rPr lang="pt-BR" sz="3600" dirty="0">
                <a:latin typeface="Arial" pitchFamily="34" charset="0"/>
                <a:cs typeface="Arial" pitchFamily="34" charset="0"/>
              </a:rPr>
            </a:br>
            <a:r>
              <a:rPr lang="pt-BR" sz="3600" dirty="0">
                <a:latin typeface="Arial" pitchFamily="34" charset="0"/>
                <a:cs typeface="Arial" pitchFamily="34" charset="0"/>
              </a:rPr>
              <a:t>Passam pela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Não prescindem da reformulação </a:t>
            </a:r>
            <a:br>
              <a:rPr lang="pt-BR" sz="3600" dirty="0">
                <a:latin typeface="Arial" pitchFamily="34" charset="0"/>
                <a:cs typeface="Arial" pitchFamily="34" charset="0"/>
              </a:rPr>
            </a:br>
            <a:r>
              <a:rPr lang="pt-BR" sz="3600" dirty="0">
                <a:latin typeface="Arial" pitchFamily="34" charset="0"/>
                <a:cs typeface="Arial" pitchFamily="34" charset="0"/>
              </a:rPr>
              <a:t>interior do ser.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6320127"/>
      </p:ext>
    </p:extLst>
  </p:cSld>
  <p:clrMapOvr>
    <a:masterClrMapping/>
  </p:clrMapOvr>
  <p:transition spd="slow" advTm="20000">
    <p:blinds dir="vert"/>
  </p:transition>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553- Há uma falsa ideia que torna bestial o resultado adotado pela humanidade, conforme a época e o lugar do Globo, </a:t>
            </a:r>
            <a:br>
              <a:rPr lang="pt-BR" sz="3600" dirty="0">
                <a:latin typeface="Arial" pitchFamily="34" charset="0"/>
                <a:cs typeface="Arial" pitchFamily="34" charset="0"/>
              </a:rPr>
            </a:br>
            <a:r>
              <a:rPr lang="pt-BR" sz="3600" dirty="0">
                <a:latin typeface="Arial" pitchFamily="34" charset="0"/>
                <a:cs typeface="Arial" pitchFamily="34" charset="0"/>
              </a:rPr>
              <a:t>que é considerar o desvio sexual de qualquer ordem pior ou melhor </a:t>
            </a:r>
            <a:br>
              <a:rPr lang="pt-BR" sz="3600" dirty="0">
                <a:latin typeface="Arial" pitchFamily="34" charset="0"/>
                <a:cs typeface="Arial" pitchFamily="34" charset="0"/>
              </a:rPr>
            </a:br>
            <a:r>
              <a:rPr lang="pt-BR" sz="3600" dirty="0">
                <a:latin typeface="Arial" pitchFamily="34" charset="0"/>
                <a:cs typeface="Arial" pitchFamily="34" charset="0"/>
              </a:rPr>
              <a:t>que outros desvios de conduta.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27986816"/>
      </p:ext>
    </p:extLst>
  </p:cSld>
  <p:clrMapOvr>
    <a:masterClrMapping/>
  </p:clrMapOvr>
  <p:transition spd="slow" advTm="20000">
    <p:blinds dir="vert"/>
  </p:transition>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554- Assim, desmandos e atrocidades são cometidos contra o encarnado que, desviando-se no contexto do instinto sexual, comete algum ato não ideal </a:t>
            </a:r>
            <a:br>
              <a:rPr lang="pt-BR" sz="3600" dirty="0">
                <a:latin typeface="Arial" pitchFamily="34" charset="0"/>
                <a:cs typeface="Arial" pitchFamily="34" charset="0"/>
              </a:rPr>
            </a:br>
            <a:r>
              <a:rPr lang="pt-BR" sz="3600" dirty="0">
                <a:latin typeface="Arial" pitchFamily="34" charset="0"/>
                <a:cs typeface="Arial" pitchFamily="34" charset="0"/>
              </a:rPr>
              <a:t>ou menos cristão. </a:t>
            </a:r>
            <a:br>
              <a:rPr lang="pt-BR" sz="3600" dirty="0">
                <a:latin typeface="Arial" pitchFamily="34" charset="0"/>
                <a:cs typeface="Arial" pitchFamily="34" charset="0"/>
              </a:rPr>
            </a:br>
            <a:r>
              <a:rPr lang="pt-BR" sz="3600" dirty="0">
                <a:latin typeface="Arial" pitchFamily="34" charset="0"/>
                <a:cs typeface="Arial" pitchFamily="34" charset="0"/>
              </a:rPr>
              <a:t>São períodos negros da história </a:t>
            </a:r>
            <a:br>
              <a:rPr lang="pt-BR" sz="3600" dirty="0">
                <a:latin typeface="Arial" pitchFamily="34" charset="0"/>
                <a:cs typeface="Arial" pitchFamily="34" charset="0"/>
              </a:rPr>
            </a:br>
            <a:r>
              <a:rPr lang="pt-BR" sz="3600" dirty="0">
                <a:latin typeface="Arial" pitchFamily="34" charset="0"/>
                <a:cs typeface="Arial" pitchFamily="34" charset="0"/>
              </a:rPr>
              <a:t>do ser humano.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12862266"/>
      </p:ext>
    </p:extLst>
  </p:cSld>
  <p:clrMapOvr>
    <a:masterClrMapping/>
  </p:clrMapOvr>
  <p:transition spd="slow" advTm="20000">
    <p:blinds dir="vert"/>
  </p:transition>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555- Sexo e sentimento devem ter noções inseparáveis. </a:t>
            </a:r>
            <a:br>
              <a:rPr lang="pt-BR" sz="3600" dirty="0">
                <a:latin typeface="Arial" pitchFamily="34" charset="0"/>
                <a:cs typeface="Arial" pitchFamily="34" charset="0"/>
              </a:rPr>
            </a:br>
            <a:r>
              <a:rPr lang="pt-BR" sz="3600" dirty="0">
                <a:latin typeface="Arial" pitchFamily="34" charset="0"/>
                <a:cs typeface="Arial" pitchFamily="34" charset="0"/>
              </a:rPr>
              <a:t>Ainda que leve algum tempo para que a humanidade disso se aperceba, é </a:t>
            </a:r>
            <a:br>
              <a:rPr lang="pt-BR" sz="3600" dirty="0">
                <a:latin typeface="Arial" pitchFamily="34" charset="0"/>
                <a:cs typeface="Arial" pitchFamily="34" charset="0"/>
              </a:rPr>
            </a:br>
            <a:r>
              <a:rPr lang="pt-BR" sz="3600" dirty="0">
                <a:latin typeface="Arial" pitchFamily="34" charset="0"/>
                <a:cs typeface="Arial" pitchFamily="34" charset="0"/>
              </a:rPr>
              <a:t>esse o ideal cristão a </a:t>
            </a:r>
            <a:br>
              <a:rPr lang="pt-BR" sz="3600" dirty="0">
                <a:latin typeface="Arial" pitchFamily="34" charset="0"/>
                <a:cs typeface="Arial" pitchFamily="34" charset="0"/>
              </a:rPr>
            </a:br>
            <a:r>
              <a:rPr lang="pt-BR" sz="3600" dirty="0">
                <a:latin typeface="Arial" pitchFamily="34" charset="0"/>
                <a:cs typeface="Arial" pitchFamily="34" charset="0"/>
              </a:rPr>
              <a:t>ser perseguido.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03347552"/>
      </p:ext>
    </p:extLst>
  </p:cSld>
  <p:clrMapOvr>
    <a:masterClrMapping/>
  </p:clrMapOvr>
  <p:transition spd="slow" advTm="20000">
    <p:blinds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26" y="2074264"/>
            <a:ext cx="8856984" cy="2709472"/>
          </a:xfrm>
        </p:spPr>
        <p:txBody>
          <a:bodyPr>
            <a:noAutofit/>
          </a:bodyPr>
          <a:lstStyle/>
          <a:p>
            <a:pPr algn="r"/>
            <a:r>
              <a:rPr lang="pt-BR" sz="3600" dirty="0">
                <a:latin typeface="Arial" pitchFamily="34" charset="0"/>
                <a:cs typeface="Arial" pitchFamily="34" charset="0"/>
              </a:rPr>
              <a:t>43-Por isso é livre e para tal é arbítrio. É o comando de vida entregue por Deus nas mãos de cada homem.</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998730" y="440118"/>
            <a:ext cx="568519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solidFill>
                  <a:schemeClr val="bg2"/>
                </a:solidFill>
                <a:latin typeface="Arial" pitchFamily="34" charset="0"/>
                <a:cs typeface="Arial" pitchFamily="34" charset="0"/>
              </a:rPr>
              <a:t>VI - NECESSIDADE DA </a:t>
            </a:r>
          </a:p>
          <a:p>
            <a:pPr algn="ctr"/>
            <a:r>
              <a:rPr lang="pt-BR" sz="2400" b="1" dirty="0">
                <a:solidFill>
                  <a:schemeClr val="bg2"/>
                </a:solidFill>
                <a:latin typeface="Arial" pitchFamily="34" charset="0"/>
                <a:cs typeface="Arial" pitchFamily="34" charset="0"/>
              </a:rPr>
              <a:t>REFORMA ÍNTIMA</a:t>
            </a:r>
          </a:p>
        </p:txBody>
      </p:sp>
    </p:spTree>
    <p:extLst>
      <p:ext uri="{BB962C8B-B14F-4D97-AF65-F5344CB8AC3E}">
        <p14:creationId xmlns:p14="http://schemas.microsoft.com/office/powerpoint/2010/main" val="2690918988"/>
      </p:ext>
    </p:extLst>
  </p:cSld>
  <p:clrMapOvr>
    <a:masterClrMapping/>
  </p:clrMapOvr>
  <p:transition spd="slow" advTm="20000">
    <p:blinds dir="vert"/>
  </p:transition>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556- Eis por que o melhor contexto </a:t>
            </a:r>
            <a:br>
              <a:rPr lang="pt-BR" sz="3600" dirty="0">
                <a:latin typeface="Arial" pitchFamily="34" charset="0"/>
                <a:cs typeface="Arial" pitchFamily="34" charset="0"/>
              </a:rPr>
            </a:br>
            <a:r>
              <a:rPr lang="pt-BR" sz="3600" dirty="0">
                <a:latin typeface="Arial" pitchFamily="34" charset="0"/>
                <a:cs typeface="Arial" pitchFamily="34" charset="0"/>
              </a:rPr>
              <a:t>para o desempenho dos atos consentâneos é na união </a:t>
            </a:r>
            <a:br>
              <a:rPr lang="pt-BR" sz="3600" dirty="0">
                <a:latin typeface="Arial" pitchFamily="34" charset="0"/>
                <a:cs typeface="Arial" pitchFamily="34" charset="0"/>
              </a:rPr>
            </a:br>
            <a:r>
              <a:rPr lang="pt-BR" sz="3600" dirty="0">
                <a:latin typeface="Arial" pitchFamily="34" charset="0"/>
                <a:cs typeface="Arial" pitchFamily="34" charset="0"/>
              </a:rPr>
              <a:t>familiar entre o homem </a:t>
            </a:r>
            <a:br>
              <a:rPr lang="pt-BR" sz="3600" dirty="0">
                <a:latin typeface="Arial" pitchFamily="34" charset="0"/>
                <a:cs typeface="Arial" pitchFamily="34" charset="0"/>
              </a:rPr>
            </a:br>
            <a:r>
              <a:rPr lang="pt-BR" sz="3600" dirty="0">
                <a:latin typeface="Arial" pitchFamily="34" charset="0"/>
                <a:cs typeface="Arial" pitchFamily="34" charset="0"/>
              </a:rPr>
              <a:t>e a mulher.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18949700"/>
      </p:ext>
    </p:extLst>
  </p:cSld>
  <p:clrMapOvr>
    <a:masterClrMapping/>
  </p:clrMapOvr>
  <p:transition spd="slow" advTm="20000">
    <p:blinds dir="vert"/>
  </p:transition>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2900" dirty="0">
                <a:latin typeface="Arial" pitchFamily="34" charset="0"/>
                <a:cs typeface="Arial" pitchFamily="34" charset="0"/>
              </a:rPr>
              <a:t>557- Existem uniões passageiras entre encarnados que levam ao seu exercício pela mera sensação de prazer. E fato e contra fatos não há negativas. Com o passar do tempo, no entanto, haverá um aprimoramento espiritual suficiente que conduzirá os seres à percepção da razão verdadeira do amor e, consequentemente, dos fundamentos reais da sexualidade. Nessa ocasião, sexo e amor estarão indissociavelmente unidos; amor e união familiar, também. Logo, sexo e união familiar será um binômio natural e pacificamente aceito por todos.</a:t>
            </a:r>
            <a:br>
              <a:rPr lang="pt-BR" sz="2900" dirty="0">
                <a:latin typeface="Arial" pitchFamily="34" charset="0"/>
                <a:cs typeface="Arial" pitchFamily="34" charset="0"/>
              </a:rPr>
            </a:br>
            <a:endParaRPr lang="pt-BR" sz="29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38019756"/>
      </p:ext>
    </p:extLst>
  </p:cSld>
  <p:clrMapOvr>
    <a:masterClrMapping/>
  </p:clrMapOvr>
  <p:transition spd="slow" advTm="20000">
    <p:blinds dir="vert"/>
  </p:transition>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dirty="0">
                <a:latin typeface="Arial" pitchFamily="34" charset="0"/>
                <a:cs typeface="Arial" pitchFamily="34" charset="0"/>
              </a:rPr>
              <a:t>558- Não se retira do ato sexual, com isso, o seu característico de prazer. É prazer e continuará sendo no mundo material. Deve ser, inclusive para justificar e incentivar a sua prática. Não é fonte exclusiva para a procriação (537), mas sobretudo para a troca de energias e sentimentos entre os seres que se unem para um consórcio de vida, permutando experiências e desenvolvendo projetos.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5907704"/>
      </p:ext>
    </p:extLst>
  </p:cSld>
  <p:clrMapOvr>
    <a:masterClrMapping/>
  </p:clrMapOvr>
  <p:transition spd="slow" advTm="20000">
    <p:blinds dir="vert"/>
  </p:transition>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559- No plano físico, elementos que para o desencarnado tornam-se supérfluos, </a:t>
            </a:r>
            <a:br>
              <a:rPr lang="pt-BR" sz="3600" dirty="0">
                <a:latin typeface="Arial" pitchFamily="34" charset="0"/>
                <a:cs typeface="Arial" pitchFamily="34" charset="0"/>
              </a:rPr>
            </a:br>
            <a:r>
              <a:rPr lang="pt-BR" sz="3600" dirty="0">
                <a:latin typeface="Arial" pitchFamily="34" charset="0"/>
                <a:cs typeface="Arial" pitchFamily="34" charset="0"/>
              </a:rPr>
              <a:t>para os encarnados são fundamentais </a:t>
            </a:r>
            <a:br>
              <a:rPr lang="pt-BR" sz="3600" dirty="0">
                <a:latin typeface="Arial" pitchFamily="34" charset="0"/>
                <a:cs typeface="Arial" pitchFamily="34" charset="0"/>
              </a:rPr>
            </a:br>
            <a:r>
              <a:rPr lang="pt-BR" sz="3600" dirty="0">
                <a:latin typeface="Arial" pitchFamily="34" charset="0"/>
                <a:cs typeface="Arial" pitchFamily="34" charset="0"/>
              </a:rPr>
              <a:t>e sustentam suas sensações de </a:t>
            </a:r>
            <a:br>
              <a:rPr lang="pt-BR" sz="3600" dirty="0">
                <a:latin typeface="Arial" pitchFamily="34" charset="0"/>
                <a:cs typeface="Arial" pitchFamily="34" charset="0"/>
              </a:rPr>
            </a:br>
            <a:r>
              <a:rPr lang="pt-BR" sz="3600" dirty="0">
                <a:latin typeface="Arial" pitchFamily="34" charset="0"/>
                <a:cs typeface="Arial" pitchFamily="34" charset="0"/>
              </a:rPr>
              <a:t>deleite e satisfação. </a:t>
            </a:r>
            <a:br>
              <a:rPr lang="pt-BR" sz="3600" dirty="0">
                <a:latin typeface="Arial" pitchFamily="34" charset="0"/>
                <a:cs typeface="Arial" pitchFamily="34" charset="0"/>
              </a:rPr>
            </a:br>
            <a:r>
              <a:rPr lang="pt-BR" sz="3600" dirty="0">
                <a:latin typeface="Arial" pitchFamily="34" charset="0"/>
                <a:cs typeface="Arial" pitchFamily="34" charset="0"/>
              </a:rPr>
              <a:t>Aí onde estão incluídas todas as funções fisiológicas também está a sexualidade.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07548449"/>
      </p:ext>
    </p:extLst>
  </p:cSld>
  <p:clrMapOvr>
    <a:masterClrMapping/>
  </p:clrMapOvr>
  <p:transition spd="slow" advTm="20000">
    <p:blinds dir="vert"/>
  </p:transition>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560- Sexualidade não deve ser um tabu, mas também não significa libertinagem. Sua finalidade é proporcionar aos encarnados sensações de prazer </a:t>
            </a:r>
            <a:br>
              <a:rPr lang="pt-BR" sz="3600" dirty="0">
                <a:latin typeface="Arial" pitchFamily="34" charset="0"/>
                <a:cs typeface="Arial" pitchFamily="34" charset="0"/>
              </a:rPr>
            </a:br>
            <a:r>
              <a:rPr lang="pt-BR" sz="3600" dirty="0">
                <a:latin typeface="Arial" pitchFamily="34" charset="0"/>
                <a:cs typeface="Arial" pitchFamily="34" charset="0"/>
              </a:rPr>
              <a:t>através do exercício do </a:t>
            </a:r>
            <a:br>
              <a:rPr lang="pt-BR" sz="3600" dirty="0">
                <a:latin typeface="Arial" pitchFamily="34" charset="0"/>
                <a:cs typeface="Arial" pitchFamily="34" charset="0"/>
              </a:rPr>
            </a:br>
            <a:r>
              <a:rPr lang="pt-BR" sz="3600" dirty="0">
                <a:latin typeface="Arial" pitchFamily="34" charset="0"/>
                <a:cs typeface="Arial" pitchFamily="34" charset="0"/>
              </a:rPr>
              <a:t>sentimento amor.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21997657"/>
      </p:ext>
    </p:extLst>
  </p:cSld>
  <p:clrMapOvr>
    <a:masterClrMapping/>
  </p:clrMapOvr>
  <p:transition spd="slow" advTm="20000">
    <p:blinds dir="vert"/>
  </p:transition>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561- Servindo, ainda, de </a:t>
            </a:r>
            <a:r>
              <a:rPr lang="pt-BR" sz="3600" dirty="0">
                <a:effectLst>
                  <a:outerShdw blurRad="38100" dist="38100" dir="2700000" algn="tl">
                    <a:srgbClr val="000000">
                      <a:alpha val="43137"/>
                    </a:srgbClr>
                  </a:outerShdw>
                </a:effectLst>
                <a:latin typeface="Arial" pitchFamily="34" charset="0"/>
                <a:cs typeface="Arial" pitchFamily="34" charset="0"/>
              </a:rPr>
              <a:t>PROVA</a:t>
            </a:r>
            <a:r>
              <a:rPr lang="pt-BR" sz="3600" dirty="0">
                <a:latin typeface="Arial" pitchFamily="34" charset="0"/>
                <a:cs typeface="Arial" pitchFamily="34" charset="0"/>
              </a:rPr>
              <a:t> ou de </a:t>
            </a:r>
            <a:r>
              <a:rPr lang="pt-BR" sz="3600" dirty="0">
                <a:effectLst>
                  <a:outerShdw blurRad="38100" dist="38100" dir="2700000" algn="tl">
                    <a:srgbClr val="000000">
                      <a:alpha val="43137"/>
                    </a:srgbClr>
                  </a:outerShdw>
                </a:effectLst>
                <a:latin typeface="Arial" pitchFamily="34" charset="0"/>
                <a:cs typeface="Arial" pitchFamily="34" charset="0"/>
              </a:rPr>
              <a:t>EXPIAÇÃO</a:t>
            </a:r>
            <a:r>
              <a:rPr lang="pt-BR" sz="3600" dirty="0">
                <a:latin typeface="Arial" pitchFamily="34" charset="0"/>
                <a:cs typeface="Arial" pitchFamily="34" charset="0"/>
              </a:rPr>
              <a:t>, conduz o encarnado à senda dos acertos e, portanto, do progresso, </a:t>
            </a:r>
            <a:br>
              <a:rPr lang="pt-BR" sz="3600" dirty="0">
                <a:latin typeface="Arial" pitchFamily="34" charset="0"/>
                <a:cs typeface="Arial" pitchFamily="34" charset="0"/>
              </a:rPr>
            </a:br>
            <a:r>
              <a:rPr lang="pt-BR" sz="3600" dirty="0">
                <a:latin typeface="Arial" pitchFamily="34" charset="0"/>
                <a:cs typeface="Arial" pitchFamily="34" charset="0"/>
              </a:rPr>
              <a:t>ou dos erros e, consequentemente, </a:t>
            </a:r>
            <a:br>
              <a:rPr lang="pt-BR" sz="3600" dirty="0">
                <a:latin typeface="Arial" pitchFamily="34" charset="0"/>
                <a:cs typeface="Arial" pitchFamily="34" charset="0"/>
              </a:rPr>
            </a:br>
            <a:r>
              <a:rPr lang="pt-BR" sz="3600" dirty="0">
                <a:latin typeface="Arial" pitchFamily="34" charset="0"/>
                <a:cs typeface="Arial" pitchFamily="34" charset="0"/>
              </a:rPr>
              <a:t>dos débitos.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78372088"/>
      </p:ext>
    </p:extLst>
  </p:cSld>
  <p:clrMapOvr>
    <a:masterClrMapping/>
  </p:clrMapOvr>
  <p:transition spd="slow" advTm="20000">
    <p:blinds dir="vert"/>
  </p:transition>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562- Prática sexual pode ser vício, quando se torna busca incessante </a:t>
            </a:r>
            <a:br>
              <a:rPr lang="pt-BR" sz="3600" dirty="0">
                <a:latin typeface="Arial" pitchFamily="34" charset="0"/>
                <a:cs typeface="Arial" pitchFamily="34" charset="0"/>
              </a:rPr>
            </a:br>
            <a:r>
              <a:rPr lang="pt-BR" sz="3600" dirty="0">
                <a:latin typeface="Arial" pitchFamily="34" charset="0"/>
                <a:cs typeface="Arial" pitchFamily="34" charset="0"/>
              </a:rPr>
              <a:t>de prazer imotivado e </a:t>
            </a:r>
            <a:br>
              <a:rPr lang="pt-BR" sz="3600" dirty="0">
                <a:latin typeface="Arial" pitchFamily="34" charset="0"/>
                <a:cs typeface="Arial" pitchFamily="34" charset="0"/>
              </a:rPr>
            </a:br>
            <a:r>
              <a:rPr lang="pt-BR" sz="3600" dirty="0">
                <a:latin typeface="Arial" pitchFamily="34" charset="0"/>
                <a:cs typeface="Arial" pitchFamily="34" charset="0"/>
              </a:rPr>
              <a:t>não sentimental.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56985861"/>
      </p:ext>
    </p:extLst>
  </p:cSld>
  <p:clrMapOvr>
    <a:masterClrMapping/>
  </p:clrMapOvr>
  <p:transition spd="slow" advTm="20000">
    <p:blinds dir="vert"/>
  </p:transition>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563- Sexo pode ser símbolo de materialismo. </a:t>
            </a:r>
            <a:br>
              <a:rPr lang="pt-BR" sz="3600" dirty="0">
                <a:latin typeface="Arial" pitchFamily="34" charset="0"/>
                <a:cs typeface="Arial" pitchFamily="34" charset="0"/>
              </a:rPr>
            </a:br>
            <a:r>
              <a:rPr lang="pt-BR" sz="3600" dirty="0">
                <a:latin typeface="Arial" pitchFamily="34" charset="0"/>
                <a:cs typeface="Arial" pitchFamily="34" charset="0"/>
              </a:rPr>
              <a:t>Utilizando-o para conquistas interesseiras, forma de sustento ou mesmo instrumento de prazer desenfreado, o encarnado ingressa no cenário do materialismo, </a:t>
            </a:r>
            <a:br>
              <a:rPr lang="pt-BR" sz="3600" dirty="0">
                <a:latin typeface="Arial" pitchFamily="34" charset="0"/>
                <a:cs typeface="Arial" pitchFamily="34" charset="0"/>
              </a:rPr>
            </a:br>
            <a:r>
              <a:rPr lang="pt-BR" sz="3600" dirty="0">
                <a:latin typeface="Arial" pitchFamily="34" charset="0"/>
                <a:cs typeface="Arial" pitchFamily="34" charset="0"/>
              </a:rPr>
              <a:t>afastando-se do ideal.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35268446"/>
      </p:ext>
    </p:extLst>
  </p:cSld>
  <p:clrMapOvr>
    <a:masterClrMapping/>
  </p:clrMapOvr>
  <p:transition spd="slow" advTm="20000">
    <p:blinds dir="vert"/>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564- Quando exercido o ato respectivo por mera obrigação, na relação conjugal, pode ser útil ou não. </a:t>
            </a:r>
            <a:br>
              <a:rPr lang="pt-BR" sz="3600" dirty="0">
                <a:latin typeface="Arial" pitchFamily="34" charset="0"/>
                <a:cs typeface="Arial" pitchFamily="34" charset="0"/>
              </a:rPr>
            </a:br>
            <a:r>
              <a:rPr lang="pt-BR" sz="3600" dirty="0">
                <a:latin typeface="Arial" pitchFamily="34" charset="0"/>
                <a:cs typeface="Arial" pitchFamily="34" charset="0"/>
              </a:rPr>
              <a:t>Melhor agir com amor. Sempre. Não sendo possível, o casal pode praticá-lo como meio de satisfação das necessidades físicas. </a:t>
            </a:r>
            <a:br>
              <a:rPr lang="pt-BR" sz="3600" dirty="0">
                <a:latin typeface="Arial" pitchFamily="34" charset="0"/>
                <a:cs typeface="Arial" pitchFamily="34" charset="0"/>
              </a:rPr>
            </a:br>
            <a:r>
              <a:rPr lang="pt-BR" sz="3600" dirty="0">
                <a:latin typeface="Arial" pitchFamily="34" charset="0"/>
                <a:cs typeface="Arial" pitchFamily="34" charset="0"/>
              </a:rPr>
              <a:t>Ainda que não seja o ideal, é melhor do que ir buscá-lo extramaritalmente.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05320973"/>
      </p:ext>
    </p:extLst>
  </p:cSld>
  <p:clrMapOvr>
    <a:masterClrMapping/>
  </p:clrMapOvr>
  <p:transition spd="slow" advTm="20000">
    <p:blinds dir="vert"/>
  </p:transition>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000" dirty="0">
                <a:latin typeface="Arial" pitchFamily="34" charset="0"/>
                <a:cs typeface="Arial" pitchFamily="34" charset="0"/>
              </a:rPr>
              <a:t>565- Como mencionado em item precedente, não se nega a existência da sua prática fora da união familiar, porque é um fato — e corriqueiro na atualidade. Mas, buscando a sua evolução, voltado para o futuro, visando a atingir um estágio superior de depuração, deve o encarnado saber que a sexualidade tem uma finalidade diversa daquela para a qual se volta a maioria da sociedade no presente, por ignorância ou por falta de preparo espiritual para aceitar a realidade. Para tanto, incide o esclarecimento.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9773956"/>
      </p:ext>
    </p:extLst>
  </p:cSld>
  <p:clrMapOvr>
    <a:masterClrMapping/>
  </p:clrMapOvr>
  <p:transition spd="slow" advTm="20000">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556792"/>
            <a:ext cx="8712968" cy="4901244"/>
          </a:xfrm>
        </p:spPr>
        <p:txBody>
          <a:bodyPr>
            <a:noAutofit/>
          </a:bodyPr>
          <a:lstStyle/>
          <a:p>
            <a:pPr algn="just"/>
            <a:r>
              <a:rPr lang="pt-BR" sz="3200" dirty="0">
                <a:latin typeface="Arial" pitchFamily="34" charset="0"/>
                <a:cs typeface="Arial" pitchFamily="34" charset="0"/>
              </a:rPr>
              <a:t>	</a:t>
            </a: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“Porás no cabeçalho do livro a cepa que te desenhamos, porque é o emblema do trabalho do Criador”. </a:t>
            </a:r>
            <a:r>
              <a:rPr lang="pt-BR" sz="3200" dirty="0">
                <a:latin typeface="Arial" pitchFamily="34" charset="0"/>
                <a:cs typeface="Arial" pitchFamily="34" charset="0"/>
              </a:rPr>
              <a:t>Aí se acham reunidos todos os princípios materiais que melhor podem representar o corpo e o espírito. </a:t>
            </a: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O corpo </a:t>
            </a:r>
            <a:r>
              <a:rPr lang="pt-BR" sz="3200" dirty="0">
                <a:latin typeface="Arial" pitchFamily="34" charset="0"/>
                <a:cs typeface="Arial" pitchFamily="34" charset="0"/>
              </a:rPr>
              <a:t>é a cepa; </a:t>
            </a: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o espírito </a:t>
            </a:r>
            <a:r>
              <a:rPr lang="pt-BR" sz="3200" dirty="0">
                <a:latin typeface="Arial" pitchFamily="34" charset="0"/>
                <a:cs typeface="Arial" pitchFamily="34" charset="0"/>
              </a:rPr>
              <a:t>é o licor; </a:t>
            </a: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a alma ou espírito </a:t>
            </a:r>
            <a:r>
              <a:rPr lang="pt-BR" sz="3200" dirty="0">
                <a:latin typeface="Arial" pitchFamily="34" charset="0"/>
                <a:cs typeface="Arial" pitchFamily="34" charset="0"/>
              </a:rPr>
              <a:t>ligado à matéria é o bago. O homem “</a:t>
            </a:r>
            <a:r>
              <a:rPr lang="pt-BR" sz="3200" b="1" dirty="0">
                <a:effectLst>
                  <a:outerShdw blurRad="38100" dist="38100" dir="2700000" algn="tl">
                    <a:srgbClr val="000000">
                      <a:alpha val="43137"/>
                    </a:srgbClr>
                  </a:outerShdw>
                </a:effectLst>
                <a:latin typeface="Arial" pitchFamily="34" charset="0"/>
                <a:cs typeface="Arial" pitchFamily="34" charset="0"/>
              </a:rPr>
              <a:t>QUINTESSENCIA”</a:t>
            </a:r>
            <a:r>
              <a:rPr lang="pt-BR" sz="3200" dirty="0">
                <a:latin typeface="Arial" pitchFamily="34" charset="0"/>
                <a:cs typeface="Arial" pitchFamily="34" charset="0"/>
              </a:rPr>
              <a:t> o espírito pelo trabalho e tu sabes que só mediante o trabalho do corpo o Espírito adquire conhecimentos. </a:t>
            </a:r>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2837" y="275712"/>
            <a:ext cx="3690296" cy="10960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aixaDeTexto 2"/>
          <p:cNvSpPr txBox="1"/>
          <p:nvPr/>
        </p:nvSpPr>
        <p:spPr>
          <a:xfrm rot="1069371">
            <a:off x="6923407" y="546742"/>
            <a:ext cx="1988878"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lang="pt-BR" sz="2400" dirty="0">
                <a:solidFill>
                  <a:schemeClr val="bg2">
                    <a:lumMod val="60000"/>
                    <a:lumOff val="40000"/>
                  </a:schemeClr>
                </a:solidFill>
                <a:latin typeface="Arial" pitchFamily="34" charset="0"/>
                <a:cs typeface="Arial" pitchFamily="34" charset="0"/>
              </a:rPr>
              <a:t>LIVRO DOS </a:t>
            </a:r>
          </a:p>
          <a:p>
            <a:pPr algn="ctr"/>
            <a:r>
              <a:rPr lang="pt-BR" sz="2400" dirty="0">
                <a:solidFill>
                  <a:schemeClr val="bg2">
                    <a:lumMod val="60000"/>
                    <a:lumOff val="40000"/>
                  </a:schemeClr>
                </a:solidFill>
                <a:latin typeface="Arial" pitchFamily="34" charset="0"/>
                <a:cs typeface="Arial" pitchFamily="34" charset="0"/>
              </a:rPr>
              <a:t>ESPÍRITOS. </a:t>
            </a:r>
            <a:endParaRPr lang="pt-BR" sz="2400" dirty="0">
              <a:solidFill>
                <a:schemeClr val="bg2">
                  <a:lumMod val="60000"/>
                  <a:lumOff val="40000"/>
                </a:schemeClr>
              </a:solidFill>
            </a:endParaRPr>
          </a:p>
        </p:txBody>
      </p:sp>
      <p:sp>
        <p:nvSpPr>
          <p:cNvPr id="6" name="CaixaDeTexto 5"/>
          <p:cNvSpPr txBox="1"/>
          <p:nvPr/>
        </p:nvSpPr>
        <p:spPr>
          <a:xfrm>
            <a:off x="3398498" y="217488"/>
            <a:ext cx="1048738" cy="523220"/>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800" b="1" dirty="0">
                <a:solidFill>
                  <a:schemeClr val="bg2"/>
                </a:solidFill>
              </a:rPr>
              <a:t>CEPA</a:t>
            </a:r>
          </a:p>
        </p:txBody>
      </p:sp>
    </p:spTree>
    <p:extLst>
      <p:ext uri="{BB962C8B-B14F-4D97-AF65-F5344CB8AC3E}">
        <p14:creationId xmlns:p14="http://schemas.microsoft.com/office/powerpoint/2010/main" val="2107717343"/>
      </p:ext>
    </p:extLst>
  </p:cSld>
  <p:clrMapOvr>
    <a:masterClrMapping/>
  </p:clrMapOvr>
  <p:transition spd="slow" advTm="25000">
    <p:blinds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32" y="1680342"/>
            <a:ext cx="8856984" cy="3497316"/>
          </a:xfrm>
        </p:spPr>
        <p:txBody>
          <a:bodyPr>
            <a:noAutofit/>
          </a:bodyPr>
          <a:lstStyle/>
          <a:p>
            <a:pPr algn="r"/>
            <a:r>
              <a:rPr lang="pt-BR" sz="3600" dirty="0">
                <a:latin typeface="Arial" pitchFamily="34" charset="0"/>
                <a:cs typeface="Arial" pitchFamily="34" charset="0"/>
              </a:rPr>
              <a:t>44-</a:t>
            </a:r>
            <a:r>
              <a:rPr lang="pt-BR" sz="3600" b="1" dirty="0">
                <a:solidFill>
                  <a:srgbClr val="FFFF00"/>
                </a:solidFill>
                <a:latin typeface="Arial" pitchFamily="34" charset="0"/>
                <a:cs typeface="Arial" pitchFamily="34" charset="0"/>
              </a:rPr>
              <a:t>Lutar ou não? </a:t>
            </a:r>
            <a:br>
              <a:rPr lang="pt-BR" sz="3600" b="1" dirty="0">
                <a:solidFill>
                  <a:srgbClr val="FFFF00"/>
                </a:solidFill>
                <a:latin typeface="Arial" pitchFamily="34" charset="0"/>
                <a:cs typeface="Arial" pitchFamily="34" charset="0"/>
              </a:rPr>
            </a:br>
            <a:r>
              <a:rPr lang="pt-BR" sz="3600" dirty="0">
                <a:latin typeface="Arial" pitchFamily="34" charset="0"/>
                <a:cs typeface="Arial" pitchFamily="34" charset="0"/>
              </a:rPr>
              <a:t>Essa indagação muitos encarnados se fazem a fim de avaliar a utilidade do complexo empreendimento da </a:t>
            </a:r>
            <a:br>
              <a:rPr lang="pt-BR" sz="3600" dirty="0">
                <a:latin typeface="Arial" pitchFamily="34" charset="0"/>
                <a:cs typeface="Arial" pitchFamily="34" charset="0"/>
              </a:rPr>
            </a:br>
            <a:r>
              <a:rPr lang="pt-BR" sz="3600" dirty="0">
                <a:latin typeface="Arial" pitchFamily="34" charset="0"/>
                <a:cs typeface="Arial" pitchFamily="34" charset="0"/>
              </a:rPr>
              <a:t>REFORMA ÍNTIMA.</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64"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673829421"/>
      </p:ext>
    </p:extLst>
  </p:cSld>
  <p:clrMapOvr>
    <a:masterClrMapping/>
  </p:clrMapOvr>
  <p:transition spd="slow" advTm="20000">
    <p:blinds dir="vert"/>
  </p:transition>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000" dirty="0">
                <a:latin typeface="Arial" pitchFamily="34" charset="0"/>
                <a:cs typeface="Arial" pitchFamily="34" charset="0"/>
              </a:rPr>
              <a:t>566- Sexo — e a repetição nesse contexto não é demasia — significa instrumento de realização de um sentimento nobre, que é o amor. Aliás, uma das formas de exercitar o amor. Há outras, até mais profundas e satisfatórias que o sexo — depende da evolução do espírito para aperceber-se disso.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27965148"/>
      </p:ext>
    </p:extLst>
  </p:cSld>
  <p:clrMapOvr>
    <a:masterClrMapping/>
  </p:clrMapOvr>
  <p:transition spd="slow" advTm="20000">
    <p:blinds dir="vert"/>
  </p:transition>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567- Sendo instrumento de amor e sendo este sentimento por excelência desfrutado no núcleo familiar, base fundamental de evolução de todo ser humano, destina-se o seu exercício </a:t>
            </a:r>
            <a:br>
              <a:rPr lang="pt-BR" sz="3600" dirty="0">
                <a:latin typeface="Arial" pitchFamily="34" charset="0"/>
                <a:cs typeface="Arial" pitchFamily="34" charset="0"/>
              </a:rPr>
            </a:br>
            <a:r>
              <a:rPr lang="pt-BR" sz="3600" dirty="0">
                <a:latin typeface="Arial" pitchFamily="34" charset="0"/>
                <a:cs typeface="Arial" pitchFamily="34" charset="0"/>
              </a:rPr>
              <a:t>à intimidade conjugal. </a:t>
            </a:r>
            <a:br>
              <a:rPr lang="pt-BR" sz="3600" dirty="0">
                <a:latin typeface="Arial" pitchFamily="34" charset="0"/>
                <a:cs typeface="Arial" pitchFamily="34" charset="0"/>
              </a:rPr>
            </a:br>
            <a:r>
              <a:rPr lang="pt-BR" sz="3600" dirty="0">
                <a:latin typeface="Arial" pitchFamily="34" charset="0"/>
                <a:cs typeface="Arial" pitchFamily="34" charset="0"/>
              </a:rPr>
              <a:t>Idealmente nem antes, nem fora dela.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56238232"/>
      </p:ext>
    </p:extLst>
  </p:cSld>
  <p:clrMapOvr>
    <a:masterClrMapping/>
  </p:clrMapOvr>
  <p:transition spd="slow" advTm="20000">
    <p:blinds dir="vert"/>
  </p:transition>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568- Como fazer para contê-lo no tocante àqueles que ainda não conseguem assim aceitá-lo? Como todo vício, o melhor caminho é operacionalizar a </a:t>
            </a:r>
            <a:r>
              <a:rPr lang="pt-BR" sz="3400" b="1" dirty="0">
                <a:effectLst>
                  <a:outerShdw blurRad="38100" dist="38100" dir="2700000" algn="tl">
                    <a:srgbClr val="000000">
                      <a:alpha val="43137"/>
                    </a:srgbClr>
                  </a:outerShdw>
                </a:effectLst>
                <a:latin typeface="Arial" pitchFamily="34" charset="0"/>
                <a:cs typeface="Arial" pitchFamily="34" charset="0"/>
              </a:rPr>
              <a:t>REFORMA ÍNTIMA</a:t>
            </a:r>
            <a:r>
              <a:rPr lang="pt-BR" sz="3400" dirty="0">
                <a:latin typeface="Arial" pitchFamily="34" charset="0"/>
                <a:cs typeface="Arial" pitchFamily="34" charset="0"/>
              </a:rPr>
              <a:t>. Através dela, o encarnado começará, ainda que timidamente, a mudar os seus hábitos e, com o passar do tempo, a compreender a desvantagem do papel do sexo fora da relação conjugal.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95851068"/>
      </p:ext>
    </p:extLst>
  </p:cSld>
  <p:clrMapOvr>
    <a:masterClrMapping/>
  </p:clrMapOvr>
  <p:transition spd="slow" advTm="20000">
    <p:blinds dir="vert"/>
  </p:transition>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569- Fazendo-se um paralelo com um vício qualquer, a melhor forma para extirpá-lo é a diminuição lenta, gradativa e permanente dos atos errôneos que compõem o quadro vicioso.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61015005"/>
      </p:ext>
    </p:extLst>
  </p:cSld>
  <p:clrMapOvr>
    <a:masterClrMapping/>
  </p:clrMapOvr>
  <p:transition spd="slow" advTm="20000">
    <p:blinds dir="vert"/>
  </p:transition>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570- Portanto, quem não consegue conter a sua sexualidade de forma natural, nesse contexto, deve encarar o seu problema como um desvio de conduta e, conforme o caso, como um vício. A partir daí, combater o mal torna-se uma peregrinação difícil, mas possível de ser realizada, utilizando como instrumento o processo decrescente e permanente fiscalização de suas próprias atitudes. </a:t>
            </a:r>
            <a:br>
              <a:rPr lang="pt-BR" sz="3200" dirty="0">
                <a:latin typeface="Arial" pitchFamily="34" charset="0"/>
                <a:cs typeface="Arial" pitchFamily="34" charset="0"/>
              </a:rPr>
            </a:br>
            <a:r>
              <a:rPr lang="pt-BR" sz="3200" dirty="0">
                <a:latin typeface="Arial" pitchFamily="34" charset="0"/>
                <a:cs typeface="Arial" pitchFamily="34" charset="0"/>
              </a:rPr>
              <a:t>Haverá dia em que o triunfo será alcançado.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3861833"/>
      </p:ext>
    </p:extLst>
  </p:cSld>
  <p:clrMapOvr>
    <a:masterClrMapping/>
  </p:clrMapOvr>
  <p:transition spd="slow" advTm="20000">
    <p:blinds dir="vert"/>
  </p:transition>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r>
              <a:rPr lang="pt-BR" sz="3600" dirty="0">
                <a:latin typeface="Arial" pitchFamily="34" charset="0"/>
                <a:cs typeface="Arial" pitchFamily="34" charset="0"/>
              </a:rPr>
              <a:t>571- Significa atração sexual por </a:t>
            </a:r>
            <a:br>
              <a:rPr lang="pt-BR" sz="3600" dirty="0">
                <a:latin typeface="Arial" pitchFamily="34" charset="0"/>
                <a:cs typeface="Arial" pitchFamily="34" charset="0"/>
              </a:rPr>
            </a:br>
            <a:r>
              <a:rPr lang="pt-BR" sz="3600" dirty="0">
                <a:latin typeface="Arial" pitchFamily="34" charset="0"/>
                <a:cs typeface="Arial" pitchFamily="34" charset="0"/>
              </a:rPr>
              <a:t>pessoa do mesmo sexo.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71896389"/>
      </p:ext>
    </p:extLst>
  </p:cSld>
  <p:clrMapOvr>
    <a:masterClrMapping/>
  </p:clrMapOvr>
  <p:transition spd="slow" advTm="20000">
    <p:blinds dir="vert"/>
  </p:transition>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572- Pode advir de uma inadaptação do Espírito ao corpo que lhe foi destinado; vale dizer: desejava nascer homem e nasceu mulher ou vice-versa. Porta para a irresignação contra Deus, portanto, desvio de conduta, uma vez que não consegue suportar sua prova.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73018389"/>
      </p:ext>
    </p:extLst>
  </p:cSld>
  <p:clrMapOvr>
    <a:masterClrMapping/>
  </p:clrMapOvr>
  <p:transition spd="slow" advTm="20000">
    <p:blinds dir="vert"/>
  </p:transition>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573- Pode resultar de influenciações provenientes do meio social ou fruto da descuidada educação familiar. </a:t>
            </a:r>
            <a:br>
              <a:rPr lang="pt-BR" sz="3600" dirty="0">
                <a:latin typeface="Arial" pitchFamily="34" charset="0"/>
                <a:cs typeface="Arial" pitchFamily="34" charset="0"/>
              </a:rPr>
            </a:br>
            <a:r>
              <a:rPr lang="pt-BR" sz="3600" dirty="0">
                <a:latin typeface="Arial" pitchFamily="34" charset="0"/>
                <a:cs typeface="Arial" pitchFamily="34" charset="0"/>
              </a:rPr>
              <a:t>Neste caso, mais fácil se torna </a:t>
            </a:r>
            <a:br>
              <a:rPr lang="pt-BR" sz="3600" dirty="0">
                <a:latin typeface="Arial" pitchFamily="34" charset="0"/>
                <a:cs typeface="Arial" pitchFamily="34" charset="0"/>
              </a:rPr>
            </a:br>
            <a:r>
              <a:rPr lang="pt-BR" sz="3600" dirty="0">
                <a:latin typeface="Arial" pitchFamily="34" charset="0"/>
                <a:cs typeface="Arial" pitchFamily="34" charset="0"/>
              </a:rPr>
              <a:t>reverter o desvio. </a:t>
            </a:r>
            <a:br>
              <a:rPr lang="pt-BR" sz="3600" dirty="0">
                <a:latin typeface="Arial" pitchFamily="34" charset="0"/>
                <a:cs typeface="Arial" pitchFamily="34" charset="0"/>
              </a:rPr>
            </a:br>
            <a:r>
              <a:rPr lang="pt-BR" sz="3600" dirty="0">
                <a:latin typeface="Arial" pitchFamily="34" charset="0"/>
                <a:cs typeface="Arial" pitchFamily="34" charset="0"/>
              </a:rPr>
              <a:t>No outro, bem mais complexo e difícil.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32666272"/>
      </p:ext>
    </p:extLst>
  </p:cSld>
  <p:clrMapOvr>
    <a:masterClrMapping/>
  </p:clrMapOvr>
  <p:transition spd="slow" advTm="20000">
    <p:blinds dir="vert"/>
  </p:transition>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574- Quando irresignado com a prova que lhe foi destinada, o encarnado, em maior ou menor escala </a:t>
            </a:r>
            <a:r>
              <a:rPr lang="pt-BR" sz="3600" i="1" dirty="0">
                <a:latin typeface="Arial" pitchFamily="34" charset="0"/>
                <a:cs typeface="Arial" pitchFamily="34" charset="0"/>
              </a:rPr>
              <a:t>(eis porque as várias gradações que passam pelo transexual, pelo bissexual e pelo homossexual propriamente dito), </a:t>
            </a:r>
            <a:br>
              <a:rPr lang="pt-BR" sz="3600" i="1" dirty="0">
                <a:latin typeface="Arial" pitchFamily="34" charset="0"/>
                <a:cs typeface="Arial" pitchFamily="34" charset="0"/>
              </a:rPr>
            </a:br>
            <a:r>
              <a:rPr lang="pt-BR" sz="3600" dirty="0">
                <a:latin typeface="Arial" pitchFamily="34" charset="0"/>
                <a:cs typeface="Arial" pitchFamily="34" charset="0"/>
              </a:rPr>
              <a:t>cultiva, no espírito, o desejo de </a:t>
            </a:r>
            <a:br>
              <a:rPr lang="pt-BR" sz="3600" dirty="0">
                <a:latin typeface="Arial" pitchFamily="34" charset="0"/>
                <a:cs typeface="Arial" pitchFamily="34" charset="0"/>
              </a:rPr>
            </a:br>
            <a:r>
              <a:rPr lang="pt-BR" sz="3600" dirty="0">
                <a:latin typeface="Arial" pitchFamily="34" charset="0"/>
                <a:cs typeface="Arial" pitchFamily="34" charset="0"/>
              </a:rPr>
              <a:t>pertencer ao sexo oposto ao seu.</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6973172"/>
      </p:ext>
    </p:extLst>
  </p:cSld>
  <p:clrMapOvr>
    <a:masterClrMapping/>
  </p:clrMapOvr>
  <p:transition spd="slow" advTm="20000">
    <p:blinds dir="vert"/>
  </p:transition>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575- A prática sexual é uma das formas mais visíveis e satisfatórias de encontro do trinômio "mente-sensualidade-prazer", assim, na forma material que encontra satisfação para o seu lado sensual, buscando o prazer sexual racionalmente </a:t>
            </a:r>
            <a:r>
              <a:rPr lang="pt-BR" sz="3200" i="1" dirty="0">
                <a:latin typeface="Arial" pitchFamily="34" charset="0"/>
                <a:cs typeface="Arial" pitchFamily="34" charset="0"/>
              </a:rPr>
              <a:t>(o sentimental, que envolve o coração, fica fora desse contexto), </a:t>
            </a:r>
            <a:r>
              <a:rPr lang="pt-BR" sz="3200" dirty="0">
                <a:latin typeface="Arial" pitchFamily="34" charset="0"/>
                <a:cs typeface="Arial" pitchFamily="34" charset="0"/>
              </a:rPr>
              <a:t>o encarnado procura o contato homossexual para amenizar o seu inconformismo latente, </a:t>
            </a:r>
            <a:br>
              <a:rPr lang="pt-BR" sz="3200" dirty="0">
                <a:latin typeface="Arial" pitchFamily="34" charset="0"/>
                <a:cs typeface="Arial" pitchFamily="34" charset="0"/>
              </a:rPr>
            </a:br>
            <a:r>
              <a:rPr lang="pt-BR" sz="3200" dirty="0">
                <a:latin typeface="Arial" pitchFamily="34" charset="0"/>
                <a:cs typeface="Arial" pitchFamily="34" charset="0"/>
              </a:rPr>
              <a:t>às vezes silencioso, mas presente no </a:t>
            </a:r>
            <a:br>
              <a:rPr lang="pt-BR" sz="3200" dirty="0">
                <a:latin typeface="Arial" pitchFamily="34" charset="0"/>
                <a:cs typeface="Arial" pitchFamily="34" charset="0"/>
              </a:rPr>
            </a:br>
            <a:r>
              <a:rPr lang="pt-BR" sz="3200" dirty="0">
                <a:latin typeface="Arial" pitchFamily="34" charset="0"/>
                <a:cs typeface="Arial" pitchFamily="34" charset="0"/>
              </a:rPr>
              <a:t>mais profundo do seu âmago.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45200102"/>
      </p:ext>
    </p:extLst>
  </p:cSld>
  <p:clrMapOvr>
    <a:masterClrMapping/>
  </p:clrMapOvr>
  <p:transition spd="slow" advTm="20000">
    <p:blinds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680342"/>
            <a:ext cx="8856984" cy="3497316"/>
          </a:xfrm>
        </p:spPr>
        <p:txBody>
          <a:bodyPr>
            <a:noAutofit/>
          </a:bodyPr>
          <a:lstStyle/>
          <a:p>
            <a:pPr algn="r"/>
            <a:r>
              <a:rPr lang="pt-BR" sz="3600" dirty="0">
                <a:latin typeface="Arial" pitchFamily="34" charset="0"/>
                <a:cs typeface="Arial" pitchFamily="34" charset="0"/>
              </a:rPr>
              <a:t>45-O sofrimento lhes será inevitável, pois os seus conflitos internos estarão em ebulição e não bastará a aparência para concretizar verdadeiramente qualquer modificação substancial.</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64"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341816809"/>
      </p:ext>
    </p:extLst>
  </p:cSld>
  <p:clrMapOvr>
    <a:masterClrMapping/>
  </p:clrMapOvr>
  <p:transition spd="slow" advTm="20000">
    <p:blinds dir="vert"/>
  </p:transition>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576- Como se disse, reverter essa tendência é difícil. Quando se trata da irresignação espiritual, o processo é lento e necessita, de forma absoluta, do processo de </a:t>
            </a:r>
            <a:r>
              <a:rPr lang="pt-BR" sz="3200" b="1" dirty="0">
                <a:effectLst>
                  <a:outerShdw blurRad="38100" dist="38100" dir="2700000" algn="tl">
                    <a:srgbClr val="000000">
                      <a:alpha val="43137"/>
                    </a:srgbClr>
                  </a:outerShdw>
                </a:effectLst>
                <a:latin typeface="Arial" pitchFamily="34" charset="0"/>
                <a:cs typeface="Arial" pitchFamily="34" charset="0"/>
              </a:rPr>
              <a:t>REFORMA ÍNTIMA</a:t>
            </a:r>
            <a:r>
              <a:rPr lang="pt-BR" sz="3200" dirty="0">
                <a:latin typeface="Arial" pitchFamily="34" charset="0"/>
                <a:cs typeface="Arial" pitchFamily="34" charset="0"/>
              </a:rPr>
              <a:t>. Quando se trata do homossexualismo resultante de influenciações sociais ou má educação familiar, mais fácil reverter o quadro, ainda que precise, de maneira mais branda, da </a:t>
            </a:r>
            <a:r>
              <a:rPr lang="pt-BR" sz="3200" b="1" dirty="0">
                <a:effectLst>
                  <a:outerShdw blurRad="38100" dist="38100" dir="2700000" algn="tl">
                    <a:srgbClr val="000000">
                      <a:alpha val="43137"/>
                    </a:srgbClr>
                  </a:outerShdw>
                </a:effectLst>
                <a:latin typeface="Arial" pitchFamily="34" charset="0"/>
                <a:cs typeface="Arial" pitchFamily="34" charset="0"/>
              </a:rPr>
              <a:t>REFORMA ÍNTIMA</a:t>
            </a:r>
            <a:r>
              <a:rPr lang="pt-BR" sz="3200" dirty="0">
                <a:latin typeface="Arial" pitchFamily="34" charset="0"/>
                <a:cs typeface="Arial" pitchFamily="34" charset="0"/>
              </a:rPr>
              <a:t>.</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8471566"/>
      </p:ext>
    </p:extLst>
  </p:cSld>
  <p:clrMapOvr>
    <a:masterClrMapping/>
  </p:clrMapOvr>
  <p:transition spd="slow" advTm="20000">
    <p:blinds dir="vert"/>
  </p:transition>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577- A influência do meio e a educação dada pela família, por serem geralmente estranhas ao âmago do ser, podem ter o condão de adulterar o comportamento do encarnado, mas não conseguem transformá-lo na sua essência. Logo, mais fácil, vindo a conscientização, o próprio ser humano tomar rumo diverso, abandonando a anterior influenciação e afastando-se dos maus princípios educativos que o conduziram até então.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45586186"/>
      </p:ext>
    </p:extLst>
  </p:cSld>
  <p:clrMapOvr>
    <a:masterClrMapping/>
  </p:clrMapOvr>
  <p:transition spd="slow" advTm="20000">
    <p:blinds dir="vert"/>
  </p:transition>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578- Tratando-se da irresignação do espírito, pode levar toda uma jornada para que o encarnado compreenda a sua atitude equivocada. Pode necessitar para isso de mais de um estágio na Crosta. Enfim, somente com uma eficaz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é reversível </a:t>
            </a:r>
            <a:br>
              <a:rPr lang="pt-BR" sz="3600" dirty="0">
                <a:latin typeface="Arial" pitchFamily="34" charset="0"/>
                <a:cs typeface="Arial" pitchFamily="34" charset="0"/>
              </a:rPr>
            </a:br>
            <a:r>
              <a:rPr lang="pt-BR" sz="3600" dirty="0">
                <a:latin typeface="Arial" pitchFamily="34" charset="0"/>
                <a:cs typeface="Arial" pitchFamily="34" charset="0"/>
              </a:rPr>
              <a:t>tal tendência.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7355581"/>
      </p:ext>
    </p:extLst>
  </p:cSld>
  <p:clrMapOvr>
    <a:masterClrMapping/>
  </p:clrMapOvr>
  <p:transition spd="slow" advTm="20000">
    <p:blinds dir="vert"/>
  </p:transition>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dirty="0">
                <a:latin typeface="Arial" pitchFamily="34" charset="0"/>
                <a:cs typeface="Arial" pitchFamily="34" charset="0"/>
              </a:rPr>
              <a:t>579- Sem admitir, no entanto, o erro, jamais conseguirá empreendê-la </a:t>
            </a:r>
            <a:r>
              <a:rPr lang="pt-BR" sz="3200" i="1" dirty="0">
                <a:latin typeface="Arial" pitchFamily="34" charset="0"/>
                <a:cs typeface="Arial" pitchFamily="34" charset="0"/>
              </a:rPr>
              <a:t>(a </a:t>
            </a:r>
            <a:r>
              <a:rPr lang="pt-BR" sz="3200" b="1" i="1" dirty="0">
                <a:effectLst>
                  <a:outerShdw blurRad="38100" dist="38100" dir="2700000" algn="tl">
                    <a:srgbClr val="000000">
                      <a:alpha val="43137"/>
                    </a:srgbClr>
                  </a:outerShdw>
                </a:effectLst>
                <a:latin typeface="Arial" pitchFamily="34" charset="0"/>
                <a:cs typeface="Arial" pitchFamily="34" charset="0"/>
              </a:rPr>
              <a:t>REFORMA ÍNTIMA </a:t>
            </a:r>
            <a:r>
              <a:rPr lang="pt-BR" sz="3200" i="1" dirty="0">
                <a:latin typeface="Arial" pitchFamily="34" charset="0"/>
                <a:cs typeface="Arial" pitchFamily="34" charset="0"/>
              </a:rPr>
              <a:t>nesse campo)</a:t>
            </a:r>
            <a:r>
              <a:rPr lang="pt-BR" sz="3200" dirty="0">
                <a:latin typeface="Arial" pitchFamily="34" charset="0"/>
                <a:cs typeface="Arial" pitchFamily="34" charset="0"/>
              </a:rPr>
              <a:t>. </a:t>
            </a:r>
            <a:r>
              <a:rPr lang="pt-BR" sz="3500" dirty="0">
                <a:latin typeface="Arial" pitchFamily="34" charset="0"/>
                <a:cs typeface="Arial" pitchFamily="34" charset="0"/>
              </a:rPr>
              <a:t>Portanto, manter-se em atividade homossexual , crendo ser algo natural e finalístico, impossível e desnecessário de ser evitado, é encobrir o próprio desvio ou vício e, com isso, impedir o processamento da </a:t>
            </a:r>
            <a:r>
              <a:rPr lang="pt-BR" sz="3500" b="1" dirty="0">
                <a:effectLst>
                  <a:outerShdw blurRad="38100" dist="38100" dir="2700000" algn="tl">
                    <a:srgbClr val="000000">
                      <a:alpha val="43137"/>
                    </a:srgbClr>
                  </a:outerShdw>
                </a:effectLst>
                <a:latin typeface="Arial" pitchFamily="34" charset="0"/>
                <a:cs typeface="Arial" pitchFamily="34" charset="0"/>
              </a:rPr>
              <a:t>REFORMA ÍNTIMA</a:t>
            </a:r>
            <a:r>
              <a:rPr lang="pt-BR" sz="3500" dirty="0">
                <a:latin typeface="Arial" pitchFamily="34" charset="0"/>
                <a:cs typeface="Arial" pitchFamily="34" charset="0"/>
              </a:rPr>
              <a:t>, única saída para sanar a irresignação indevida.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65657277"/>
      </p:ext>
    </p:extLst>
  </p:cSld>
  <p:clrMapOvr>
    <a:masterClrMapping/>
  </p:clrMapOvr>
  <p:transition spd="slow" advTm="20000">
    <p:blinds dir="vert"/>
  </p:transition>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580- Como todos os demais desvios de comportamento, que precisam ser combatidos pelos encarnados, o homossexualismo é mais um deles.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89469831"/>
      </p:ext>
    </p:extLst>
  </p:cSld>
  <p:clrMapOvr>
    <a:masterClrMapping/>
  </p:clrMapOvr>
  <p:transition spd="slow" advTm="20000">
    <p:blinds dir="vert"/>
  </p:transition>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581- Pode parecer inócuo repetir o óbvio, mas não é. Essa repetição tem por fim demonstrar que não podem as pessoas, jamais, discriminar o homossexual de forma alguma. Conferir-lhe tratamento diferenciado e mais rígido do que o encarnado faz com outros desvios de conduta é parte da ignorância, do mero e abjeto preconceito e, sobretudo, de conduta também fruto do desvio.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7328629"/>
      </p:ext>
    </p:extLst>
  </p:cSld>
  <p:clrMapOvr>
    <a:masterClrMapping/>
  </p:clrMapOvr>
  <p:transition spd="slow" advTm="20000">
    <p:blinds dir="vert"/>
  </p:transition>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582- O homossexualismo é um desvio </a:t>
            </a:r>
            <a:br>
              <a:rPr lang="pt-BR" sz="3600" dirty="0">
                <a:latin typeface="Arial" pitchFamily="34" charset="0"/>
                <a:cs typeface="Arial" pitchFamily="34" charset="0"/>
              </a:rPr>
            </a:br>
            <a:r>
              <a:rPr lang="pt-BR" sz="3600" dirty="0">
                <a:latin typeface="Arial" pitchFamily="34" charset="0"/>
                <a:cs typeface="Arial" pitchFamily="34" charset="0"/>
              </a:rPr>
              <a:t>de conduta. Deve ser combatido. </a:t>
            </a:r>
            <a:br>
              <a:rPr lang="pt-BR" sz="3600" dirty="0">
                <a:latin typeface="Arial" pitchFamily="34" charset="0"/>
                <a:cs typeface="Arial" pitchFamily="34" charset="0"/>
              </a:rPr>
            </a:br>
            <a:r>
              <a:rPr lang="pt-BR" sz="3600" dirty="0">
                <a:latin typeface="Arial" pitchFamily="34" charset="0"/>
                <a:cs typeface="Arial" pitchFamily="34" charset="0"/>
              </a:rPr>
              <a:t>O instrumento para tanto é a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Leve pouco ou muito tempo, </a:t>
            </a:r>
            <a:br>
              <a:rPr lang="pt-BR" sz="3600" dirty="0">
                <a:latin typeface="Arial" pitchFamily="34" charset="0"/>
                <a:cs typeface="Arial" pitchFamily="34" charset="0"/>
              </a:rPr>
            </a:br>
            <a:r>
              <a:rPr lang="pt-BR" sz="3600" dirty="0">
                <a:latin typeface="Arial" pitchFamily="34" charset="0"/>
                <a:cs typeface="Arial" pitchFamily="34" charset="0"/>
              </a:rPr>
              <a:t>não é impossível tal embate, </a:t>
            </a:r>
            <a:br>
              <a:rPr lang="pt-BR" sz="3600" dirty="0">
                <a:latin typeface="Arial" pitchFamily="34" charset="0"/>
                <a:cs typeface="Arial" pitchFamily="34" charset="0"/>
              </a:rPr>
            </a:br>
            <a:r>
              <a:rPr lang="pt-BR" sz="3600" dirty="0">
                <a:latin typeface="Arial" pitchFamily="34" charset="0"/>
                <a:cs typeface="Arial" pitchFamily="34" charset="0"/>
              </a:rPr>
              <a:t>nem tampouco as chances </a:t>
            </a:r>
            <a:br>
              <a:rPr lang="pt-BR" sz="3600" dirty="0">
                <a:latin typeface="Arial" pitchFamily="34" charset="0"/>
                <a:cs typeface="Arial" pitchFamily="34" charset="0"/>
              </a:rPr>
            </a:br>
            <a:r>
              <a:rPr lang="pt-BR" sz="3600" dirty="0">
                <a:latin typeface="Arial" pitchFamily="34" charset="0"/>
                <a:cs typeface="Arial" pitchFamily="34" charset="0"/>
              </a:rPr>
              <a:t>de sucesso.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7275858"/>
      </p:ext>
    </p:extLst>
  </p:cSld>
  <p:clrMapOvr>
    <a:masterClrMapping/>
  </p:clrMapOvr>
  <p:transition spd="slow" advTm="20000">
    <p:blinds dir="vert"/>
  </p:transition>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583- Apesar disso, não deve ser julgado, nem tampouco condenado por quem desse desvio não padece. Afinal, quem está isento de um desvio de conduta, possui outros. Não possuísse e seria perfeito. Sendo-o, não estaria em um planeta de expiação e provas.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HOMOSSEXUALIDADE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27874584"/>
      </p:ext>
    </p:extLst>
  </p:cSld>
  <p:clrMapOvr>
    <a:masterClrMapping/>
  </p:clrMapOvr>
  <p:transition spd="slow" advTm="20000">
    <p:blinds dir="vert"/>
  </p:transition>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584- Celibatarismo é, geralmente, aspecto do egoísmo, expresso </a:t>
            </a:r>
            <a:br>
              <a:rPr lang="pt-BR" sz="3600" dirty="0">
                <a:latin typeface="Arial" pitchFamily="34" charset="0"/>
                <a:cs typeface="Arial" pitchFamily="34" charset="0"/>
              </a:rPr>
            </a:br>
            <a:r>
              <a:rPr lang="pt-BR" sz="3600" dirty="0">
                <a:latin typeface="Arial" pitchFamily="34" charset="0"/>
                <a:cs typeface="Arial" pitchFamily="34" charset="0"/>
              </a:rPr>
              <a:t>através do individualismo ou da </a:t>
            </a:r>
            <a:br>
              <a:rPr lang="pt-BR" sz="3600" dirty="0">
                <a:latin typeface="Arial" pitchFamily="34" charset="0"/>
                <a:cs typeface="Arial" pitchFamily="34" charset="0"/>
              </a:rPr>
            </a:br>
            <a:r>
              <a:rPr lang="pt-BR" sz="3600" dirty="0">
                <a:latin typeface="Arial" pitchFamily="34" charset="0"/>
                <a:cs typeface="Arial" pitchFamily="34" charset="0"/>
              </a:rPr>
              <a:t>tendência ao isolamento.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09442308"/>
      </p:ext>
    </p:extLst>
  </p:cSld>
  <p:clrMapOvr>
    <a:masterClrMapping/>
  </p:clrMapOvr>
  <p:transition spd="slow" advTm="20000">
    <p:blinds dir="vert"/>
  </p:transition>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585- Não é necessário e, ao contrário </a:t>
            </a:r>
            <a:br>
              <a:rPr lang="pt-BR" sz="3600" dirty="0">
                <a:latin typeface="Arial" pitchFamily="34" charset="0"/>
                <a:cs typeface="Arial" pitchFamily="34" charset="0"/>
              </a:rPr>
            </a:br>
            <a:r>
              <a:rPr lang="pt-BR" sz="3600" dirty="0">
                <a:latin typeface="Arial" pitchFamily="34" charset="0"/>
                <a:cs typeface="Arial" pitchFamily="34" charset="0"/>
              </a:rPr>
              <a:t>do que muitos pensam, pode </a:t>
            </a:r>
            <a:br>
              <a:rPr lang="pt-BR" sz="3600" dirty="0">
                <a:latin typeface="Arial" pitchFamily="34" charset="0"/>
                <a:cs typeface="Arial" pitchFamily="34" charset="0"/>
              </a:rPr>
            </a:br>
            <a:r>
              <a:rPr lang="pt-BR" sz="3600" dirty="0">
                <a:latin typeface="Arial" pitchFamily="34" charset="0"/>
                <a:cs typeface="Arial" pitchFamily="34" charset="0"/>
              </a:rPr>
              <a:t>ser prejudicial.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4807480"/>
      </p:ext>
    </p:extLst>
  </p:cSld>
  <p:clrMapOvr>
    <a:masterClrMapping/>
  </p:clrMapOvr>
  <p:transition spd="slow" advTm="20000">
    <p:blinds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358656"/>
            <a:ext cx="8856984" cy="4941719"/>
          </a:xfrm>
        </p:spPr>
        <p:txBody>
          <a:bodyPr>
            <a:noAutofit/>
          </a:bodyPr>
          <a:lstStyle/>
          <a:p>
            <a:pPr algn="r"/>
            <a:r>
              <a:rPr lang="pt-BR" sz="3500" dirty="0">
                <a:latin typeface="Arial" pitchFamily="34" charset="0"/>
                <a:cs typeface="Arial" pitchFamily="34" charset="0"/>
              </a:rPr>
              <a:t>46-Um dos primeiros entraves a ser removido é a ausência ou a dormência da autocrítica. As pessoas, de um modo geral, julgam-se isentas de avaliações ou se concedem o benefício da dúvida, o que dificulta ou impede o reconhecimento dos seus erros e dos desvios de toda ordem, muitas vezes a movimentá-las com frequência no cotidiano.</a:t>
            </a:r>
            <a:endParaRPr lang="pt-BR" sz="35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4158763948"/>
      </p:ext>
    </p:extLst>
  </p:cSld>
  <p:clrMapOvr>
    <a:masterClrMapping/>
  </p:clrMapOvr>
  <p:transition spd="slow" advTm="20000">
    <p:blinds dir="vert"/>
  </p:transition>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586- A família é o principal núcleo de progresso dos seres. </a:t>
            </a:r>
            <a:br>
              <a:rPr lang="pt-BR" sz="3600" dirty="0">
                <a:latin typeface="Arial" pitchFamily="34" charset="0"/>
                <a:cs typeface="Arial" pitchFamily="34" charset="0"/>
              </a:rPr>
            </a:br>
            <a:r>
              <a:rPr lang="pt-BR" sz="3600" dirty="0">
                <a:latin typeface="Arial" pitchFamily="34" charset="0"/>
                <a:cs typeface="Arial" pitchFamily="34" charset="0"/>
              </a:rPr>
              <a:t>É nela que reencarnam, crescem, desenvolvem-se, tornam-se maduros </a:t>
            </a:r>
            <a:br>
              <a:rPr lang="pt-BR" sz="3600" dirty="0">
                <a:latin typeface="Arial" pitchFamily="34" charset="0"/>
                <a:cs typeface="Arial" pitchFamily="34" charset="0"/>
              </a:rPr>
            </a:br>
            <a:r>
              <a:rPr lang="pt-BR" sz="3600" dirty="0">
                <a:latin typeface="Arial" pitchFamily="34" charset="0"/>
                <a:cs typeface="Arial" pitchFamily="34" charset="0"/>
              </a:rPr>
              <a:t>e reiniciam, pois, sua jornada terrena. </a:t>
            </a:r>
            <a:br>
              <a:rPr lang="pt-BR" sz="3600" dirty="0">
                <a:latin typeface="Arial" pitchFamily="34" charset="0"/>
                <a:cs typeface="Arial" pitchFamily="34" charset="0"/>
              </a:rPr>
            </a:br>
            <a:r>
              <a:rPr lang="pt-BR" sz="3600" dirty="0">
                <a:latin typeface="Arial" pitchFamily="34" charset="0"/>
                <a:cs typeface="Arial" pitchFamily="34" charset="0"/>
              </a:rPr>
              <a:t>É símbolo de progresso do espírito.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99647444"/>
      </p:ext>
    </p:extLst>
  </p:cSld>
  <p:clrMapOvr>
    <a:masterClrMapping/>
  </p:clrMapOvr>
  <p:transition spd="slow" advTm="20000">
    <p:blinds dir="vert"/>
  </p:transition>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587- Entendeu-se, no passado, que tal atitude seria mostra de desprendimento, modo de garantir um estado impoluto de alma. Não é realidade que permanecer solteiro possa significar elevação. Não há, de regra, situações positivas, no contexto da caridade, que não possam ser desenvolvidas por um casal.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29310907"/>
      </p:ext>
    </p:extLst>
  </p:cSld>
  <p:clrMapOvr>
    <a:masterClrMapping/>
  </p:clrMapOvr>
  <p:transition spd="slow" advTm="20000">
    <p:blinds dir="vert"/>
  </p:transition>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588- É bem verdade que há casos singulares, mas são exceções. Pode haver Espíritos missionários que, reencarnados, optam pelo celibatarismo </a:t>
            </a:r>
            <a:br>
              <a:rPr lang="pt-BR" sz="3600" dirty="0">
                <a:latin typeface="Arial" pitchFamily="34" charset="0"/>
                <a:cs typeface="Arial" pitchFamily="34" charset="0"/>
              </a:rPr>
            </a:br>
            <a:r>
              <a:rPr lang="pt-BR" sz="3600" dirty="0">
                <a:latin typeface="Arial" pitchFamily="34" charset="0"/>
                <a:cs typeface="Arial" pitchFamily="34" charset="0"/>
              </a:rPr>
              <a:t>a fim de desenvolver uma </a:t>
            </a:r>
            <a:br>
              <a:rPr lang="pt-BR" sz="3600" dirty="0">
                <a:latin typeface="Arial" pitchFamily="34" charset="0"/>
                <a:cs typeface="Arial" pitchFamily="34" charset="0"/>
              </a:rPr>
            </a:br>
            <a:r>
              <a:rPr lang="pt-BR" sz="3600" dirty="0">
                <a:latin typeface="Arial" pitchFamily="34" charset="0"/>
                <a:cs typeface="Arial" pitchFamily="34" charset="0"/>
              </a:rPr>
              <a:t>missão específica.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39386507"/>
      </p:ext>
    </p:extLst>
  </p:cSld>
  <p:clrMapOvr>
    <a:masterClrMapping/>
  </p:clrMapOvr>
  <p:transition spd="slow" advTm="20000">
    <p:blinds dir="vert"/>
  </p:transition>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589- Por outro lado, ainda que o celibato, em si, não seja um mal, ele demonstra que o encarnado celibatário ainda </a:t>
            </a:r>
            <a:br>
              <a:rPr lang="pt-BR" sz="3600" dirty="0">
                <a:latin typeface="Arial" pitchFamily="34" charset="0"/>
                <a:cs typeface="Arial" pitchFamily="34" charset="0"/>
              </a:rPr>
            </a:br>
            <a:r>
              <a:rPr lang="pt-BR" sz="3600" dirty="0">
                <a:latin typeface="Arial" pitchFamily="34" charset="0"/>
                <a:cs typeface="Arial" pitchFamily="34" charset="0"/>
              </a:rPr>
              <a:t>carece de desprendimento das </a:t>
            </a:r>
            <a:br>
              <a:rPr lang="pt-BR" sz="3600" dirty="0">
                <a:latin typeface="Arial" pitchFamily="34" charset="0"/>
                <a:cs typeface="Arial" pitchFamily="34" charset="0"/>
              </a:rPr>
            </a:br>
            <a:r>
              <a:rPr lang="pt-BR" sz="3600" dirty="0">
                <a:latin typeface="Arial" pitchFamily="34" charset="0"/>
                <a:cs typeface="Arial" pitchFamily="34" charset="0"/>
              </a:rPr>
              <a:t>raízes do egoísmo.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1054427"/>
      </p:ext>
    </p:extLst>
  </p:cSld>
  <p:clrMapOvr>
    <a:masterClrMapping/>
  </p:clrMapOvr>
  <p:transition spd="slow" advTm="20000">
    <p:blinds dir="vert"/>
  </p:transition>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590- Opta normalmente pelo celibatarismo aquele que é incapaz — ou sente-se como tal — de constituir um </a:t>
            </a:r>
            <a:br>
              <a:rPr lang="pt-BR" sz="3600" dirty="0">
                <a:latin typeface="Arial" pitchFamily="34" charset="0"/>
                <a:cs typeface="Arial" pitchFamily="34" charset="0"/>
              </a:rPr>
            </a:br>
            <a:r>
              <a:rPr lang="pt-BR" sz="3600" dirty="0">
                <a:latin typeface="Arial" pitchFamily="34" charset="0"/>
                <a:cs typeface="Arial" pitchFamily="34" charset="0"/>
              </a:rPr>
              <a:t>lar, partilhando sentimentos e bens </a:t>
            </a:r>
            <a:br>
              <a:rPr lang="pt-BR" sz="3600" dirty="0">
                <a:latin typeface="Arial" pitchFamily="34" charset="0"/>
                <a:cs typeface="Arial" pitchFamily="34" charset="0"/>
              </a:rPr>
            </a:br>
            <a:r>
              <a:rPr lang="pt-BR" sz="3600" dirty="0">
                <a:latin typeface="Arial" pitchFamily="34" charset="0"/>
                <a:cs typeface="Arial" pitchFamily="34" charset="0"/>
              </a:rPr>
              <a:t>materiais, dividindo projetos e aspirações, </a:t>
            </a:r>
            <a:br>
              <a:rPr lang="pt-BR" sz="3600" dirty="0">
                <a:latin typeface="Arial" pitchFamily="34" charset="0"/>
                <a:cs typeface="Arial" pitchFamily="34" charset="0"/>
              </a:rPr>
            </a:br>
            <a:r>
              <a:rPr lang="pt-BR" sz="3600" dirty="0">
                <a:latin typeface="Arial" pitchFamily="34" charset="0"/>
                <a:cs typeface="Arial" pitchFamily="34" charset="0"/>
              </a:rPr>
              <a:t>doando de si aos outros da maneira mais </a:t>
            </a:r>
            <a:br>
              <a:rPr lang="pt-BR" sz="3600" dirty="0">
                <a:latin typeface="Arial" pitchFamily="34" charset="0"/>
                <a:cs typeface="Arial" pitchFamily="34" charset="0"/>
              </a:rPr>
            </a:br>
            <a:r>
              <a:rPr lang="pt-BR" sz="3600" dirty="0">
                <a:latin typeface="Arial" pitchFamily="34" charset="0"/>
                <a:cs typeface="Arial" pitchFamily="34" charset="0"/>
              </a:rPr>
              <a:t>direta que isso requer, através da </a:t>
            </a:r>
            <a:br>
              <a:rPr lang="pt-BR" sz="3600" dirty="0">
                <a:latin typeface="Arial" pitchFamily="34" charset="0"/>
                <a:cs typeface="Arial" pitchFamily="34" charset="0"/>
              </a:rPr>
            </a:br>
            <a:r>
              <a:rPr lang="pt-BR" sz="3600" dirty="0">
                <a:latin typeface="Arial" pitchFamily="34" charset="0"/>
                <a:cs typeface="Arial" pitchFamily="34" charset="0"/>
              </a:rPr>
              <a:t>assistência à família material.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76113108"/>
      </p:ext>
    </p:extLst>
  </p:cSld>
  <p:clrMapOvr>
    <a:masterClrMapping/>
  </p:clrMapOvr>
  <p:transition spd="slow" advTm="20000">
    <p:blinds dir="vert"/>
  </p:transition>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591- Celibatários caridosos, não missionários, existem. Têm seu valor, por certo. Não afasta, no entanto, o lado egoísta que suas vidas lhes impõem, consciente ou inconscientemente.</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64437258"/>
      </p:ext>
    </p:extLst>
  </p:cSld>
  <p:clrMapOvr>
    <a:masterClrMapping/>
  </p:clrMapOvr>
  <p:transition spd="slow" advTm="20000">
    <p:blinds dir="vert"/>
  </p:transition>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592- Qualquer prisma do celibato leva </a:t>
            </a:r>
            <a:br>
              <a:rPr lang="pt-BR" sz="3600" dirty="0">
                <a:latin typeface="Arial" pitchFamily="34" charset="0"/>
                <a:cs typeface="Arial" pitchFamily="34" charset="0"/>
              </a:rPr>
            </a:br>
            <a:r>
              <a:rPr lang="pt-BR" sz="3600" dirty="0">
                <a:latin typeface="Arial" pitchFamily="34" charset="0"/>
                <a:cs typeface="Arial" pitchFamily="34" charset="0"/>
              </a:rPr>
              <a:t>ao egoísmo, salvo a exceção já mencionada. </a:t>
            </a:r>
            <a:br>
              <a:rPr lang="pt-BR" sz="3600" dirty="0">
                <a:latin typeface="Arial" pitchFamily="34" charset="0"/>
                <a:cs typeface="Arial" pitchFamily="34" charset="0"/>
              </a:rPr>
            </a:br>
            <a:r>
              <a:rPr lang="pt-BR" sz="3600" dirty="0">
                <a:latin typeface="Arial" pitchFamily="34" charset="0"/>
                <a:cs typeface="Arial" pitchFamily="34" charset="0"/>
              </a:rPr>
              <a:t>Timidez ou outro modo de justificar-se </a:t>
            </a:r>
            <a:br>
              <a:rPr lang="pt-BR" sz="3600" dirty="0">
                <a:latin typeface="Arial" pitchFamily="34" charset="0"/>
                <a:cs typeface="Arial" pitchFamily="34" charset="0"/>
              </a:rPr>
            </a:br>
            <a:r>
              <a:rPr lang="pt-BR" sz="3600" dirty="0">
                <a:latin typeface="Arial" pitchFamily="34" charset="0"/>
                <a:cs typeface="Arial" pitchFamily="34" charset="0"/>
              </a:rPr>
              <a:t>é somente uma desculpa, mas </a:t>
            </a:r>
            <a:br>
              <a:rPr lang="pt-BR" sz="3600" dirty="0">
                <a:latin typeface="Arial" pitchFamily="34" charset="0"/>
                <a:cs typeface="Arial" pitchFamily="34" charset="0"/>
              </a:rPr>
            </a:br>
            <a:r>
              <a:rPr lang="pt-BR" sz="3600" dirty="0">
                <a:latin typeface="Arial" pitchFamily="34" charset="0"/>
                <a:cs typeface="Arial" pitchFamily="34" charset="0"/>
              </a:rPr>
              <a:t>não uma dirimente.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34888375"/>
      </p:ext>
    </p:extLst>
  </p:cSld>
  <p:clrMapOvr>
    <a:masterClrMapping/>
  </p:clrMapOvr>
  <p:transition spd="slow" advTm="20000">
    <p:blinds dir="vert"/>
  </p:transition>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593- Sem indevidos preconceitos, o celibato deve ser evitado </a:t>
            </a:r>
            <a:br>
              <a:rPr lang="pt-BR" sz="3600" dirty="0">
                <a:latin typeface="Arial" pitchFamily="34" charset="0"/>
                <a:cs typeface="Arial" pitchFamily="34" charset="0"/>
              </a:rPr>
            </a:br>
            <a:r>
              <a:rPr lang="pt-BR" sz="3600" dirty="0">
                <a:latin typeface="Arial" pitchFamily="34" charset="0"/>
                <a:cs typeface="Arial" pitchFamily="34" charset="0"/>
              </a:rPr>
              <a:t>entre encarnados.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CELIBATO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6681399"/>
      </p:ext>
    </p:extLst>
  </p:cSld>
  <p:clrMapOvr>
    <a:masterClrMapping/>
  </p:clrMapOvr>
  <p:transition spd="slow" advTm="20000">
    <p:blinds dir="vert"/>
  </p:transition>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594- Forma de praticar o ato sexual solitário, projetando imagens e dando liberdade à fantasia. </a:t>
            </a:r>
            <a:br>
              <a:rPr lang="pt-BR" sz="3600" dirty="0">
                <a:latin typeface="Arial" pitchFamily="34" charset="0"/>
                <a:cs typeface="Arial" pitchFamily="34" charset="0"/>
              </a:rPr>
            </a:br>
            <a:r>
              <a:rPr lang="pt-BR" sz="3600" dirty="0">
                <a:latin typeface="Arial" pitchFamily="34" charset="0"/>
                <a:cs typeface="Arial" pitchFamily="34" charset="0"/>
              </a:rPr>
              <a:t>É um contentamento físico ou </a:t>
            </a:r>
            <a:br>
              <a:rPr lang="pt-BR" sz="3600" dirty="0">
                <a:latin typeface="Arial" pitchFamily="34" charset="0"/>
                <a:cs typeface="Arial" pitchFamily="34" charset="0"/>
              </a:rPr>
            </a:br>
            <a:r>
              <a:rPr lang="pt-BR" sz="3600" dirty="0">
                <a:latin typeface="Arial" pitchFamily="34" charset="0"/>
                <a:cs typeface="Arial" pitchFamily="34" charset="0"/>
              </a:rPr>
              <a:t>espiritual. Ou ambos.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4407798"/>
      </p:ext>
    </p:extLst>
  </p:cSld>
  <p:clrMapOvr>
    <a:masterClrMapping/>
  </p:clrMapOvr>
  <p:transition spd="slow" advTm="20000">
    <p:blinds dir="vert"/>
  </p:transition>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595- Agrada somente ao físico quando o encarnado força o orgasmo, pela via masturbatória, a fim de aliviar tensões ou satisfazer necessidade orgânica. </a:t>
            </a:r>
            <a:br>
              <a:rPr lang="pt-BR" sz="3600" dirty="0">
                <a:latin typeface="Arial" pitchFamily="34" charset="0"/>
                <a:cs typeface="Arial" pitchFamily="34" charset="0"/>
              </a:rPr>
            </a:br>
            <a:r>
              <a:rPr lang="pt-BR" sz="3600" dirty="0">
                <a:latin typeface="Arial" pitchFamily="34" charset="0"/>
                <a:cs typeface="Arial" pitchFamily="34" charset="0"/>
              </a:rPr>
              <a:t>Ainda que haja sempre atuação do espírito, está em segundo plano.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94685937"/>
      </p:ext>
    </p:extLst>
  </p:cSld>
  <p:clrMapOvr>
    <a:masterClrMapping/>
  </p:clrMapOvr>
  <p:transition spd="slow" advTm="20000">
    <p:blinds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448552"/>
            <a:ext cx="8856984" cy="4725696"/>
          </a:xfrm>
        </p:spPr>
        <p:txBody>
          <a:bodyPr>
            <a:noAutofit/>
          </a:bodyPr>
          <a:lstStyle/>
          <a:p>
            <a:pPr algn="r"/>
            <a:r>
              <a:rPr lang="pt-BR" sz="3600" dirty="0">
                <a:latin typeface="Arial" pitchFamily="34" charset="0"/>
                <a:cs typeface="Arial" pitchFamily="34" charset="0"/>
              </a:rPr>
              <a:t>47-Não que todos os seres humanos considerem-se perfeitos. Expressam aos outros que não o são, por certo: intimamente, porém, acham que são menos errados que o seu vizinho, portanto, mais perfeito que o próximo. Ai está a chave inicial do insucesso na </a:t>
            </a:r>
            <a:r>
              <a:rPr lang="pt-BR" sz="3600" b="1" dirty="0">
                <a:solidFill>
                  <a:srgbClr val="FFFF00"/>
                </a:solidFill>
                <a:latin typeface="Arial" pitchFamily="34" charset="0"/>
                <a:cs typeface="Arial" pitchFamily="34" charset="0"/>
              </a:rPr>
              <a:t>REFORMA ÍNTIMA.</a:t>
            </a:r>
            <a:endParaRPr lang="pt-BR" sz="36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495930543"/>
      </p:ext>
    </p:extLst>
  </p:cSld>
  <p:clrMapOvr>
    <a:masterClrMapping/>
  </p:clrMapOvr>
  <p:transition spd="slow" advTm="20000">
    <p:blinds dir="vert"/>
  </p:transition>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2800" dirty="0">
                <a:latin typeface="Arial" pitchFamily="34" charset="0"/>
                <a:cs typeface="Arial" pitchFamily="34" charset="0"/>
              </a:rPr>
              <a:t>596- Apraz ao espírito quando, inconformado com sua posição sócio familiar de qualquer espécie, busca o conforto na imaginação, projetando-se para fora do corpo, no contexto dos pensamentos, a fim de satisfazer suas aspirações mais íntimas. Chega ao orgasmo utilizando o corpo material, naturalmente. Pode ser um misto de situações. Inadaptado ao contexto em que vive, buscando emoções ilusórias, mas potentes para satisfazer-lhe o âmago, utiliza o corpo físico, também necessitado de alívio orgânico, para a busca do orgasmo através da masturbação.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52535369"/>
      </p:ext>
    </p:extLst>
  </p:cSld>
  <p:clrMapOvr>
    <a:masterClrMapping/>
  </p:clrMapOvr>
  <p:transition spd="slow" advTm="20000">
    <p:blinds dir="vert"/>
  </p:transition>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597- É condenável? Diga-se não ser recomendável. Dentro do equilíbrio ideal de vida que deve buscar o encarnado, lutando pelo aprimoramento do seu âmago, o caminho cristão é cultivar hábitos salutares e positivos que encarem o sexo como uma forma material, mas sublime, de exercitar o amor, numa união estável e fiel (535), visando à constituição de uma família e, consequentemente, criando condições para amadurecimento interior.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459520"/>
      </p:ext>
    </p:extLst>
  </p:cSld>
  <p:clrMapOvr>
    <a:masterClrMapping/>
  </p:clrMapOvr>
  <p:transition spd="slow" advTm="20000">
    <p:blinds dir="vert"/>
  </p:transition>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598- Se não é recomendável, quer dizer que é desvio de conduta e, portanto, condenável? Condenável é uma palavra forte, um argumento de quem julga e pode julgar. Não é propício, pois, em cenário de </a:t>
            </a:r>
            <a:r>
              <a:rPr lang="pt-BR" sz="3200" b="1" dirty="0">
                <a:effectLst>
                  <a:outerShdw blurRad="38100" dist="38100" dir="2700000" algn="tl">
                    <a:srgbClr val="000000">
                      <a:alpha val="43137"/>
                    </a:srgbClr>
                  </a:outerShdw>
                </a:effectLst>
                <a:latin typeface="Arial" pitchFamily="34" charset="0"/>
                <a:cs typeface="Arial" pitchFamily="34" charset="0"/>
              </a:rPr>
              <a:t>REFORMA ÍNTIMA</a:t>
            </a:r>
            <a:r>
              <a:rPr lang="pt-BR" sz="3200" dirty="0">
                <a:latin typeface="Arial" pitchFamily="34" charset="0"/>
                <a:cs typeface="Arial" pitchFamily="34" charset="0"/>
              </a:rPr>
              <a:t>, tratar-se do tema sob tal prisma.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68900388"/>
      </p:ext>
    </p:extLst>
  </p:cSld>
  <p:clrMapOvr>
    <a:masterClrMapping/>
  </p:clrMapOvr>
  <p:transition spd="slow" advTm="20000">
    <p:blinds dir="vert"/>
  </p:transition>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599- Mas, desvio de conduta é. </a:t>
            </a:r>
            <a:br>
              <a:rPr lang="pt-BR" sz="3600" dirty="0">
                <a:latin typeface="Arial" pitchFamily="34" charset="0"/>
                <a:cs typeface="Arial" pitchFamily="34" charset="0"/>
              </a:rPr>
            </a:br>
            <a:r>
              <a:rPr lang="pt-BR" sz="3600" dirty="0">
                <a:latin typeface="Arial" pitchFamily="34" charset="0"/>
                <a:cs typeface="Arial" pitchFamily="34" charset="0"/>
              </a:rPr>
              <a:t>Diante do ideal, frise-se.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80795287"/>
      </p:ext>
    </p:extLst>
  </p:cSld>
  <p:clrMapOvr>
    <a:masterClrMapping/>
  </p:clrMapOvr>
  <p:transition spd="slow" advTm="20000">
    <p:blinds dir="vert"/>
  </p:transition>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600- Há intensidades variadas nos desvios de comportamento: </a:t>
            </a:r>
            <a:br>
              <a:rPr lang="pt-BR" sz="3600" dirty="0">
                <a:latin typeface="Arial" pitchFamily="34" charset="0"/>
                <a:cs typeface="Arial" pitchFamily="34" charset="0"/>
              </a:rPr>
            </a:br>
            <a:r>
              <a:rPr lang="pt-BR" sz="3600" dirty="0">
                <a:latin typeface="Arial" pitchFamily="34" charset="0"/>
                <a:cs typeface="Arial" pitchFamily="34" charset="0"/>
              </a:rPr>
              <a:t>de graves a leves. </a:t>
            </a:r>
            <a:br>
              <a:rPr lang="pt-BR" sz="3600" dirty="0">
                <a:latin typeface="Arial" pitchFamily="34" charset="0"/>
                <a:cs typeface="Arial" pitchFamily="34" charset="0"/>
              </a:rPr>
            </a:br>
            <a:r>
              <a:rPr lang="pt-BR" sz="3600" dirty="0">
                <a:latin typeface="Arial" pitchFamily="34" charset="0"/>
                <a:cs typeface="Arial" pitchFamily="34" charset="0"/>
              </a:rPr>
              <a:t>A masturbação, conforme o contexto, pode dar-se de leve a grave.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07265669"/>
      </p:ext>
    </p:extLst>
  </p:cSld>
  <p:clrMapOvr>
    <a:masterClrMapping/>
  </p:clrMapOvr>
  <p:transition spd="slow" advTm="20000">
    <p:blinds dir="vert"/>
  </p:transition>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601- Adolescentes a praticam visando a descobrir a sexualidade. </a:t>
            </a:r>
            <a:br>
              <a:rPr lang="pt-BR" sz="3600" dirty="0">
                <a:latin typeface="Arial" pitchFamily="34" charset="0"/>
                <a:cs typeface="Arial" pitchFamily="34" charset="0"/>
              </a:rPr>
            </a:br>
            <a:r>
              <a:rPr lang="pt-BR" sz="3600" dirty="0">
                <a:latin typeface="Arial" pitchFamily="34" charset="0"/>
                <a:cs typeface="Arial" pitchFamily="34" charset="0"/>
              </a:rPr>
              <a:t>Impedi-los pode levar a desvios mais graves. A naturalidade da aceitação dos pais ou responsáveis, com recomendação cristã, é o melhor caminho.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83879608"/>
      </p:ext>
    </p:extLst>
  </p:cSld>
  <p:clrMapOvr>
    <a:masterClrMapping/>
  </p:clrMapOvr>
  <p:transition spd="slow" advTm="20000">
    <p:blinds dir="vert"/>
  </p:transition>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602- Adultos solteiros guardam um prisma; casados, outro. Irreal colocar no mesmo contexto a masturbação praticada pelo solteiro e a exercitada pelo casado. A projeção deste último pode atingir, em nível vibratório, o(a) companheiro(a), face aos mecanismos da </a:t>
            </a:r>
            <a:r>
              <a:rPr lang="pt-BR" sz="3600" dirty="0" err="1">
                <a:latin typeface="Arial" pitchFamily="34" charset="0"/>
                <a:cs typeface="Arial" pitchFamily="34" charset="0"/>
              </a:rPr>
              <a:t>ideoplastia</a:t>
            </a:r>
            <a:r>
              <a:rPr lang="pt-BR" sz="3600" dirty="0">
                <a:latin typeface="Arial" pitchFamily="34" charset="0"/>
                <a:cs typeface="Arial" pitchFamily="34" charset="0"/>
              </a:rPr>
              <a:t>. A do primeiro, ao revés, atinge-o somente.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62497560"/>
      </p:ext>
    </p:extLst>
  </p:cSld>
  <p:clrMapOvr>
    <a:masterClrMapping/>
  </p:clrMapOvr>
  <p:transition spd="slow" advTm="20000">
    <p:blinds dir="vert"/>
  </p:transition>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603- Ao masturbar-se, o encarnado, de regra, atrai para perto de si </a:t>
            </a:r>
            <a:r>
              <a:rPr lang="pt-BR" sz="3600" u="sng" dirty="0">
                <a:latin typeface="Arial" pitchFamily="34" charset="0"/>
                <a:cs typeface="Arial" pitchFamily="34" charset="0"/>
              </a:rPr>
              <a:t>Espíritos inferiores</a:t>
            </a:r>
            <a:r>
              <a:rPr lang="pt-BR" sz="3600" dirty="0">
                <a:latin typeface="Arial" pitchFamily="34" charset="0"/>
                <a:cs typeface="Arial" pitchFamily="34" charset="0"/>
              </a:rPr>
              <a:t> que, ligados à carne ainda, por falta de esclarecimento, obtém prazer, mesmo que ilusório, ao participar do ato. Com isso, pode fazer-se o praticante vítima de algum tipo de obsessão </a:t>
            </a:r>
            <a:br>
              <a:rPr lang="pt-BR" sz="3600" dirty="0">
                <a:latin typeface="Arial" pitchFamily="34" charset="0"/>
                <a:cs typeface="Arial" pitchFamily="34" charset="0"/>
              </a:rPr>
            </a:br>
            <a:r>
              <a:rPr lang="pt-BR" sz="3600" dirty="0">
                <a:latin typeface="Arial" pitchFamily="34" charset="0"/>
                <a:cs typeface="Arial" pitchFamily="34" charset="0"/>
              </a:rPr>
              <a:t>ou influenciação negativa.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06305978"/>
      </p:ext>
    </p:extLst>
  </p:cSld>
  <p:clrMapOvr>
    <a:masterClrMapping/>
  </p:clrMapOvr>
  <p:transition spd="slow" advTm="20000">
    <p:blinds dir="vert"/>
  </p:transition>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604- Casado sendo, poderá estender </a:t>
            </a:r>
            <a:br>
              <a:rPr lang="pt-BR" sz="3600" dirty="0">
                <a:latin typeface="Arial" pitchFamily="34" charset="0"/>
                <a:cs typeface="Arial" pitchFamily="34" charset="0"/>
              </a:rPr>
            </a:br>
            <a:r>
              <a:rPr lang="pt-BR" sz="3600" dirty="0">
                <a:latin typeface="Arial" pitchFamily="34" charset="0"/>
                <a:cs typeface="Arial" pitchFamily="34" charset="0"/>
              </a:rPr>
              <a:t>tais prejuízos ao (à) </a:t>
            </a:r>
            <a:br>
              <a:rPr lang="pt-BR" sz="3600" dirty="0">
                <a:latin typeface="Arial" pitchFamily="34" charset="0"/>
                <a:cs typeface="Arial" pitchFamily="34" charset="0"/>
              </a:rPr>
            </a:br>
            <a:r>
              <a:rPr lang="pt-BR" sz="3600" dirty="0">
                <a:latin typeface="Arial" pitchFamily="34" charset="0"/>
                <a:cs typeface="Arial" pitchFamily="34" charset="0"/>
              </a:rPr>
              <a:t>companheiro(a).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62172350"/>
      </p:ext>
    </p:extLst>
  </p:cSld>
  <p:clrMapOvr>
    <a:masterClrMapping/>
  </p:clrMapOvr>
  <p:transition spd="slow" advTm="20000">
    <p:blinds dir="vert"/>
  </p:transition>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605- Não cabe elaborar uma escala de valores, classificando a intensidade dos prejuízos causados pela masturbação, mesmo porque se fixam dois parâmetros como colocado no n° 600: trata-se de desvio de conduta e merece ser evitada. Entretanto, dependendo da força de vontade de cada ser, poderá ou não ser eficazmente afastada.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96127543"/>
      </p:ext>
    </p:extLst>
  </p:cSld>
  <p:clrMapOvr>
    <a:masterClrMapping/>
  </p:clrMapOvr>
  <p:transition spd="slow" advTm="20000">
    <p:blinds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556792"/>
            <a:ext cx="8856984" cy="4302136"/>
          </a:xfrm>
        </p:spPr>
        <p:txBody>
          <a:bodyPr>
            <a:noAutofit/>
          </a:bodyPr>
          <a:lstStyle/>
          <a:p>
            <a:pPr algn="r"/>
            <a:r>
              <a:rPr lang="pt-BR" sz="3600" dirty="0">
                <a:latin typeface="Arial" pitchFamily="34" charset="0"/>
                <a:cs typeface="Arial" pitchFamily="34" charset="0"/>
              </a:rPr>
              <a:t>48-A persistência do indivíduo no descobrimento dos próprios defeitos ampliará consideravelmente o âmbito de possibilidades de êxito. Somente quem sabe os males que possui, pode curá-los. </a:t>
            </a:r>
            <a:r>
              <a:rPr lang="pt-BR" sz="3600" b="1" dirty="0">
                <a:solidFill>
                  <a:srgbClr val="FFFF00"/>
                </a:solidFill>
                <a:latin typeface="Arial" pitchFamily="34" charset="0"/>
                <a:cs typeface="Arial" pitchFamily="34" charset="0"/>
              </a:rPr>
              <a:t>A ignorância é um sério entrave na renovação interior.</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4167166155"/>
      </p:ext>
    </p:extLst>
  </p:cSld>
  <p:clrMapOvr>
    <a:masterClrMapping/>
  </p:clrMapOvr>
  <p:transition spd="slow" advTm="20000">
    <p:blinds dir="vert"/>
  </p:transition>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000" dirty="0">
                <a:latin typeface="Arial" pitchFamily="34" charset="0"/>
                <a:cs typeface="Arial" pitchFamily="34" charset="0"/>
              </a:rPr>
              <a:t>606- Ainda no que se refere à criança ou ao adolescente é um desvio, embora, no cenário infanto-juvenil, ganhe outra conotação, que é a de descoberta da sexualidade. Bem orientada, aos poucos, ela será evitada, lembrando, sempre, que crianças e adolescentes inserem-se no contexto dos desvios de comportamento, tanto quanto os adultos o fazem. A única diferença é que, estando em fase de aprendizado, terão outra avaliação dos seus atos, ao menos até atingirem os dezesseis anos, quando iniciará o pleno livre arbítrio.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MASTURBAÇÃO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70792771"/>
      </p:ext>
    </p:extLst>
  </p:cSld>
  <p:clrMapOvr>
    <a:masterClrMapping/>
  </p:clrMapOvr>
  <p:transition spd="slow" advTm="20000">
    <p:blinds dir="vert"/>
  </p:transition>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607- A síndrome da imunodeficiência adquirida, vulgarmente conhecida como AIDS, não é pena, nem castigo, muito menos vingança de Deus. Quem assim pensar, está equivocado e demonstra, inclusive, não ter fé.</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48050740"/>
      </p:ext>
    </p:extLst>
  </p:cSld>
  <p:clrMapOvr>
    <a:masterClrMapping/>
  </p:clrMapOvr>
  <p:transition spd="slow" advTm="20000">
    <p:blinds dir="vert"/>
  </p:transition>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608- É mais uma das enfermidades que envolvem a humanidade. Não foi a primeira, não será a última.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6078467"/>
      </p:ext>
    </p:extLst>
  </p:cSld>
  <p:clrMapOvr>
    <a:masterClrMapping/>
  </p:clrMapOvr>
  <p:transition spd="slow" advTm="20000">
    <p:blinds dir="vert"/>
  </p:transition>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609- É um alerta de amor, sem dúvida, pois mostra os perigos do chamado sexo livre, do estresse emocional exagerado, das agressões constantes que se voltam ao corpo físico </a:t>
            </a:r>
            <a:r>
              <a:rPr lang="pt-BR" sz="3200" i="1" dirty="0">
                <a:latin typeface="Arial" pitchFamily="34" charset="0"/>
                <a:cs typeface="Arial" pitchFamily="34" charset="0"/>
              </a:rPr>
              <a:t>(alimentação inadequada: — excessiva ou faltosa; distúrbios nos ambientes doméstico, profissional, social, entre outros; consumo de entorpecentes de toda ordem; vícios variados), </a:t>
            </a:r>
            <a:r>
              <a:rPr lang="pt-BR" sz="3200" dirty="0">
                <a:latin typeface="Arial" pitchFamily="34" charset="0"/>
                <a:cs typeface="Arial" pitchFamily="34" charset="0"/>
              </a:rPr>
              <a:t>enfim, evidencia os desatinos que a humanidade pratica contra si mesma.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9131265"/>
      </p:ext>
    </p:extLst>
  </p:cSld>
  <p:clrMapOvr>
    <a:masterClrMapping/>
  </p:clrMapOvr>
  <p:transition spd="slow" advTm="20000">
    <p:blinds dir="vert"/>
  </p:transition>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610- A AIDS — em matéria de descoberta presente da ciência — é causada por um determinado vírus e suas mutações, </a:t>
            </a:r>
            <a:br>
              <a:rPr lang="pt-BR" sz="3600" dirty="0">
                <a:latin typeface="Arial" pitchFamily="34" charset="0"/>
                <a:cs typeface="Arial" pitchFamily="34" charset="0"/>
              </a:rPr>
            </a:br>
            <a:r>
              <a:rPr lang="pt-BR" sz="3600" dirty="0">
                <a:latin typeface="Arial" pitchFamily="34" charset="0"/>
                <a:cs typeface="Arial" pitchFamily="34" charset="0"/>
              </a:rPr>
              <a:t>mas envolve uma série de elementos desconhecidos, embora sentidos, que abrangem todas as diversas </a:t>
            </a:r>
            <a:br>
              <a:rPr lang="pt-BR" sz="3600" dirty="0">
                <a:latin typeface="Arial" pitchFamily="34" charset="0"/>
                <a:cs typeface="Arial" pitchFamily="34" charset="0"/>
              </a:rPr>
            </a:br>
            <a:r>
              <a:rPr lang="pt-BR" sz="3600" dirty="0">
                <a:latin typeface="Arial" pitchFamily="34" charset="0"/>
                <a:cs typeface="Arial" pitchFamily="34" charset="0"/>
              </a:rPr>
              <a:t>perturbações descritas no </a:t>
            </a:r>
            <a:br>
              <a:rPr lang="pt-BR" sz="3600" dirty="0">
                <a:latin typeface="Arial" pitchFamily="34" charset="0"/>
                <a:cs typeface="Arial" pitchFamily="34" charset="0"/>
              </a:rPr>
            </a:br>
            <a:r>
              <a:rPr lang="pt-BR" sz="3600" dirty="0">
                <a:latin typeface="Arial" pitchFamily="34" charset="0"/>
                <a:cs typeface="Arial" pitchFamily="34" charset="0"/>
              </a:rPr>
              <a:t>item anterior.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32058874"/>
      </p:ext>
    </p:extLst>
  </p:cSld>
  <p:clrMapOvr>
    <a:masterClrMapping/>
  </p:clrMapOvr>
  <p:transition spd="slow" advTm="20000">
    <p:blinds dir="vert"/>
  </p:transition>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611- Quer significar que, apesar do vírus, há aqueles que sobrevivem por anos. Outros, em menos tempo, </a:t>
            </a:r>
            <a:br>
              <a:rPr lang="pt-BR" sz="3600" dirty="0">
                <a:latin typeface="Arial" pitchFamily="34" charset="0"/>
                <a:cs typeface="Arial" pitchFamily="34" charset="0"/>
              </a:rPr>
            </a:br>
            <a:r>
              <a:rPr lang="pt-BR" sz="3600" dirty="0">
                <a:latin typeface="Arial" pitchFamily="34" charset="0"/>
                <a:cs typeface="Arial" pitchFamily="34" charset="0"/>
              </a:rPr>
              <a:t>sucumbem.</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19587169"/>
      </p:ext>
    </p:extLst>
  </p:cSld>
  <p:clrMapOvr>
    <a:masterClrMapping/>
  </p:clrMapOvr>
  <p:transition spd="slow" advTm="20000">
    <p:blinds dir="vert"/>
  </p:transition>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612- Há os que, aparentando não possuir o vírus identificado, perecem da </a:t>
            </a:r>
            <a:br>
              <a:rPr lang="pt-BR" sz="3600" dirty="0">
                <a:latin typeface="Arial" pitchFamily="34" charset="0"/>
                <a:cs typeface="Arial" pitchFamily="34" charset="0"/>
              </a:rPr>
            </a:br>
            <a:r>
              <a:rPr lang="pt-BR" sz="3600" dirty="0">
                <a:latin typeface="Arial" pitchFamily="34" charset="0"/>
                <a:cs typeface="Arial" pitchFamily="34" charset="0"/>
              </a:rPr>
              <a:t>mesma síndrome de deficiência </a:t>
            </a:r>
            <a:br>
              <a:rPr lang="pt-BR" sz="3600" dirty="0">
                <a:latin typeface="Arial" pitchFamily="34" charset="0"/>
                <a:cs typeface="Arial" pitchFamily="34" charset="0"/>
              </a:rPr>
            </a:br>
            <a:r>
              <a:rPr lang="pt-BR" sz="3600" dirty="0">
                <a:latin typeface="Arial" pitchFamily="34" charset="0"/>
                <a:cs typeface="Arial" pitchFamily="34" charset="0"/>
              </a:rPr>
              <a:t>das defesas orgânicas.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28991088"/>
      </p:ext>
    </p:extLst>
  </p:cSld>
  <p:clrMapOvr>
    <a:masterClrMapping/>
  </p:clrMapOvr>
  <p:transition spd="slow" advTm="20000">
    <p:blinds dir="vert"/>
  </p:transition>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613- Evidencia-se aos encarnados um cenário de clareza inigualável: </a:t>
            </a:r>
            <a:br>
              <a:rPr lang="pt-BR" sz="3600" dirty="0">
                <a:latin typeface="Arial" pitchFamily="34" charset="0"/>
                <a:cs typeface="Arial" pitchFamily="34" charset="0"/>
              </a:rPr>
            </a:br>
            <a:r>
              <a:rPr lang="pt-BR" sz="3600" dirty="0">
                <a:latin typeface="Arial" pitchFamily="34" charset="0"/>
                <a:cs typeface="Arial" pitchFamily="34" charset="0"/>
              </a:rPr>
              <a:t>quanto mais agressões o corpo e o espírito sofrerem, maiores serão </a:t>
            </a:r>
            <a:br>
              <a:rPr lang="pt-BR" sz="3600" dirty="0">
                <a:latin typeface="Arial" pitchFamily="34" charset="0"/>
                <a:cs typeface="Arial" pitchFamily="34" charset="0"/>
              </a:rPr>
            </a:br>
            <a:r>
              <a:rPr lang="pt-BR" sz="3600" dirty="0">
                <a:latin typeface="Arial" pitchFamily="34" charset="0"/>
                <a:cs typeface="Arial" pitchFamily="34" charset="0"/>
              </a:rPr>
              <a:t>as chances de contração de </a:t>
            </a:r>
            <a:br>
              <a:rPr lang="pt-BR" sz="3600" dirty="0">
                <a:latin typeface="Arial" pitchFamily="34" charset="0"/>
                <a:cs typeface="Arial" pitchFamily="34" charset="0"/>
              </a:rPr>
            </a:br>
            <a:r>
              <a:rPr lang="pt-BR" sz="3600" dirty="0">
                <a:latin typeface="Arial" pitchFamily="34" charset="0"/>
                <a:cs typeface="Arial" pitchFamily="34" charset="0"/>
              </a:rPr>
              <a:t>uma enfermidade grave.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13786409"/>
      </p:ext>
    </p:extLst>
  </p:cSld>
  <p:clrMapOvr>
    <a:masterClrMapping/>
  </p:clrMapOvr>
  <p:transition spd="slow" advTm="20000">
    <p:blinds dir="vert"/>
  </p:transition>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614- Preocupantes devem ser todas as doenças que devastam a humanidade e não somente a AIDS. </a:t>
            </a:r>
            <a:br>
              <a:rPr lang="pt-BR" sz="3600" dirty="0">
                <a:latin typeface="Arial" pitchFamily="34" charset="0"/>
                <a:cs typeface="Arial" pitchFamily="34" charset="0"/>
              </a:rPr>
            </a:br>
            <a:r>
              <a:rPr lang="pt-BR" sz="3600" dirty="0">
                <a:latin typeface="Arial" pitchFamily="34" charset="0"/>
                <a:cs typeface="Arial" pitchFamily="34" charset="0"/>
              </a:rPr>
              <a:t>Por isso, não deve haver nenhuma razão para a sustentação do preconceito e da discriminação no que a ela se refere.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83742222"/>
      </p:ext>
    </p:extLst>
  </p:cSld>
  <p:clrMapOvr>
    <a:masterClrMapping/>
  </p:clrMapOvr>
  <p:transition spd="slow" advTm="20000">
    <p:blinds dir="vert"/>
  </p:transition>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615- Em gênero, pois, repita-se, a falência das defesas do corpo </a:t>
            </a:r>
            <a:br>
              <a:rPr lang="pt-BR" sz="3600" dirty="0">
                <a:latin typeface="Arial" pitchFamily="34" charset="0"/>
                <a:cs typeface="Arial" pitchFamily="34" charset="0"/>
              </a:rPr>
            </a:br>
            <a:r>
              <a:rPr lang="pt-BR" sz="3600" dirty="0">
                <a:latin typeface="Arial" pitchFamily="34" charset="0"/>
                <a:cs typeface="Arial" pitchFamily="34" charset="0"/>
              </a:rPr>
              <a:t>humano pode ter várias </a:t>
            </a:r>
            <a:br>
              <a:rPr lang="pt-BR" sz="3600" dirty="0">
                <a:latin typeface="Arial" pitchFamily="34" charset="0"/>
                <a:cs typeface="Arial" pitchFamily="34" charset="0"/>
              </a:rPr>
            </a:br>
            <a:r>
              <a:rPr lang="pt-BR" sz="3600" dirty="0">
                <a:latin typeface="Arial" pitchFamily="34" charset="0"/>
                <a:cs typeface="Arial" pitchFamily="34" charset="0"/>
              </a:rPr>
              <a:t>causas, sendo uma </a:t>
            </a:r>
            <a:br>
              <a:rPr lang="pt-BR" sz="3600" dirty="0">
                <a:latin typeface="Arial" pitchFamily="34" charset="0"/>
                <a:cs typeface="Arial" pitchFamily="34" charset="0"/>
              </a:rPr>
            </a:br>
            <a:r>
              <a:rPr lang="pt-BR" sz="3600" dirty="0">
                <a:latin typeface="Arial" pitchFamily="34" charset="0"/>
                <a:cs typeface="Arial" pitchFamily="34" charset="0"/>
              </a:rPr>
              <a:t>delas a AIDS.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0896310"/>
      </p:ext>
    </p:extLst>
  </p:cSld>
  <p:clrMapOvr>
    <a:masterClrMapping/>
  </p:clrMapOvr>
  <p:transition spd="slow" advTm="20000">
    <p:blinds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686" y="1606212"/>
            <a:ext cx="8856984" cy="3859478"/>
          </a:xfrm>
        </p:spPr>
        <p:txBody>
          <a:bodyPr>
            <a:noAutofit/>
          </a:bodyPr>
          <a:lstStyle/>
          <a:p>
            <a:pPr algn="r"/>
            <a:r>
              <a:rPr lang="pt-BR" sz="3600" dirty="0">
                <a:latin typeface="Arial" pitchFamily="34" charset="0"/>
                <a:cs typeface="Arial" pitchFamily="34" charset="0"/>
              </a:rPr>
              <a:t>49-Forças negativas produzem reações similares. Cultivar maus sentimentos, portanto, cria um universo contraproducente ao encarnado.</a:t>
            </a:r>
            <a:endParaRPr lang="pt-BR" sz="3600" i="1" dirty="0">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4269769963"/>
      </p:ext>
    </p:extLst>
  </p:cSld>
  <p:clrMapOvr>
    <a:masterClrMapping/>
  </p:clrMapOvr>
  <p:transition spd="slow" advTm="20000">
    <p:blinds dir="vert"/>
  </p:transition>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616- Muitas verdades estão por vir. A ciência humana tem muito a percorrer. Não deve haver, portanto, no tratamento da AIDS e de outras enfermidades, exclusividade da medicina material, pois o espírito também necessita de "remédio". A oração o a sintonia com Deus são bálsamos da alma.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9068026"/>
      </p:ext>
    </p:extLst>
  </p:cSld>
  <p:clrMapOvr>
    <a:masterClrMapping/>
  </p:clrMapOvr>
  <p:transition spd="slow" advTm="20000">
    <p:blinds dir="vert"/>
  </p:transition>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617- Sem irresignação, o encarnado pode vencer muitos males. Alcançará o dia em que triunfará sobre a AIDS também. Como se disse, tudo a seu tempo.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6640195"/>
      </p:ext>
    </p:extLst>
  </p:cSld>
  <p:clrMapOvr>
    <a:masterClrMapping/>
  </p:clrMapOvr>
  <p:transition spd="slow" advTm="20000">
    <p:blinds dir="vert"/>
  </p:transition>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618- O passo fundamental nesse cenário, atualmente, diante do conhecimento parco que a ciência domina a seu respeito, é, em primeiro lugar, não </a:t>
            </a:r>
            <a:br>
              <a:rPr lang="pt-BR" sz="3600" dirty="0">
                <a:latin typeface="Arial" pitchFamily="34" charset="0"/>
                <a:cs typeface="Arial" pitchFamily="34" charset="0"/>
              </a:rPr>
            </a:br>
            <a:r>
              <a:rPr lang="pt-BR" sz="3600" dirty="0">
                <a:latin typeface="Arial" pitchFamily="34" charset="0"/>
                <a:cs typeface="Arial" pitchFamily="34" charset="0"/>
              </a:rPr>
              <a:t>sentir o encarnado que dela </a:t>
            </a:r>
            <a:br>
              <a:rPr lang="pt-BR" sz="3600" dirty="0">
                <a:latin typeface="Arial" pitchFamily="34" charset="0"/>
                <a:cs typeface="Arial" pitchFamily="34" charset="0"/>
              </a:rPr>
            </a:br>
            <a:r>
              <a:rPr lang="pt-BR" sz="3600" dirty="0">
                <a:latin typeface="Arial" pitchFamily="34" charset="0"/>
                <a:cs typeface="Arial" pitchFamily="34" charset="0"/>
              </a:rPr>
              <a:t>(AIDS) padece um culpado ou, pior, </a:t>
            </a:r>
            <a:br>
              <a:rPr lang="pt-BR" sz="3600" dirty="0">
                <a:latin typeface="Arial" pitchFamily="34" charset="0"/>
                <a:cs typeface="Arial" pitchFamily="34" charset="0"/>
              </a:rPr>
            </a:br>
            <a:r>
              <a:rPr lang="pt-BR" sz="3600" dirty="0">
                <a:latin typeface="Arial" pitchFamily="34" charset="0"/>
                <a:cs typeface="Arial" pitchFamily="34" charset="0"/>
              </a:rPr>
              <a:t>uma vítima do castigo divino.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0043046"/>
      </p:ext>
    </p:extLst>
  </p:cSld>
  <p:clrMapOvr>
    <a:masterClrMapping/>
  </p:clrMapOvr>
  <p:transition spd="slow" advTm="20000">
    <p:blinds dir="vert"/>
  </p:transition>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619- Em segundo lugar, ainda quanto ao predisposto e ao enfermo, é preciso haver momentos de reflexão, conscientização e resignação. Nada acontece por acaso e todos aqueles que possuem doenças graves — com possibilidade ou sem esta, de cura — devem meditar sobre suas vidas, a respeito da razão da sua existência e no tocante ao que pode ser construído de útil para o futuro — não importando se breve ou extenso.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07091673"/>
      </p:ext>
    </p:extLst>
  </p:cSld>
  <p:clrMapOvr>
    <a:masterClrMapping/>
  </p:clrMapOvr>
  <p:transition spd="slow" advTm="20000">
    <p:blinds dir="vert"/>
  </p:transition>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620- A qualquer momento, em qualquer situação, para qualquer enfermidade, pode haver uma solução divina. Curas são encontradas da noite para o dia </a:t>
            </a:r>
            <a:br>
              <a:rPr lang="pt-BR" sz="3600" dirty="0">
                <a:latin typeface="Arial" pitchFamily="34" charset="0"/>
                <a:cs typeface="Arial" pitchFamily="34" charset="0"/>
              </a:rPr>
            </a:br>
            <a:r>
              <a:rPr lang="pt-BR" sz="3600" dirty="0">
                <a:latin typeface="Arial" pitchFamily="34" charset="0"/>
                <a:cs typeface="Arial" pitchFamily="34" charset="0"/>
              </a:rPr>
              <a:t>e o que era insanável passa a ser corriqueiramente enfrentado pelo homem. Mas, quando for oportuno. </a:t>
            </a:r>
            <a:br>
              <a:rPr lang="pt-BR" sz="3600" dirty="0">
                <a:latin typeface="Arial" pitchFamily="34" charset="0"/>
                <a:cs typeface="Arial" pitchFamily="34" charset="0"/>
              </a:rPr>
            </a:br>
            <a:r>
              <a:rPr lang="pt-BR" sz="3600" dirty="0">
                <a:latin typeface="Arial" pitchFamily="34" charset="0"/>
                <a:cs typeface="Arial" pitchFamily="34" charset="0"/>
              </a:rPr>
              <a:t>Nem antes, nem depois.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60214628"/>
      </p:ext>
    </p:extLst>
  </p:cSld>
  <p:clrMapOvr>
    <a:masterClrMapping/>
  </p:clrMapOvr>
  <p:transition spd="slow" advTm="20000">
    <p:blinds dir="vert"/>
  </p:transition>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dirty="0">
                <a:latin typeface="Arial" pitchFamily="34" charset="0"/>
                <a:cs typeface="Arial" pitchFamily="34" charset="0"/>
              </a:rPr>
              <a:t>621- Por outro lado, sem o encarnado esperar, outras doenças surgirão, podendo inclusive haver o agravamento de algumas conhecidas e nem por isso deverão tais fatos ser tomados como vingança divina. Não é raro enfermidades conhecidas tornarem-se mais resistentes à medicina do mundo material, como não será impossível que a cura para qualquer mal surja quando menos preveja.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237788"/>
      </p:ext>
    </p:extLst>
  </p:cSld>
  <p:clrMapOvr>
    <a:masterClrMapping/>
  </p:clrMapOvr>
  <p:transition spd="slow" advTm="20000">
    <p:blinds dir="vert"/>
  </p:transition>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622- O enfoque a ter em vista é que não será a cura de uma doença que afastará o surgimento de outra. Num planeta de expiação e provas é natural haver tais males que infestam o corpo físico. Servem tanto de prova </a:t>
            </a:r>
            <a:br>
              <a:rPr lang="pt-BR" sz="3600" dirty="0">
                <a:latin typeface="Arial" pitchFamily="34" charset="0"/>
                <a:cs typeface="Arial" pitchFamily="34" charset="0"/>
              </a:rPr>
            </a:br>
            <a:r>
              <a:rPr lang="pt-BR" sz="3600" dirty="0">
                <a:latin typeface="Arial" pitchFamily="34" charset="0"/>
                <a:cs typeface="Arial" pitchFamily="34" charset="0"/>
              </a:rPr>
              <a:t>como de expiação. </a:t>
            </a:r>
            <a:br>
              <a:rPr lang="pt-BR" sz="3600" dirty="0">
                <a:latin typeface="Arial" pitchFamily="34" charset="0"/>
                <a:cs typeface="Arial" pitchFamily="34" charset="0"/>
              </a:rPr>
            </a:br>
            <a:r>
              <a:rPr lang="pt-BR" sz="4000" b="1" dirty="0">
                <a:effectLst>
                  <a:outerShdw blurRad="38100" dist="38100" dir="2700000" algn="tl">
                    <a:srgbClr val="000000">
                      <a:alpha val="43137"/>
                    </a:srgbClr>
                  </a:outerShdw>
                </a:effectLst>
                <a:latin typeface="Arial" pitchFamily="34" charset="0"/>
                <a:cs typeface="Arial" pitchFamily="34" charset="0"/>
              </a:rPr>
              <a:t>São úteis, pois, à evolução.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4112231"/>
      </p:ext>
    </p:extLst>
  </p:cSld>
  <p:clrMapOvr>
    <a:masterClrMapping/>
  </p:clrMapOvr>
  <p:transition spd="slow" advTm="20000">
    <p:blinds dir="vert"/>
  </p:transition>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623- A miséria humana, seja no aspecto material, seja no espiritual, conduz o corpo físico muitas vezes a enfrentar males terríveis que poderiam </a:t>
            </a:r>
            <a:br>
              <a:rPr lang="pt-BR" sz="3600" dirty="0">
                <a:latin typeface="Arial" pitchFamily="34" charset="0"/>
                <a:cs typeface="Arial" pitchFamily="34" charset="0"/>
              </a:rPr>
            </a:br>
            <a:r>
              <a:rPr lang="pt-BR" sz="3600" dirty="0">
                <a:latin typeface="Arial" pitchFamily="34" charset="0"/>
                <a:cs typeface="Arial" pitchFamily="34" charset="0"/>
              </a:rPr>
              <a:t>ser evitados caso houvesse </a:t>
            </a:r>
            <a:br>
              <a:rPr lang="pt-BR" sz="3600" dirty="0">
                <a:latin typeface="Arial" pitchFamily="34" charset="0"/>
                <a:cs typeface="Arial" pitchFamily="34" charset="0"/>
              </a:rPr>
            </a:br>
            <a:r>
              <a:rPr lang="pt-BR" sz="3600" dirty="0">
                <a:latin typeface="Arial" pitchFamily="34" charset="0"/>
                <a:cs typeface="Arial" pitchFamily="34" charset="0"/>
              </a:rPr>
              <a:t>melhor preparo moral.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78508822"/>
      </p:ext>
    </p:extLst>
  </p:cSld>
  <p:clrMapOvr>
    <a:masterClrMapping/>
  </p:clrMapOvr>
  <p:transition spd="slow" advTm="20000">
    <p:blinds dir="vert"/>
  </p:transition>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624- A medicina evolui. </a:t>
            </a:r>
            <a:br>
              <a:rPr lang="pt-BR" sz="3600" dirty="0">
                <a:latin typeface="Arial" pitchFamily="34" charset="0"/>
                <a:cs typeface="Arial" pitchFamily="34" charset="0"/>
              </a:rPr>
            </a:br>
            <a:r>
              <a:rPr lang="pt-BR" sz="4000" b="1" dirty="0">
                <a:latin typeface="Times New Roman" pitchFamily="18" charset="0"/>
                <a:cs typeface="Times New Roman" pitchFamily="18" charset="0"/>
              </a:rPr>
              <a:t>Conhece. Aprende. </a:t>
            </a:r>
            <a:br>
              <a:rPr lang="pt-BR" sz="3600" dirty="0">
                <a:latin typeface="Arial" pitchFamily="34" charset="0"/>
                <a:cs typeface="Arial" pitchFamily="34" charset="0"/>
              </a:rPr>
            </a:br>
            <a:r>
              <a:rPr lang="pt-BR" sz="3600" dirty="0">
                <a:latin typeface="Arial" pitchFamily="34" charset="0"/>
                <a:cs typeface="Arial" pitchFamily="34" charset="0"/>
              </a:rPr>
              <a:t>Com ela, segue o encarnado, ouvindo suas orientações e acatando </a:t>
            </a:r>
            <a:br>
              <a:rPr lang="pt-BR" sz="3600" dirty="0">
                <a:latin typeface="Arial" pitchFamily="34" charset="0"/>
                <a:cs typeface="Arial" pitchFamily="34" charset="0"/>
              </a:rPr>
            </a:br>
            <a:r>
              <a:rPr lang="pt-BR" sz="3600" dirty="0">
                <a:latin typeface="Arial" pitchFamily="34" charset="0"/>
                <a:cs typeface="Arial" pitchFamily="34" charset="0"/>
              </a:rPr>
              <a:t>suas determinações. Mas não é só. Jamais deve descurar-se de dois </a:t>
            </a:r>
            <a:br>
              <a:rPr lang="pt-BR" sz="3600" dirty="0">
                <a:latin typeface="Arial" pitchFamily="34" charset="0"/>
                <a:cs typeface="Arial" pitchFamily="34" charset="0"/>
              </a:rPr>
            </a:br>
            <a:r>
              <a:rPr lang="pt-BR" sz="3600" dirty="0">
                <a:latin typeface="Arial" pitchFamily="34" charset="0"/>
                <a:cs typeface="Arial" pitchFamily="34" charset="0"/>
              </a:rPr>
              <a:t>fundamentais pontos: </a:t>
            </a:r>
            <a:br>
              <a:rPr lang="pt-BR" sz="3600" dirty="0">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A FÉ EM DEUS E A REFORMA ÍNTIMA</a:t>
            </a:r>
            <a:r>
              <a:rPr lang="pt-BR" sz="3600" dirty="0">
                <a:latin typeface="Arial" pitchFamily="34" charset="0"/>
                <a:cs typeface="Arial" pitchFamily="34" charset="0"/>
              </a:rPr>
              <a:t>.</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13537471"/>
      </p:ext>
    </p:extLst>
  </p:cSld>
  <p:clrMapOvr>
    <a:masterClrMapping/>
  </p:clrMapOvr>
  <p:transition spd="slow" advTm="20000">
    <p:blinds dir="vert"/>
  </p:transition>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625- A fé o manterá em sintonia com planos elevados, permitindo-lhe auferir bons conselhos, mantendo seu espírito equilibrado e tranquilo em qualquer situação.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11352952"/>
      </p:ext>
    </p:extLst>
  </p:cSld>
  <p:clrMapOvr>
    <a:masterClrMapping/>
  </p:clrMapOvr>
  <p:transition spd="slow" advTm="20000">
    <p:blinds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632" y="1470684"/>
            <a:ext cx="8646676" cy="4530138"/>
          </a:xfrm>
        </p:spPr>
        <p:txBody>
          <a:bodyPr>
            <a:noAutofit/>
          </a:bodyPr>
          <a:lstStyle/>
          <a:p>
            <a:pPr algn="r"/>
            <a:r>
              <a:rPr lang="pt-BR" sz="3400" dirty="0">
                <a:latin typeface="Arial" pitchFamily="34" charset="0"/>
                <a:cs typeface="Arial" pitchFamily="34" charset="0"/>
              </a:rPr>
              <a:t>50-Abrindo o coração para o bem, estará tecendo condições para um envolvimento positivo e, com isso, surgirá a possibilidade de ouvir críticas e estabelecer o diálogo acerca dos problemas que cercam sua personalidade e seu modo de agir.</a:t>
            </a:r>
            <a:endParaRPr lang="pt-BR" sz="3400" b="1" i="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3665116610"/>
      </p:ext>
    </p:extLst>
  </p:cSld>
  <p:clrMapOvr>
    <a:masterClrMapping/>
  </p:clrMapOvr>
  <p:transition spd="slow" advTm="20000">
    <p:blinds dir="vert"/>
  </p:transition>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626- A segunda fará com que o espírito adquira, cada vez mais, valores cristãos substanciais ao seu aprimoramento e à sua evolução. Com a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o ser estará mais bem preparado para enfrentar os dissabores que a jornada material lhe apresenta e terá maiores condições para fortalecer sua fé.</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9322103"/>
      </p:ext>
    </p:extLst>
  </p:cSld>
  <p:clrMapOvr>
    <a:masterClrMapping/>
  </p:clrMapOvr>
  <p:transition spd="slow" advTm="20000">
    <p:blinds dir="vert"/>
  </p:transition>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627- No contexto da AIDS, ouvir as orientações médicas é importante. Além disso, deve o encarnado — enfermo ou não — aproveitar o alerta de amor que adveio e preparar-se espiritualmente para acatar os desígnios divinos.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83010389"/>
      </p:ext>
    </p:extLst>
  </p:cSld>
  <p:clrMapOvr>
    <a:masterClrMapping/>
  </p:clrMapOvr>
  <p:transition spd="slow" advTm="20000">
    <p:blinds dir="vert"/>
  </p:transition>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628- Comportamento sexual regrado, justamente o cristão, além de uma vida distanciada dos excessos nefastos de toda ordem, pode levar o ser humano a evitar a AIDS e outras enfermidades graves que abreviariam o seu </a:t>
            </a:r>
            <a:br>
              <a:rPr lang="pt-BR" sz="3600" dirty="0">
                <a:latin typeface="Arial" pitchFamily="34" charset="0"/>
                <a:cs typeface="Arial" pitchFamily="34" charset="0"/>
              </a:rPr>
            </a:br>
            <a:r>
              <a:rPr lang="pt-BR" sz="3600" dirty="0">
                <a:latin typeface="Arial" pitchFamily="34" charset="0"/>
                <a:cs typeface="Arial" pitchFamily="34" charset="0"/>
              </a:rPr>
              <a:t>estágio na Crosta.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7375390"/>
      </p:ext>
    </p:extLst>
  </p:cSld>
  <p:clrMapOvr>
    <a:masterClrMapping/>
  </p:clrMapOvr>
  <p:transition spd="slow" advTm="20000">
    <p:blinds dir="vert"/>
  </p:transition>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629- Lógico é que muitos desencarnes, mesmo os motivados pela AIDS, são </a:t>
            </a:r>
            <a:br>
              <a:rPr lang="pt-BR" sz="3600" dirty="0">
                <a:latin typeface="Arial" pitchFamily="34" charset="0"/>
                <a:cs typeface="Arial" pitchFamily="34" charset="0"/>
              </a:rPr>
            </a:br>
            <a:r>
              <a:rPr lang="pt-BR" sz="3600" dirty="0">
                <a:latin typeface="Arial" pitchFamily="34" charset="0"/>
                <a:cs typeface="Arial" pitchFamily="34" charset="0"/>
              </a:rPr>
              <a:t>fruto do determinismo da Lei. </a:t>
            </a:r>
            <a:br>
              <a:rPr lang="pt-BR" sz="3600" dirty="0">
                <a:latin typeface="Arial" pitchFamily="34" charset="0"/>
                <a:cs typeface="Arial" pitchFamily="34" charset="0"/>
              </a:rPr>
            </a:br>
            <a:r>
              <a:rPr lang="pt-BR" sz="3600" dirty="0">
                <a:latin typeface="Arial" pitchFamily="34" charset="0"/>
                <a:cs typeface="Arial" pitchFamily="34" charset="0"/>
              </a:rPr>
              <a:t>Outros, no entanto, foram causados pela imprevidência do próprio encarnado </a:t>
            </a:r>
            <a:r>
              <a:rPr lang="pt-BR" sz="3200" i="1" dirty="0">
                <a:latin typeface="Arial" pitchFamily="34" charset="0"/>
                <a:cs typeface="Arial" pitchFamily="34" charset="0"/>
              </a:rPr>
              <a:t>(desvio de conduta, não programada precisamente).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32252825"/>
      </p:ext>
    </p:extLst>
  </p:cSld>
  <p:clrMapOvr>
    <a:masterClrMapping/>
  </p:clrMapOvr>
  <p:transition spd="slow" advTm="20000">
    <p:blinds dir="vert"/>
  </p:transition>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630- Eis por que não existe razão para o preconceito com relação à AIDS; </a:t>
            </a:r>
            <a:br>
              <a:rPr lang="pt-BR" sz="3600" dirty="0">
                <a:latin typeface="Arial" pitchFamily="34" charset="0"/>
                <a:cs typeface="Arial" pitchFamily="34" charset="0"/>
              </a:rPr>
            </a:br>
            <a:r>
              <a:rPr lang="pt-BR" sz="3600" dirty="0">
                <a:latin typeface="Arial" pitchFamily="34" charset="0"/>
                <a:cs typeface="Arial" pitchFamily="34" charset="0"/>
              </a:rPr>
              <a:t>afinal diversas podem ser as consequências de condutas </a:t>
            </a:r>
            <a:br>
              <a:rPr lang="pt-BR" sz="3600" dirty="0">
                <a:latin typeface="Arial" pitchFamily="34" charset="0"/>
                <a:cs typeface="Arial" pitchFamily="34" charset="0"/>
              </a:rPr>
            </a:br>
            <a:r>
              <a:rPr lang="pt-BR" sz="3600" dirty="0">
                <a:latin typeface="Arial" pitchFamily="34" charset="0"/>
                <a:cs typeface="Arial" pitchFamily="34" charset="0"/>
              </a:rPr>
              <a:t>desviadas da trilha cristã.</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A.I.D.S.</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27254883"/>
      </p:ext>
    </p:extLst>
  </p:cSld>
  <p:clrMapOvr>
    <a:masterClrMapping/>
  </p:clrMapOvr>
  <p:transition spd="slow" advTm="20000">
    <p:blinds dir="vert"/>
  </p:transition>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631- Houve oportunidade para se dizer (item 507).que o desvio de conduta, no contexto cristão, é um afastamento da meta ideal que todo encarnado deve trilhar. O vício, por sua vez, é a reiteração do desvio de conduta. Entretanto, pode dar-se a hipótese do ser humano, ao longo de sua trajetória no plano material, cometer um grave e único desvio de conduta, que não volte a acontecer, porém com consequências permanentes. </a:t>
            </a:r>
            <a:br>
              <a:rPr lang="pt-BR" sz="3200" dirty="0">
                <a:latin typeface="Arial" pitchFamily="34" charset="0"/>
                <a:cs typeface="Arial" pitchFamily="34" charset="0"/>
              </a:rPr>
            </a:br>
            <a:r>
              <a:rPr lang="pt-BR" sz="3200" dirty="0">
                <a:latin typeface="Arial" pitchFamily="34" charset="0"/>
                <a:cs typeface="Arial" pitchFamily="34" charset="0"/>
              </a:rPr>
              <a:t>A isso chama-se erro grave.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75704489"/>
      </p:ext>
    </p:extLst>
  </p:cSld>
  <p:clrMapOvr>
    <a:masterClrMapping/>
  </p:clrMapOvr>
  <p:transition spd="slow" advTm="20000">
    <p:blinds dir="vert"/>
  </p:transition>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r>
              <a:rPr lang="pt-BR" sz="4000" dirty="0">
                <a:latin typeface="Arial" pitchFamily="34" charset="0"/>
                <a:cs typeface="Arial" pitchFamily="34" charset="0"/>
              </a:rPr>
              <a:t>632- O aborto está exatamente </a:t>
            </a:r>
            <a:br>
              <a:rPr lang="pt-BR" sz="4000" dirty="0">
                <a:latin typeface="Arial" pitchFamily="34" charset="0"/>
                <a:cs typeface="Arial" pitchFamily="34" charset="0"/>
              </a:rPr>
            </a:br>
            <a:r>
              <a:rPr lang="pt-BR" sz="4000" dirty="0">
                <a:latin typeface="Arial" pitchFamily="34" charset="0"/>
                <a:cs typeface="Arial" pitchFamily="34" charset="0"/>
              </a:rPr>
              <a:t>nesse cenário: trata-se de </a:t>
            </a:r>
            <a:br>
              <a:rPr lang="pt-BR" sz="4000" dirty="0">
                <a:latin typeface="Arial" pitchFamily="34" charset="0"/>
                <a:cs typeface="Arial" pitchFamily="34" charset="0"/>
              </a:rPr>
            </a:br>
            <a:r>
              <a:rPr lang="pt-BR" sz="4000" dirty="0">
                <a:latin typeface="Arial" pitchFamily="34" charset="0"/>
                <a:cs typeface="Arial" pitchFamily="34" charset="0"/>
              </a:rPr>
              <a:t>um cito grave.</a:t>
            </a:r>
            <a:br>
              <a:rPr lang="pt-BR" sz="4000" dirty="0">
                <a:latin typeface="Arial" pitchFamily="34" charset="0"/>
                <a:cs typeface="Arial" pitchFamily="34" charset="0"/>
              </a:rPr>
            </a:br>
            <a:endParaRPr lang="pt-BR" sz="40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57937657"/>
      </p:ext>
    </p:extLst>
  </p:cSld>
  <p:clrMapOvr>
    <a:masterClrMapping/>
  </p:clrMapOvr>
  <p:transition spd="slow" advTm="20000">
    <p:blinds dir="vert"/>
  </p:transition>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633- Quando a mulher interrompe sua gestação, provocando ou permitindo </a:t>
            </a:r>
            <a:br>
              <a:rPr lang="pt-BR" sz="3600" dirty="0">
                <a:latin typeface="Arial" pitchFamily="34" charset="0"/>
                <a:cs typeface="Arial" pitchFamily="34" charset="0"/>
              </a:rPr>
            </a:br>
            <a:r>
              <a:rPr lang="pt-BR" sz="3600" dirty="0">
                <a:latin typeface="Arial" pitchFamily="34" charset="0"/>
                <a:cs typeface="Arial" pitchFamily="34" charset="0"/>
              </a:rPr>
              <a:t>que alguém provoque o aborto, está ofendendo um dos mais importantes </a:t>
            </a:r>
            <a:br>
              <a:rPr lang="pt-BR" sz="3600" dirty="0">
                <a:latin typeface="Arial" pitchFamily="34" charset="0"/>
                <a:cs typeface="Arial" pitchFamily="34" charset="0"/>
              </a:rPr>
            </a:br>
            <a:r>
              <a:rPr lang="pt-BR" sz="3600" dirty="0">
                <a:latin typeface="Arial" pitchFamily="34" charset="0"/>
                <a:cs typeface="Arial" pitchFamily="34" charset="0"/>
              </a:rPr>
              <a:t>bens que Deus confere ao ser </a:t>
            </a:r>
            <a:br>
              <a:rPr lang="pt-BR" sz="3600" dirty="0">
                <a:latin typeface="Arial" pitchFamily="34" charset="0"/>
                <a:cs typeface="Arial" pitchFamily="34" charset="0"/>
              </a:rPr>
            </a:br>
            <a:r>
              <a:rPr lang="pt-BR" sz="3600" dirty="0">
                <a:latin typeface="Arial" pitchFamily="34" charset="0"/>
                <a:cs typeface="Arial" pitchFamily="34" charset="0"/>
              </a:rPr>
              <a:t>humano - e somente </a:t>
            </a:r>
            <a:br>
              <a:rPr lang="pt-BR" sz="3600" dirty="0">
                <a:latin typeface="Arial" pitchFamily="34" charset="0"/>
                <a:cs typeface="Arial" pitchFamily="34" charset="0"/>
              </a:rPr>
            </a:br>
            <a:r>
              <a:rPr lang="pt-BR" sz="3600" dirty="0">
                <a:latin typeface="Arial" pitchFamily="34" charset="0"/>
                <a:cs typeface="Arial" pitchFamily="34" charset="0"/>
              </a:rPr>
              <a:t>Ele pode retirar —, </a:t>
            </a:r>
            <a:br>
              <a:rPr lang="pt-BR" sz="3600" dirty="0">
                <a:latin typeface="Arial" pitchFamily="34" charset="0"/>
                <a:cs typeface="Arial" pitchFamily="34" charset="0"/>
              </a:rPr>
            </a:br>
            <a:r>
              <a:rPr lang="pt-BR" sz="3600" dirty="0">
                <a:latin typeface="Arial" pitchFamily="34" charset="0"/>
                <a:cs typeface="Arial" pitchFamily="34" charset="0"/>
              </a:rPr>
              <a:t>que é a vida.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36862305"/>
      </p:ext>
    </p:extLst>
  </p:cSld>
  <p:clrMapOvr>
    <a:masterClrMapping/>
  </p:clrMapOvr>
  <p:transition spd="slow" advTm="20000">
    <p:blinds dir="vert"/>
  </p:transition>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634- Inquestionável dizer que há vida no exato instante da fecundação do óvulo com o espermatozoide. Portanto, a partir daí, não cabe qualquer interferência do encarnado para interromper o que não lhe pertence. Em última análise, a vida não pertence ao ser humano, mas a Deus.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52814749"/>
      </p:ext>
    </p:extLst>
  </p:cSld>
  <p:clrMapOvr>
    <a:masterClrMapping/>
  </p:clrMapOvr>
  <p:transition spd="slow" advTm="20000">
    <p:blinds dir="vert"/>
  </p:transition>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635- Seja ou não crime na lei dos homens, será sempre erro </a:t>
            </a:r>
            <a:br>
              <a:rPr lang="pt-BR" sz="3600" dirty="0">
                <a:latin typeface="Arial" pitchFamily="34" charset="0"/>
                <a:cs typeface="Arial" pitchFamily="34" charset="0"/>
              </a:rPr>
            </a:br>
            <a:r>
              <a:rPr lang="pt-BR" sz="3600" dirty="0">
                <a:latin typeface="Arial" pitchFamily="34" charset="0"/>
                <a:cs typeface="Arial" pitchFamily="34" charset="0"/>
              </a:rPr>
              <a:t>grave na lei de Deus.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69121329"/>
      </p:ext>
    </p:extLst>
  </p:cSld>
  <p:clrMapOvr>
    <a:masterClrMapping/>
  </p:clrMapOvr>
  <p:transition spd="slow" advTm="20000">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164" y="1628800"/>
            <a:ext cx="8646676" cy="3810058"/>
          </a:xfrm>
        </p:spPr>
        <p:txBody>
          <a:bodyPr>
            <a:noAutofit/>
          </a:bodyPr>
          <a:lstStyle/>
          <a:p>
            <a:pPr algn="r"/>
            <a:r>
              <a:rPr lang="pt-BR" sz="3600" dirty="0">
                <a:latin typeface="Arial" pitchFamily="34" charset="0"/>
                <a:cs typeface="Arial" pitchFamily="34" charset="0"/>
              </a:rPr>
              <a:t>	51-Após ter assimilado o processo de autocrítica, o segundo passo será agir com sinceridade. </a:t>
            </a:r>
            <a:br>
              <a:rPr lang="pt-BR" sz="3600" dirty="0">
                <a:latin typeface="Arial" pitchFamily="34" charset="0"/>
                <a:cs typeface="Arial" pitchFamily="34" charset="0"/>
              </a:rPr>
            </a:br>
            <a:r>
              <a:rPr lang="pt-BR" b="1" dirty="0">
                <a:solidFill>
                  <a:srgbClr val="FFFF00"/>
                </a:solidFill>
                <a:latin typeface="Times New Roman" pitchFamily="18" charset="0"/>
                <a:cs typeface="Times New Roman" pitchFamily="18" charset="0"/>
              </a:rPr>
              <a:t>De nada adianta enganar-se na REFORMA ÍNTIMA, porque se assim o fizer ela não será autêntica.</a:t>
            </a:r>
            <a:endParaRPr lang="pt-BR" b="1" i="1" dirty="0">
              <a:solidFill>
                <a:srgbClr val="FFFF00"/>
              </a:solidFill>
              <a:latin typeface="Times New Roman" pitchFamily="18" charset="0"/>
              <a:cs typeface="Times New Roman" pitchFamily="18"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1555946185"/>
      </p:ext>
    </p:extLst>
  </p:cSld>
  <p:clrMapOvr>
    <a:masterClrMapping/>
  </p:clrMapOvr>
  <p:transition spd="slow" advTm="20000">
    <p:blinds dir="vert"/>
  </p:transition>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636- A única possibilidade admitida </a:t>
            </a:r>
            <a:br>
              <a:rPr lang="pt-BR" sz="3600" dirty="0">
                <a:latin typeface="Arial" pitchFamily="34" charset="0"/>
                <a:cs typeface="Arial" pitchFamily="34" charset="0"/>
              </a:rPr>
            </a:br>
            <a:r>
              <a:rPr lang="pt-BR" sz="3600" dirty="0">
                <a:latin typeface="Arial" pitchFamily="34" charset="0"/>
                <a:cs typeface="Arial" pitchFamily="34" charset="0"/>
              </a:rPr>
              <a:t>para o aborto é para salvar a vida da </a:t>
            </a:r>
            <a:r>
              <a:rPr lang="pt-BR" sz="3600" b="1" dirty="0">
                <a:effectLst>
                  <a:outerShdw blurRad="38100" dist="38100" dir="2700000" algn="tl">
                    <a:srgbClr val="000000">
                      <a:alpha val="43137"/>
                    </a:srgbClr>
                  </a:outerShdw>
                </a:effectLst>
                <a:latin typeface="Arial" pitchFamily="34" charset="0"/>
                <a:cs typeface="Arial" pitchFamily="34" charset="0"/>
              </a:rPr>
              <a:t>gestante</a:t>
            </a:r>
            <a:r>
              <a:rPr lang="pt-BR" sz="3600" dirty="0">
                <a:latin typeface="Arial" pitchFamily="34" charset="0"/>
                <a:cs typeface="Arial" pitchFamily="34" charset="0"/>
              </a:rPr>
              <a:t>. Nenhuma outra é </a:t>
            </a:r>
            <a:br>
              <a:rPr lang="pt-BR" sz="3600" dirty="0">
                <a:latin typeface="Arial" pitchFamily="34" charset="0"/>
                <a:cs typeface="Arial" pitchFamily="34" charset="0"/>
              </a:rPr>
            </a:br>
            <a:r>
              <a:rPr lang="pt-BR" sz="3600" dirty="0">
                <a:latin typeface="Arial" pitchFamily="34" charset="0"/>
                <a:cs typeface="Arial" pitchFamily="34" charset="0"/>
              </a:rPr>
              <a:t>cabível em senda cristã.</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9908579"/>
      </p:ext>
    </p:extLst>
  </p:cSld>
  <p:clrMapOvr>
    <a:masterClrMapping/>
  </p:clrMapOvr>
  <p:transition spd="slow" advTm="20000">
    <p:blinds dir="vert"/>
  </p:transition>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t>637- Quando há a prova de confronto entre dois preciosos bens: vida da gestante e vida do feto, opta-se por aquela, visto que sua jornada já se iniciou e há muitos compromissos a serem cumpridos antes do desencarne, ao menos maiores do que aquele que ainda não nasceu para nova caminhada. Aliás, insistir a mãe em manter gravidez de alto risco pode constituir-se suicídio inconsciente, por mais nobres que </a:t>
            </a:r>
            <a:br>
              <a:rPr lang="pt-BR" sz="3200" dirty="0"/>
            </a:br>
            <a:r>
              <a:rPr lang="pt-BR" sz="3200" dirty="0"/>
              <a:t>aparentem ser suas razões.</a:t>
            </a:r>
            <a:endParaRPr lang="pt-BR" sz="32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78488668"/>
      </p:ext>
    </p:extLst>
  </p:cSld>
  <p:clrMapOvr>
    <a:masterClrMapping/>
  </p:clrMapOvr>
  <p:transition spd="slow" advTm="20000">
    <p:blinds dir="vert"/>
  </p:transition>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t>638- O aborto pode ser consciente ou inconsciente. Há responsabilidade para ambos, do mesmo modo que existe para a hipótese de suicídio inconsciente.</a:t>
            </a: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83889386"/>
      </p:ext>
    </p:extLst>
  </p:cSld>
  <p:clrMapOvr>
    <a:masterClrMapping/>
  </p:clrMapOvr>
  <p:transition spd="slow" advTm="20000">
    <p:blinds dir="vert"/>
  </p:transition>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639- A inconsciência é apenas um fator de desligamento do espírito das suas responsabilidades e deveres. Não sendo por causa patológica, é uma fuga que merece ser evitada. Desse modo, o aborto inconsciente é, do mesmo modo, um erro grave, embora sempre atenuado em relação ao consciente.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2307133"/>
      </p:ext>
    </p:extLst>
  </p:cSld>
  <p:clrMapOvr>
    <a:masterClrMapping/>
  </p:clrMapOvr>
  <p:transition spd="slow" advTm="20000">
    <p:blinds dir="vert"/>
  </p:transition>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640- Provocá-lo conscientemente significa assumir o ônus de matar um ser humano cuja vida pertence a Deus, lembrando sempre que o Espírito liga-se ao corpo no momento da fecundação.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26384478"/>
      </p:ext>
    </p:extLst>
  </p:cSld>
  <p:clrMapOvr>
    <a:masterClrMapping/>
  </p:clrMapOvr>
  <p:transition spd="slow" advTm="20000">
    <p:blinds dir="vert"/>
  </p:transition>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641- Muitas razões poderiam ser elencadas pelo encarnado para justificar, sem o conseguir de fato, o ato de interrupção da gestação. Nenhuma delas, com exceção da mencionada no item 636, é admitida.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93050687"/>
      </p:ext>
    </p:extLst>
  </p:cSld>
  <p:clrMapOvr>
    <a:masterClrMapping/>
  </p:clrMapOvr>
  <p:transition spd="slow" advTm="20000">
    <p:blinds dir="vert"/>
  </p:transition>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642- Provas ou expiações todos enfrentam. Expiações também. Portanto, qualquer gravidez não desejada faz parte do contexto de enfrentamentos ao qual todo ser humano está vinculado a partir do instante em que reencarna. </a:t>
            </a:r>
            <a:br>
              <a:rPr lang="pt-BR" sz="3600" dirty="0">
                <a:latin typeface="Arial" pitchFamily="34" charset="0"/>
                <a:cs typeface="Arial" pitchFamily="34" charset="0"/>
              </a:rPr>
            </a:br>
            <a:r>
              <a:rPr lang="pt-BR" sz="3600" dirty="0">
                <a:latin typeface="Arial" pitchFamily="34" charset="0"/>
                <a:cs typeface="Arial" pitchFamily="34" charset="0"/>
              </a:rPr>
              <a:t>Não há exceções.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46478695"/>
      </p:ext>
    </p:extLst>
  </p:cSld>
  <p:clrMapOvr>
    <a:masterClrMapping/>
  </p:clrMapOvr>
  <p:transition spd="slow" advTm="20000">
    <p:blinds dir="vert"/>
  </p:transition>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643- Corpos deformados, mentes aprisionadas por algum tipo de debilidade, deficiências físicas de toda ordem são provas a serem vivenciadas pelo ser reencarnante. Seus pais também devem defrontar-se com elas. A ninguém cabe julgar quando e como quer tê-las e se são convenientes, pois a Sabedoria Divina não se equivoca jamais.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72113270"/>
      </p:ext>
    </p:extLst>
  </p:cSld>
  <p:clrMapOvr>
    <a:masterClrMapping/>
  </p:clrMapOvr>
  <p:transition spd="slow" advTm="20000">
    <p:blinds dir="vert"/>
  </p:transition>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644- Um deficiente, por exemplo, não encontra explicações das mais justas para o seu mal presente em existências pretéritas? Por isso, é importante ultrapassar a prova com êxito. Assim fazendo, poderá não tornar a confrontar com o mesmo problema em futura jornada.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33591607"/>
      </p:ext>
    </p:extLst>
  </p:cSld>
  <p:clrMapOvr>
    <a:masterClrMapping/>
  </p:clrMapOvr>
  <p:transition spd="slow" advTm="20000">
    <p:blinds dir="vert"/>
  </p:transition>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645- A favor do aborto, atualmente, estão os encarnados materialistas, sem fé em Deus, que julgam ser o centro do universo e que a vida lhes pertence, tal como algum bem material de valor irrisório. Não creem na continuidade da vida após o desencarne e são muito apegados ao presente, voltando as costas para o passado, ignorando por completo o que será o futuro. São equivocados, porque cegos de razão e oblíquos de sentimento.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0818604"/>
      </p:ext>
    </p:extLst>
  </p:cSld>
  <p:clrMapOvr>
    <a:masterClrMapping/>
  </p:clrMapOvr>
  <p:transition spd="slow" advTm="20000">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32" y="1583624"/>
            <a:ext cx="8856984" cy="3643454"/>
          </a:xfrm>
        </p:spPr>
        <p:txBody>
          <a:bodyPr>
            <a:noAutofit/>
          </a:bodyPr>
          <a:lstStyle/>
          <a:p>
            <a:pPr algn="r"/>
            <a:r>
              <a:rPr lang="pt-BR" sz="3600" dirty="0">
                <a:latin typeface="Arial" pitchFamily="34" charset="0"/>
                <a:cs typeface="Arial" pitchFamily="34" charset="0"/>
              </a:rPr>
              <a:t>52-A sinceridade prevê a vontade de ouvir críticas para poder solucionar problemas, não com o sentido de retorsão ou revanche.</a:t>
            </a:r>
            <a:endParaRPr lang="pt-BR" sz="3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1351962895"/>
      </p:ext>
    </p:extLst>
  </p:cSld>
  <p:clrMapOvr>
    <a:masterClrMapping/>
  </p:clrMapOvr>
  <p:transition spd="slow" advTm="20000">
    <p:blinds dir="vert"/>
  </p:transition>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dirty="0">
                <a:latin typeface="Arial" pitchFamily="34" charset="0"/>
                <a:cs typeface="Arial" pitchFamily="34" charset="0"/>
              </a:rPr>
              <a:t>646- Praticado o aborto, realizado o mal e cometido o erro grave, há chance de reparo? Sempre existe possibilidade de recuperação, pois o ser humano raramente escapa de praticar </a:t>
            </a:r>
            <a:r>
              <a:rPr lang="pt-BR" sz="3500" b="1" dirty="0">
                <a:effectLst>
                  <a:outerShdw blurRad="38100" dist="38100" dir="2700000" algn="tl">
                    <a:srgbClr val="000000">
                      <a:alpha val="43137"/>
                    </a:srgbClr>
                  </a:outerShdw>
                </a:effectLst>
                <a:latin typeface="Arial" pitchFamily="34" charset="0"/>
                <a:cs typeface="Arial" pitchFamily="34" charset="0"/>
              </a:rPr>
              <a:t>desvios de conduta</a:t>
            </a:r>
            <a:r>
              <a:rPr lang="pt-BR" sz="3500" dirty="0">
                <a:latin typeface="Arial" pitchFamily="34" charset="0"/>
                <a:cs typeface="Arial" pitchFamily="34" charset="0"/>
              </a:rPr>
              <a:t>, ingressar na senda dos vícios ou cometer erros craves. Faz parte de sua longa trilha de aprendizado. A oportunidade de reparação é real, pois Deus é soberanamente justo.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25104968"/>
      </p:ext>
    </p:extLst>
  </p:cSld>
  <p:clrMapOvr>
    <a:masterClrMapping/>
  </p:clrMapOvr>
  <p:transition spd="slow" advTm="20000">
    <p:blinds dir="vert"/>
  </p:transition>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647- Um aborto, uma vez cometido, será sempre um erro grave a ser reparado. Logo, não há quantificação para o mal, nem antídoto para curá-lo. O que o ser humano pode e deve fazer para compensar os seus erros e desvios é ingressar na prática do bem. Somente o amor tem possibilidade eficaz de vencer o mal; portanto, apenas com o exercício do mais nobre dos sentimentos conseguirá o encarnado amenizar ou compensar o seu mal.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66517163"/>
      </p:ext>
    </p:extLst>
  </p:cSld>
  <p:clrMapOvr>
    <a:masterClrMapping/>
  </p:clrMapOvr>
  <p:transition spd="slow" advTm="20000">
    <p:blinds dir="vert"/>
  </p:transition>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648- Uma nova gestação pode ser a oportunidade para que o Espírito, uma vez rejeitado por ocasião do aborto, volte ao processo de reencarnação. Não quer dizer que a gravidez que ocorra após uma interrupção anterior é sempre utilizada para tanto. Significa que é uma oportunidade que surge nesse contexto.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42144361"/>
      </p:ext>
    </p:extLst>
  </p:cSld>
  <p:clrMapOvr>
    <a:masterClrMapping/>
  </p:clrMapOvr>
  <p:transition spd="slow" advTm="20000">
    <p:blinds dir="vert"/>
  </p:transition>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649- Não se deve olvidar, no entanto, que uma posterior gestação é sempre positiva, pois ensejo da prática do amor, sempre útil na jornada do espírito pela Crosta.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4916194"/>
      </p:ext>
    </p:extLst>
  </p:cSld>
  <p:clrMapOvr>
    <a:masterClrMapping/>
  </p:clrMapOvr>
  <p:transition spd="slow" advTm="20000">
    <p:blinds dir="vert"/>
  </p:transition>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649a- A dedicação à caridade é outra ocasião para o reparo do mal, não somente no caso do aborto, mas também de outros erros e desvios de conduta.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58423913"/>
      </p:ext>
    </p:extLst>
  </p:cSld>
  <p:clrMapOvr>
    <a:masterClrMapping/>
  </p:clrMapOvr>
  <p:transition spd="slow" advTm="20000">
    <p:blinds dir="vert"/>
  </p:transition>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650- Enfim, é preciso que o encarnado assimile que erros existem, merecem ser evitados, mas, ocorrendo, devem ser reparados.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34665685"/>
      </p:ext>
    </p:extLst>
  </p:cSld>
  <p:clrMapOvr>
    <a:masterClrMapping/>
  </p:clrMapOvr>
  <p:transition spd="slow" advTm="20000">
    <p:blinds dir="vert"/>
  </p:transition>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651- Pode dar-se a hipótese do aborto natural. Nesse caso, sem qualquer responsabilidade da gestante, trata-se somente de uma prova ou expiação que ela deve enfrentar com resignação e sabedoria. Afinal, nada ocorre por acaso.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1599864"/>
      </p:ext>
    </p:extLst>
  </p:cSld>
  <p:clrMapOvr>
    <a:masterClrMapping/>
  </p:clrMapOvr>
  <p:transition spd="slow" advTm="20000">
    <p:blinds dir="vert"/>
  </p:transition>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652- Dia haverá em que os homens dar-se-ão as mãos em favor da vida, em nome da vida e em defesa da vida. </a:t>
            </a:r>
            <a:br>
              <a:rPr lang="pt-BR" sz="3600" dirty="0">
                <a:latin typeface="Arial" pitchFamily="34" charset="0"/>
                <a:cs typeface="Arial" pitchFamily="34" charset="0"/>
              </a:rPr>
            </a:br>
            <a:r>
              <a:rPr lang="pt-BR" sz="3600" dirty="0">
                <a:latin typeface="Arial" pitchFamily="34" charset="0"/>
                <a:cs typeface="Arial" pitchFamily="34" charset="0"/>
              </a:rPr>
              <a:t>Nessa data, a paz triunfará no Globo, fecundando os corações e germinando amor em todos os cantões do planeta. </a:t>
            </a:r>
            <a:r>
              <a:rPr lang="pt-BR" b="1" dirty="0">
                <a:effectLst>
                  <a:outerShdw blurRad="38100" dist="38100" dir="2700000" algn="tl">
                    <a:srgbClr val="000000">
                      <a:alpha val="43137"/>
                    </a:srgbClr>
                  </a:outerShdw>
                </a:effectLst>
                <a:latin typeface="Arial" pitchFamily="34" charset="0"/>
                <a:cs typeface="Arial" pitchFamily="34" charset="0"/>
              </a:rPr>
              <a:t>Estará inaugurada a fase da regeneração</a:t>
            </a: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ABORTO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39232657"/>
      </p:ext>
    </p:extLst>
  </p:cSld>
  <p:clrMapOvr>
    <a:masterClrMapping/>
  </p:clrMapOvr>
  <p:transition spd="slow" advTm="20000">
    <p:blinds dir="vert"/>
  </p:transition>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653- Ser responsável é ser causa dos efeitos dos seus atos. Encarnado responsável é o que possui </a:t>
            </a:r>
            <a:br>
              <a:rPr lang="pt-BR" sz="3600" dirty="0">
                <a:latin typeface="Arial" pitchFamily="34" charset="0"/>
                <a:cs typeface="Arial" pitchFamily="34" charset="0"/>
              </a:rPr>
            </a:br>
            <a:r>
              <a:rPr lang="pt-BR" sz="3600" dirty="0">
                <a:latin typeface="Arial" pitchFamily="34" charset="0"/>
                <a:cs typeface="Arial" pitchFamily="34" charset="0"/>
              </a:rPr>
              <a:t>livre-arbítrio e, portanto, é o causador </a:t>
            </a:r>
            <a:br>
              <a:rPr lang="pt-BR" sz="3600" dirty="0">
                <a:latin typeface="Arial" pitchFamily="34" charset="0"/>
                <a:cs typeface="Arial" pitchFamily="34" charset="0"/>
              </a:rPr>
            </a:br>
            <a:r>
              <a:rPr lang="pt-BR" sz="3600" dirty="0">
                <a:latin typeface="Arial" pitchFamily="34" charset="0"/>
                <a:cs typeface="Arial" pitchFamily="34" charset="0"/>
              </a:rPr>
              <a:t>dos resultados positivos ou negativos </a:t>
            </a:r>
            <a:br>
              <a:rPr lang="pt-BR" sz="3600" dirty="0">
                <a:latin typeface="Arial" pitchFamily="34" charset="0"/>
                <a:cs typeface="Arial" pitchFamily="34" charset="0"/>
              </a:rPr>
            </a:br>
            <a:r>
              <a:rPr lang="pt-BR" sz="3600" dirty="0">
                <a:latin typeface="Arial" pitchFamily="34" charset="0"/>
                <a:cs typeface="Arial" pitchFamily="34" charset="0"/>
              </a:rPr>
              <a:t>decorrentes da sua conduta.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83721569"/>
      </p:ext>
    </p:extLst>
  </p:cSld>
  <p:clrMapOvr>
    <a:masterClrMapping/>
  </p:clrMapOvr>
  <p:transition spd="slow" advTm="20000">
    <p:blinds dir="vert"/>
  </p:transition>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654- Responsabilidade é inerente ao encarnado, visto que todo ser humano, em especial a partir dos dezesseis anos, quando possui completo livre-arbítrio, deve responder perante Deus pelo que faz e, </a:t>
            </a:r>
            <a:r>
              <a:rPr lang="pt-BR" sz="3600" dirty="0" err="1">
                <a:latin typeface="Arial" pitchFamily="34" charset="0"/>
                <a:cs typeface="Arial" pitchFamily="34" charset="0"/>
              </a:rPr>
              <a:t>conseqüentemente</a:t>
            </a:r>
            <a:r>
              <a:rPr lang="pt-BR" sz="3600" dirty="0">
                <a:latin typeface="Arial" pitchFamily="34" charset="0"/>
                <a:cs typeface="Arial" pitchFamily="34" charset="0"/>
              </a:rPr>
              <a:t>, pelo que causa.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7821027"/>
      </p:ext>
    </p:extLst>
  </p:cSld>
  <p:clrMapOvr>
    <a:masterClrMapping/>
  </p:clrMapOvr>
  <p:transition spd="slow" advTm="20000">
    <p:blinds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947074"/>
            <a:ext cx="8856984" cy="5621324"/>
          </a:xfrm>
        </p:spPr>
        <p:txBody>
          <a:bodyPr>
            <a:noAutofit/>
          </a:bodyPr>
          <a:lstStyle/>
          <a:p>
            <a:pPr algn="r"/>
            <a:r>
              <a:rPr lang="pt-BR" sz="3300" dirty="0">
                <a:latin typeface="Arial" pitchFamily="34" charset="0"/>
                <a:cs typeface="Arial" pitchFamily="34" charset="0"/>
              </a:rPr>
              <a:t>53-Quem critica pode estar ou não no mesmo processo. Se estiver, sua censura será fraterna, com o objetivo de esclarecer e não de ferir, tendo por pressuposto a mansuetude e o amor, príncipe dos sentimentos cristãos. Caso não esteja, ainda assim, será a objeção recebida com naturalidade e incidirá o perdão sobre aquele que não soube expressar-se ou mesmo assacou uma inverdade.</a:t>
            </a:r>
            <a:endParaRPr lang="pt-BR" sz="33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4265320660"/>
      </p:ext>
    </p:extLst>
  </p:cSld>
  <p:clrMapOvr>
    <a:masterClrMapping/>
  </p:clrMapOvr>
  <p:transition spd="slow" advTm="20000">
    <p:blinds dir="vert"/>
  </p:transition>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655- Mencionar que o encarnado dá causa a um resultado, significa vinculá-lo a uma relação de causa e efeito. Não deve haver a ilusão de que somente aquele que age conscientemente é responsável pelos seus atos. Fosse assim e não seriam considerados erros graves o suicídio ou o aborto inconscientes.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28531436"/>
      </p:ext>
    </p:extLst>
  </p:cSld>
  <p:clrMapOvr>
    <a:masterClrMapping/>
  </p:clrMapOvr>
  <p:transition spd="slow" advTm="20000">
    <p:blinds dir="vert"/>
  </p:transition>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656- No âmbito material, torna-se natural exigir do encarnado a responsabilidade pelo que pratica ao menos voluntária e conscientemente. No tocante à sua responsabilidade espiritual não se dá o mesmo, porque o espírito tem condições de captar inúmeros fatores que o seu simples raciocínio — quando aprisionado no corpo físico — não consegue.</a:t>
            </a:r>
            <a:br>
              <a:rPr lang="pt-BR" sz="3200" dirty="0">
                <a:latin typeface="Arial" pitchFamily="34" charset="0"/>
                <a:cs typeface="Arial" pitchFamily="34" charset="0"/>
              </a:rPr>
            </a:br>
            <a:r>
              <a:rPr lang="pt-BR" sz="2400" i="1" dirty="0">
                <a:latin typeface="Arial" pitchFamily="34" charset="0"/>
                <a:cs typeface="Arial" pitchFamily="34" charset="0"/>
              </a:rPr>
              <a:t>SEGUE... </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5595957"/>
      </p:ext>
    </p:extLst>
  </p:cSld>
  <p:clrMapOvr>
    <a:masterClrMapping/>
  </p:clrMapOvr>
  <p:transition spd="slow" advTm="20000">
    <p:blinds dir="vert"/>
  </p:transition>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l"/>
            <a:br>
              <a:rPr lang="pt-BR" sz="3200" dirty="0">
                <a:latin typeface="Arial" pitchFamily="34" charset="0"/>
                <a:cs typeface="Arial" pitchFamily="34" charset="0"/>
              </a:rPr>
            </a:br>
            <a:r>
              <a:rPr lang="pt-BR" sz="2800" i="1" dirty="0">
                <a:latin typeface="Arial" pitchFamily="34" charset="0"/>
                <a:cs typeface="Arial" pitchFamily="34" charset="0"/>
              </a:rPr>
              <a:t>SEGUE...</a:t>
            </a:r>
            <a:br>
              <a:rPr lang="pt-BR" sz="3200" dirty="0">
                <a:latin typeface="Arial" pitchFamily="34" charset="0"/>
                <a:cs typeface="Arial" pitchFamily="34" charset="0"/>
              </a:rPr>
            </a:br>
            <a:r>
              <a:rPr lang="pt-BR" sz="3200" dirty="0">
                <a:latin typeface="Arial" pitchFamily="34" charset="0"/>
                <a:cs typeface="Arial" pitchFamily="34" charset="0"/>
              </a:rPr>
              <a:t>É por isso, insista-se outra vez para exemplificar, que o ser humano é responsável pelo suicídio inconsciente que pratica. A partir do momento em que se envolve com vários desvios de conduta e vícios, que podem levá-lo ao desencarne prematuro, está assumindo o risco de fenecer antes do tempo. É um fator que não deve ser olvidado em matéria de responsabilidade.</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6468149"/>
      </p:ext>
    </p:extLst>
  </p:cSld>
  <p:clrMapOvr>
    <a:masterClrMapping/>
  </p:clrMapOvr>
  <p:transition spd="slow" advTm="20000">
    <p:blinds dir="vert"/>
  </p:transition>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657- No âmbito da lei de ação e reação, o encarnado é responsável — por conta de suas ações — pelas reações que colhe. A responsabilidade tem, assim, uma conotação causal. Por outro lado, no exemplo do suicídio ou do aborto inconscientes, portanto no cenário dos erros graves, falar em responsabilidade é dar uma conotação dúplice: </a:t>
            </a:r>
            <a:r>
              <a:rPr lang="pt-BR" sz="4000" b="1" dirty="0">
                <a:effectLst>
                  <a:outerShdw blurRad="38100" dist="38100" dir="2700000" algn="tl">
                    <a:srgbClr val="000000">
                      <a:alpha val="43137"/>
                    </a:srgbClr>
                  </a:outerShdw>
                </a:effectLst>
                <a:latin typeface="Arial" pitchFamily="34" charset="0"/>
                <a:cs typeface="Arial" pitchFamily="34" charset="0"/>
              </a:rPr>
              <a:t>causa/efeito e reparação.</a:t>
            </a:r>
            <a:br>
              <a:rPr lang="pt-BR" sz="4000" b="1" dirty="0">
                <a:effectLst>
                  <a:outerShdw blurRad="38100" dist="38100" dir="2700000" algn="tl">
                    <a:srgbClr val="000000">
                      <a:alpha val="43137"/>
                    </a:srgbClr>
                  </a:outerShdw>
                </a:effectLst>
                <a:latin typeface="Arial" pitchFamily="34" charset="0"/>
                <a:cs typeface="Arial" pitchFamily="34" charset="0"/>
              </a:rPr>
            </a:br>
            <a:endParaRPr lang="pt-BR"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28813832"/>
      </p:ext>
    </p:extLst>
  </p:cSld>
  <p:clrMapOvr>
    <a:masterClrMapping/>
  </p:clrMapOvr>
  <p:transition spd="slow" advTm="20000">
    <p:blinds dir="vert"/>
  </p:transition>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000" b="1" dirty="0">
                <a:effectLst>
                  <a:outerShdw blurRad="38100" dist="38100" dir="2700000" algn="tl">
                    <a:srgbClr val="000000">
                      <a:alpha val="43137"/>
                    </a:srgbClr>
                  </a:outerShdw>
                </a:effectLst>
                <a:latin typeface="Arial" pitchFamily="34" charset="0"/>
                <a:cs typeface="Arial" pitchFamily="34" charset="0"/>
              </a:rPr>
              <a:t>658- </a:t>
            </a:r>
            <a:r>
              <a:rPr lang="pt-BR" sz="3000" dirty="0">
                <a:latin typeface="Arial" pitchFamily="34" charset="0"/>
                <a:cs typeface="Arial" pitchFamily="34" charset="0"/>
              </a:rPr>
              <a:t>Pode-se dizer: cada reação vivida pelo encarnado é fruto de sua anterior ação. Ele é responsável pelos atos que comete e pelas consequências que sofre. Sob outro aspecto, quando pratica um mal grave, além de estar dando início a uma ação, tem a obrigação de reparação. Logo, quando recebe a reação, vê-se a responsabilidade do encarnado somente sob o aspecto causal. Quando pratica a ação negativa, vê-se a sua responsabilidade sob o aspecto dúplice: causal e reparatório</a:t>
            </a:r>
            <a:r>
              <a:rPr lang="pt-BR" sz="3000" b="1" dirty="0">
                <a:effectLst>
                  <a:outerShdw blurRad="38100" dist="38100" dir="2700000" algn="tl">
                    <a:srgbClr val="000000">
                      <a:alpha val="43137"/>
                    </a:srgbClr>
                  </a:outerShdw>
                </a:effectLst>
                <a:latin typeface="Arial" pitchFamily="34" charset="0"/>
                <a:cs typeface="Arial" pitchFamily="34" charset="0"/>
              </a:rPr>
              <a:t>.</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07814835"/>
      </p:ext>
    </p:extLst>
  </p:cSld>
  <p:clrMapOvr>
    <a:masterClrMapping/>
  </p:clrMapOvr>
  <p:transition spd="slow" advTm="20000">
    <p:blinds dir="vert"/>
  </p:transition>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659- A responsabilidade tem ainda a sua análise voltada para o campo deontológico, visto que todo encarnado tem deveres morais e possui, portanto, a responsabilidade de executá-los.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1284320"/>
      </p:ext>
    </p:extLst>
  </p:cSld>
  <p:clrMapOvr>
    <a:masterClrMapping/>
  </p:clrMapOvr>
  <p:transition spd="slow" advTm="20000">
    <p:blinds dir="vert"/>
  </p:transition>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660- Irresponsabilidade, no contexto da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não existe. </a:t>
            </a:r>
            <a:br>
              <a:rPr lang="pt-BR" sz="3600" dirty="0">
                <a:latin typeface="Arial" pitchFamily="34" charset="0"/>
                <a:cs typeface="Arial" pitchFamily="34" charset="0"/>
              </a:rPr>
            </a:br>
            <a:r>
              <a:rPr lang="pt-BR" sz="3600" dirty="0">
                <a:latin typeface="Arial" pitchFamily="34" charset="0"/>
                <a:cs typeface="Arial" pitchFamily="34" charset="0"/>
              </a:rPr>
              <a:t>Todos os encarnados são responsáveis pelos seus atos, cabendo à </a:t>
            </a:r>
            <a:br>
              <a:rPr lang="pt-BR" sz="3600" dirty="0">
                <a:latin typeface="Arial" pitchFamily="34" charset="0"/>
                <a:cs typeface="Arial" pitchFamily="34" charset="0"/>
              </a:rPr>
            </a:br>
            <a:r>
              <a:rPr lang="pt-BR" sz="3600" dirty="0">
                <a:latin typeface="Arial" pitchFamily="34" charset="0"/>
                <a:cs typeface="Arial" pitchFamily="34" charset="0"/>
              </a:rPr>
              <a:t>Superioridade Divina avaliar o grau de responsabilidade e suas consequências.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44438290"/>
      </p:ext>
    </p:extLst>
  </p:cSld>
  <p:clrMapOvr>
    <a:masterClrMapping/>
  </p:clrMapOvr>
  <p:transition spd="slow" advTm="20000">
    <p:blinds dir="vert"/>
  </p:transition>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661- Quando se diz que determinado encarnado não é responsável por certo mal, significa que ele não o causou. </a:t>
            </a:r>
            <a:br>
              <a:rPr lang="pt-BR" sz="3600" dirty="0">
                <a:latin typeface="Arial" pitchFamily="34" charset="0"/>
                <a:cs typeface="Arial" pitchFamily="34" charset="0"/>
              </a:rPr>
            </a:br>
            <a:r>
              <a:rPr lang="pt-BR" sz="3600" dirty="0">
                <a:latin typeface="Arial" pitchFamily="34" charset="0"/>
                <a:cs typeface="Arial" pitchFamily="34" charset="0"/>
              </a:rPr>
              <a:t>A título de exemplo, pode-se mencionar o aborto natural. Ocorrida a interrupção da gravidez, nota-se que a gestante não é por tal fato responsável.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68596625"/>
      </p:ext>
    </p:extLst>
  </p:cSld>
  <p:clrMapOvr>
    <a:masterClrMapping/>
  </p:clrMapOvr>
  <p:transition spd="slow" advTm="20000">
    <p:blinds dir="vert"/>
  </p:transition>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662- Apesar da irresponsabilidade </a:t>
            </a:r>
            <a:br>
              <a:rPr lang="pt-BR" sz="3600" dirty="0">
                <a:latin typeface="Arial" pitchFamily="34" charset="0"/>
                <a:cs typeface="Arial" pitchFamily="34" charset="0"/>
              </a:rPr>
            </a:br>
            <a:r>
              <a:rPr lang="pt-BR" sz="3600" dirty="0">
                <a:latin typeface="Arial" pitchFamily="34" charset="0"/>
                <a:cs typeface="Arial" pitchFamily="34" charset="0"/>
              </a:rPr>
              <a:t>possuir ainda um sentido negativo, </a:t>
            </a:r>
            <a:br>
              <a:rPr lang="pt-BR" sz="3600" dirty="0">
                <a:latin typeface="Arial" pitchFamily="34" charset="0"/>
                <a:cs typeface="Arial" pitchFamily="34" charset="0"/>
              </a:rPr>
            </a:br>
            <a:r>
              <a:rPr lang="pt-BR" sz="3600" dirty="0">
                <a:latin typeface="Arial" pitchFamily="34" charset="0"/>
                <a:cs typeface="Arial" pitchFamily="34" charset="0"/>
              </a:rPr>
              <a:t>como sinônimo de falta de </a:t>
            </a:r>
            <a:br>
              <a:rPr lang="pt-BR" sz="3600" dirty="0">
                <a:latin typeface="Arial" pitchFamily="34" charset="0"/>
                <a:cs typeface="Arial" pitchFamily="34" charset="0"/>
              </a:rPr>
            </a:br>
            <a:r>
              <a:rPr lang="pt-BR" sz="3600" dirty="0">
                <a:latin typeface="Arial" pitchFamily="34" charset="0"/>
                <a:cs typeface="Arial" pitchFamily="34" charset="0"/>
              </a:rPr>
              <a:t>cumprimento de deveres, no contexto </a:t>
            </a:r>
            <a:br>
              <a:rPr lang="pt-BR" sz="3600" dirty="0">
                <a:latin typeface="Arial" pitchFamily="34" charset="0"/>
                <a:cs typeface="Arial" pitchFamily="34" charset="0"/>
              </a:rPr>
            </a:br>
            <a:r>
              <a:rPr lang="pt-BR" sz="3600" dirty="0">
                <a:latin typeface="Arial" pitchFamily="34" charset="0"/>
                <a:cs typeface="Arial" pitchFamily="34" charset="0"/>
              </a:rPr>
              <a:t>da </a:t>
            </a:r>
            <a:r>
              <a:rPr lang="pt-BR" sz="3600" b="1"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utiliza-se </a:t>
            </a:r>
            <a:br>
              <a:rPr lang="pt-BR" sz="3600" dirty="0">
                <a:latin typeface="Arial" pitchFamily="34" charset="0"/>
                <a:cs typeface="Arial" pitchFamily="34" charset="0"/>
              </a:rPr>
            </a:br>
            <a:r>
              <a:rPr lang="pt-BR" sz="3600" dirty="0">
                <a:latin typeface="Arial" pitchFamily="34" charset="0"/>
                <a:cs typeface="Arial" pitchFamily="34" charset="0"/>
              </a:rPr>
              <a:t>somente o sentido causal.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9705191"/>
      </p:ext>
    </p:extLst>
  </p:cSld>
  <p:clrMapOvr>
    <a:masterClrMapping/>
  </p:clrMapOvr>
  <p:transition spd="slow" advTm="20000">
    <p:blinds dir="vert"/>
  </p:transition>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663- Ser responsável por um resultado não quer dizer automaticamente que o encarnado é culpado ou que sua atitude é censurável e reprovável. Pode haver maus resultados causados por encarnados, que são por eles responsáveis, mas que pelos mesmos não serão punidos, ou seja, não têm o dever de repará-los. </a:t>
            </a:r>
            <a:br>
              <a:rPr lang="pt-BR" sz="3400" dirty="0">
                <a:latin typeface="Arial" pitchFamily="34" charset="0"/>
                <a:cs typeface="Arial" pitchFamily="34" charset="0"/>
              </a:rPr>
            </a:br>
            <a:r>
              <a:rPr lang="pt-BR" sz="3400" dirty="0">
                <a:latin typeface="Arial" pitchFamily="34" charset="0"/>
                <a:cs typeface="Arial" pitchFamily="34" charset="0"/>
              </a:rPr>
              <a:t>À Justiça Divina caberá ditar-lhes o caminho.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76500120"/>
      </p:ext>
    </p:extLst>
  </p:cSld>
  <p:clrMapOvr>
    <a:masterClrMapping/>
  </p:clrMapOvr>
  <p:transition spd="slow" advTm="20000">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183398"/>
          </a:xfrm>
        </p:spPr>
        <p:txBody>
          <a:bodyPr>
            <a:noAutofit/>
          </a:bodyPr>
          <a:lstStyle/>
          <a:p>
            <a:pPr algn="r"/>
            <a:r>
              <a:rPr lang="pt-BR" sz="3200" dirty="0">
                <a:latin typeface="Arial" pitchFamily="34" charset="0"/>
                <a:cs typeface="Arial" pitchFamily="34" charset="0"/>
              </a:rPr>
              <a:t>		Quando pensamos em </a:t>
            </a:r>
            <a:r>
              <a:rPr lang="pt-BR" sz="3200" b="1" dirty="0">
                <a:solidFill>
                  <a:srgbClr val="FFFF00"/>
                </a:solidFill>
                <a:latin typeface="Arial" pitchFamily="34" charset="0"/>
                <a:cs typeface="Arial" pitchFamily="34" charset="0"/>
              </a:rPr>
              <a:t>REFORMA ÍNTIMA</a:t>
            </a:r>
            <a:r>
              <a:rPr lang="pt-BR" sz="3200" dirty="0">
                <a:latin typeface="Arial" pitchFamily="34" charset="0"/>
                <a:cs typeface="Arial" pitchFamily="34" charset="0"/>
              </a:rPr>
              <a:t>, sempre devemos começar com um estudo relativo à autocrítica e à conscientização dela decorrente e sempre devemos nos lembrar de Santo Agostinho. Cada pessoa, para estar motivada a se conhecer, admitindo erros ao menos para si mesma, precisa exercitar a força de vontade inerente a todo ser humano, mas muitas vezes adormecida. </a:t>
            </a:r>
          </a:p>
        </p:txBody>
      </p:sp>
      <p:sp>
        <p:nvSpPr>
          <p:cNvPr id="6" name="CaixaDeTexto 5"/>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99432395"/>
      </p:ext>
    </p:extLst>
  </p:cSld>
  <p:clrMapOvr>
    <a:masterClrMapping/>
  </p:clrMapOvr>
  <p:transition spd="slow" advTm="25000">
    <p:blinds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606440"/>
            <a:ext cx="8856984" cy="4149632"/>
          </a:xfrm>
        </p:spPr>
        <p:txBody>
          <a:bodyPr>
            <a:noAutofit/>
          </a:bodyPr>
          <a:lstStyle/>
          <a:p>
            <a:pPr algn="r"/>
            <a:r>
              <a:rPr lang="pt-BR" sz="3600" dirty="0">
                <a:latin typeface="Arial" pitchFamily="34" charset="0"/>
                <a:cs typeface="Arial" pitchFamily="34" charset="0"/>
              </a:rPr>
              <a:t>54-Uma terceira dificuldade a ser enfrentada é a bagagem secular de erros e mazelas que o Espírito traz consigo ao longo do seu processo evolutivo. </a:t>
            </a:r>
            <a:br>
              <a:rPr lang="pt-BR" sz="3600" dirty="0">
                <a:latin typeface="Arial" pitchFamily="34" charset="0"/>
                <a:cs typeface="Arial" pitchFamily="34" charset="0"/>
              </a:rPr>
            </a:br>
            <a:r>
              <a:rPr lang="pt-BR" sz="3600" dirty="0">
                <a:latin typeface="Arial" pitchFamily="34" charset="0"/>
                <a:cs typeface="Arial" pitchFamily="34" charset="0"/>
              </a:rPr>
              <a:t>São fatores determinantes para a sua maior ou menor resistência ao </a:t>
            </a:r>
            <a:br>
              <a:rPr lang="pt-BR" sz="3600" dirty="0">
                <a:latin typeface="Arial" pitchFamily="34" charset="0"/>
                <a:cs typeface="Arial" pitchFamily="34" charset="0"/>
              </a:rPr>
            </a:br>
            <a:r>
              <a:rPr lang="pt-BR" sz="3600" dirty="0">
                <a:latin typeface="Arial" pitchFamily="34" charset="0"/>
                <a:cs typeface="Arial" pitchFamily="34" charset="0"/>
              </a:rPr>
              <a:t>processo de reforma íntima.</a:t>
            </a:r>
            <a:endParaRPr lang="pt-BR" sz="3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323744063"/>
      </p:ext>
    </p:extLst>
  </p:cSld>
  <p:clrMapOvr>
    <a:masterClrMapping/>
  </p:clrMapOvr>
  <p:transition spd="slow" advTm="20000">
    <p:blinds dir="vert"/>
  </p:transition>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664- No cenário da </a:t>
            </a:r>
            <a:r>
              <a:rPr lang="pt-BR" sz="3600" b="1"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é suficiente estabelecer o sentido usado para os termos "responsabilidade" e "irresponsabilidade". Em resumo - responsabilidade: causal e causal/reparatório (conforme o caso); irresponsabilidade: não causal.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6786258"/>
      </p:ext>
    </p:extLst>
  </p:cSld>
  <p:clrMapOvr>
    <a:masterClrMapping/>
  </p:clrMapOvr>
  <p:transition spd="slow" advTm="20000">
    <p:blinds dir="vert"/>
  </p:transition>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665- Utiliza o encarnado, é certo, o conceito de responsabilidade para transparecer diligência, presteza e aplicação. </a:t>
            </a:r>
            <a:br>
              <a:rPr lang="pt-BR" sz="3600" dirty="0">
                <a:latin typeface="Arial" pitchFamily="34" charset="0"/>
                <a:cs typeface="Arial" pitchFamily="34" charset="0"/>
              </a:rPr>
            </a:br>
            <a:r>
              <a:rPr lang="pt-BR" sz="3600" dirty="0">
                <a:latin typeface="Arial" pitchFamily="34" charset="0"/>
                <a:cs typeface="Arial" pitchFamily="34" charset="0"/>
              </a:rPr>
              <a:t>Nesse sentido, falar que alguém é responsável significa dizer diligente, cumpridor dos seus deveres.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3121980"/>
      </p:ext>
    </p:extLst>
  </p:cSld>
  <p:clrMapOvr>
    <a:masterClrMapping/>
  </p:clrMapOvr>
  <p:transition spd="slow" advTm="20000">
    <p:blinds dir="vert"/>
  </p:transition>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666 - É possível usar tal conotação, mas é preferível, no contexto da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ser mais preciso, dizendo que alguém é zeloso de suas obrigações, deixando o termo "responsável" para o sentido causal.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3064660"/>
      </p:ext>
    </p:extLst>
  </p:cSld>
  <p:clrMapOvr>
    <a:masterClrMapping/>
  </p:clrMapOvr>
  <p:transition spd="slow" advTm="20000">
    <p:blinds dir="vert"/>
  </p:transition>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667 - Pelo exposto, deduz-se com facilidade que o encarnado é sempre responsável pelos seus atos, numa concepção causal. Por outro lado, é irresponsável quando não dá causa a qualquer resultado, positivo ou negativo. Finalmente, é diligente e zeloso quando cumpre seus deveres morais e cristãos e inconsequente e descuidado quando não os cumpre.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RESPONSABILIDADE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14209662"/>
      </p:ext>
    </p:extLst>
  </p:cSld>
  <p:clrMapOvr>
    <a:masterClrMapping/>
  </p:clrMapOvr>
  <p:transition spd="slow" advTm="20000">
    <p:blinds dir="vert"/>
  </p:transition>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668- São os encarnados levados diariamente a agir com diligência nos seus atos a fim de que não se tornem responsáveis por consequências negativas que haverão de reparar no futuro.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43682110"/>
      </p:ext>
    </p:extLst>
  </p:cSld>
  <p:clrMapOvr>
    <a:masterClrMapping/>
  </p:clrMapOvr>
  <p:transition spd="slow" advTm="20000">
    <p:blinds dir="vert"/>
  </p:transition>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669- Portanto, é cabível ressaltar que toda ação contrária ao bem é uma decorrência da falta de conhecimento suficiente ou da inexata compreensão da moral cristã. Ninguém, em sã consciência, seria descuidado nos seus deveres morais e cristãos se tivesse pleno entendimento da teoria e dos ensinamentos contidos no </a:t>
            </a:r>
            <a:r>
              <a:rPr lang="pt-BR" sz="3400" b="1" dirty="0">
                <a:effectLst>
                  <a:outerShdw blurRad="38100" dist="38100" dir="2700000" algn="tl">
                    <a:srgbClr val="000000">
                      <a:alpha val="43137"/>
                    </a:srgbClr>
                  </a:outerShdw>
                </a:effectLst>
                <a:latin typeface="Arial" pitchFamily="34" charset="0"/>
                <a:cs typeface="Arial" pitchFamily="34" charset="0"/>
              </a:rPr>
              <a:t>Evangelho de Jesus.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32418259"/>
      </p:ext>
    </p:extLst>
  </p:cSld>
  <p:clrMapOvr>
    <a:masterClrMapping/>
  </p:clrMapOvr>
  <p:transition spd="slow" advTm="20000">
    <p:blinds dir="vert"/>
  </p:transition>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670- Logo, qualquer deslize no entendimento e na interpretação, ainda que fruto da falta de evolução espiritual, leva o encarnado a não assimilar a teoria como deveria e, consequentemente </a:t>
            </a:r>
            <a:br>
              <a:rPr lang="pt-BR" sz="3600" dirty="0">
                <a:latin typeface="Arial" pitchFamily="34" charset="0"/>
                <a:cs typeface="Arial" pitchFamily="34" charset="0"/>
              </a:rPr>
            </a:br>
            <a:r>
              <a:rPr lang="pt-BR" sz="3600" dirty="0">
                <a:latin typeface="Arial" pitchFamily="34" charset="0"/>
                <a:cs typeface="Arial" pitchFamily="34" charset="0"/>
              </a:rPr>
              <a:t>a não a seguir na prática.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69157884"/>
      </p:ext>
    </p:extLst>
  </p:cSld>
  <p:clrMapOvr>
    <a:masterClrMapping/>
  </p:clrMapOvr>
  <p:transition spd="slow" advTm="20000">
    <p:blinds dir="vert"/>
  </p:transition>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671- Por outro lado, alguns encarnados, </a:t>
            </a:r>
            <a:br>
              <a:rPr lang="pt-BR" sz="3600" dirty="0">
                <a:latin typeface="Arial" pitchFamily="34" charset="0"/>
                <a:cs typeface="Arial" pitchFamily="34" charset="0"/>
              </a:rPr>
            </a:br>
            <a:r>
              <a:rPr lang="pt-BR" sz="3600" dirty="0">
                <a:latin typeface="Arial" pitchFamily="34" charset="0"/>
                <a:cs typeface="Arial" pitchFamily="34" charset="0"/>
              </a:rPr>
              <a:t>a pretexto de bem conhecerem a</a:t>
            </a:r>
            <a:br>
              <a:rPr lang="pt-BR" sz="3600" dirty="0">
                <a:latin typeface="Arial" pitchFamily="34" charset="0"/>
                <a:cs typeface="Arial" pitchFamily="34" charset="0"/>
              </a:rPr>
            </a:br>
            <a:r>
              <a:rPr lang="pt-BR" sz="3600" dirty="0">
                <a:latin typeface="Arial" pitchFamily="34" charset="0"/>
                <a:cs typeface="Arial" pitchFamily="34" charset="0"/>
              </a:rPr>
              <a:t>teoria, criam teorias secundárias (447) para justificar o seu não cumprimento </a:t>
            </a:r>
            <a:br>
              <a:rPr lang="pt-BR" sz="3600" dirty="0">
                <a:latin typeface="Arial" pitchFamily="34" charset="0"/>
                <a:cs typeface="Arial" pitchFamily="34" charset="0"/>
              </a:rPr>
            </a:br>
            <a:r>
              <a:rPr lang="pt-BR" sz="3600" dirty="0">
                <a:latin typeface="Arial" pitchFamily="34" charset="0"/>
                <a:cs typeface="Arial" pitchFamily="34" charset="0"/>
              </a:rPr>
              <a:t>do que é correto e esperado.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68882167"/>
      </p:ext>
    </p:extLst>
  </p:cSld>
  <p:clrMapOvr>
    <a:masterClrMapping/>
  </p:clrMapOvr>
  <p:transition spd="slow" advTm="20000">
    <p:blinds dir="vert"/>
  </p:transition>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672- São esses, em verdade, os de responsabilidade agravada, e devem </a:t>
            </a:r>
            <a:br>
              <a:rPr lang="pt-BR" sz="3600" dirty="0">
                <a:latin typeface="Arial" pitchFamily="34" charset="0"/>
                <a:cs typeface="Arial" pitchFamily="34" charset="0"/>
              </a:rPr>
            </a:br>
            <a:r>
              <a:rPr lang="pt-BR" sz="3600" dirty="0">
                <a:latin typeface="Arial" pitchFamily="34" charset="0"/>
                <a:cs typeface="Arial" pitchFamily="34" charset="0"/>
              </a:rPr>
              <a:t>dar-se conta disso. </a:t>
            </a:r>
            <a:br>
              <a:rPr lang="pt-BR" sz="3600" dirty="0">
                <a:latin typeface="Arial" pitchFamily="34" charset="0"/>
                <a:cs typeface="Arial" pitchFamily="34" charset="0"/>
              </a:rPr>
            </a:br>
            <a:r>
              <a:rPr lang="pt-BR" sz="3600" dirty="0">
                <a:latin typeface="Arial" pitchFamily="34" charset="0"/>
                <a:cs typeface="Arial" pitchFamily="34" charset="0"/>
              </a:rPr>
              <a:t>Quem teoriza secundariamente ao que é verdadeiro e absoluto age inconsequentemente.</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14111048"/>
      </p:ext>
    </p:extLst>
  </p:cSld>
  <p:clrMapOvr>
    <a:masterClrMapping/>
  </p:clrMapOvr>
  <p:transition spd="slow" advTm="20000">
    <p:blinds dir="vert"/>
  </p:transition>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673- Pode ou não divulgar tais equívocos. Quando o faz, influencia terceiros diretamente. Guardando, acaba causando mal a si mesmo, mas terminará por prejudicar indiretamente os que vivem ao seu redor, tão logo coloque em prática o comportamento determinado por tais teorias secundárias e falsas.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2014196"/>
      </p:ext>
    </p:extLst>
  </p:cSld>
  <p:clrMapOvr>
    <a:masterClrMapping/>
  </p:clrMapOvr>
  <p:transition spd="slow" advTm="20000">
    <p:blinds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647898"/>
            <a:ext cx="8856984" cy="3501560"/>
          </a:xfrm>
        </p:spPr>
        <p:txBody>
          <a:bodyPr>
            <a:noAutofit/>
          </a:bodyPr>
          <a:lstStyle/>
          <a:p>
            <a:pPr algn="r"/>
            <a:r>
              <a:rPr lang="pt-BR" sz="3600" dirty="0">
                <a:latin typeface="Arial" pitchFamily="34" charset="0"/>
                <a:cs typeface="Arial" pitchFamily="34" charset="0"/>
              </a:rPr>
              <a:t>55-Não se trata de uma desculpa, nem de uma justificativa excludente, mas somente de mais um entrave na sua luta por um progresso interior.</a:t>
            </a:r>
            <a:endParaRPr lang="pt-BR" sz="3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532400147"/>
      </p:ext>
    </p:extLst>
  </p:cSld>
  <p:clrMapOvr>
    <a:masterClrMapping/>
  </p:clrMapOvr>
  <p:transition spd="slow" advTm="20000">
    <p:blinds dir="vert"/>
  </p:transition>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2800" b="1" dirty="0">
                <a:effectLst>
                  <a:outerShdw blurRad="38100" dist="38100" dir="2700000" algn="tl">
                    <a:srgbClr val="000000">
                      <a:alpha val="43137"/>
                    </a:srgbClr>
                  </a:outerShdw>
                </a:effectLst>
                <a:latin typeface="Arial" pitchFamily="34" charset="0"/>
                <a:cs typeface="Arial" pitchFamily="34" charset="0"/>
              </a:rPr>
              <a:t>674- Age de modo reprovável quem cultiva no cotidiano quaisquer dos sentimentos descritos no item 29.</a:t>
            </a:r>
            <a:br>
              <a:rPr lang="pt-BR" sz="2800" b="1" dirty="0">
                <a:effectLst>
                  <a:outerShdw blurRad="38100" dist="38100" dir="2700000" algn="tl">
                    <a:srgbClr val="000000">
                      <a:alpha val="43137"/>
                    </a:srgbClr>
                  </a:outerShdw>
                </a:effectLst>
                <a:latin typeface="Arial" pitchFamily="34" charset="0"/>
                <a:cs typeface="Arial" pitchFamily="34" charset="0"/>
              </a:rPr>
            </a:br>
            <a:br>
              <a:rPr lang="pt-BR" sz="2400" dirty="0">
                <a:latin typeface="Arial" pitchFamily="34" charset="0"/>
                <a:cs typeface="Arial" pitchFamily="34" charset="0"/>
              </a:rPr>
            </a:br>
            <a:r>
              <a:rPr lang="pt-BR" sz="2400" i="1" dirty="0">
                <a:latin typeface="Arial" pitchFamily="34" charset="0"/>
                <a:cs typeface="Arial" pitchFamily="34" charset="0"/>
              </a:rPr>
              <a:t>29-Por que evitar amargor, antipatia, arrogância, avareza, ciúme, cólera, comodismo, covardia, cupidez, deslealdade, desprezo, desumanidade, dissimulação, falsidade, futilidade, ganância, impiedade, indisciplina, individualismo, inflexibilidade, ingratidão, insensibilidade, inveja, ira, irresponsabilidade, libertinagem, luxúria, maldade, malquerer, materialismo, melancolia, narcisismo, ódio, pessimismo, preguiça, prepotência, raiva, rancor, rebeldia, ressentimento, teimosia, torpeza, vaidade, vingança?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85269605"/>
      </p:ext>
    </p:extLst>
  </p:cSld>
  <p:clrMapOvr>
    <a:masterClrMapping/>
  </p:clrMapOvr>
  <p:transition spd="slow" advTm="20000">
    <p:blinds dir="vert"/>
  </p:transition>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675- Núcleo fundamental de desenvolvimento do ser humano, a família convive com responsabilidades e desacertos de seus membros no seu cotidiano.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02269640"/>
      </p:ext>
    </p:extLst>
  </p:cSld>
  <p:clrMapOvr>
    <a:masterClrMapping/>
  </p:clrMapOvr>
  <p:transition spd="slow" advTm="20000">
    <p:blinds dir="vert"/>
  </p:transition>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676- No casamento, marido e mulher possuem deveres recíprocos e são responsáveis pelo bem ou pelo mal que causam um ao outro. Ingressar nessa relação, cujo cerne é o sentimento, faz com que a disciplina e a diligência no trato humano devam ser bem cuidadas.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2141009"/>
      </p:ext>
    </p:extLst>
  </p:cSld>
  <p:clrMapOvr>
    <a:masterClrMapping/>
  </p:clrMapOvr>
  <p:transition spd="slow" advTm="20000">
    <p:blinds dir="vert"/>
  </p:transition>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677- Por isso houve referência linhas atrás no que diz respeito ao relacionamento sexual bem orientado no contexto da relação conjugal. Não deve ser usado como fonte de desgaste emocional ou instrumento de pressão de um cônjuge sobre o outro; ao contrário, merece ser considerado como mecanismo de exercício do amor.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59379535"/>
      </p:ext>
    </p:extLst>
  </p:cSld>
  <p:clrMapOvr>
    <a:masterClrMapping/>
  </p:clrMapOvr>
  <p:transition spd="slow" advTm="20000">
    <p:blinds dir="vert"/>
  </p:transition>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678- Sendo a união sexual uma das necessidades do encarnado, ainda que passível de ser controlada, deve ser bem desenvolvida no relacionamento marital. Os cônjuges devem se compreender nesse contexto e um precisa respeitar a necessidade do outro, proporcionando o exercício sexual como parte dos deveres do companheirismo reinante no bom casamento. </a:t>
            </a:r>
            <a:br>
              <a:rPr lang="pt-BR" sz="3200" dirty="0">
                <a:latin typeface="Arial" pitchFamily="34" charset="0"/>
                <a:cs typeface="Arial" pitchFamily="34" charset="0"/>
              </a:rPr>
            </a:br>
            <a:r>
              <a:rPr lang="pt-BR" sz="3200" i="1" dirty="0">
                <a:latin typeface="Arial" pitchFamily="34" charset="0"/>
                <a:cs typeface="Arial" pitchFamily="34" charset="0"/>
              </a:rPr>
              <a:t>SEGUE...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65226836"/>
      </p:ext>
    </p:extLst>
  </p:cSld>
  <p:clrMapOvr>
    <a:masterClrMapping/>
  </p:clrMapOvr>
  <p:transition spd="slow" advTm="20000">
    <p:blinds dir="vert"/>
  </p:transition>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33122"/>
            <a:ext cx="8748464" cy="5097005"/>
          </a:xfrm>
        </p:spPr>
        <p:txBody>
          <a:bodyPr>
            <a:noAutofit/>
          </a:bodyPr>
          <a:lstStyle/>
          <a:p>
            <a:pPr algn="l"/>
            <a:r>
              <a:rPr lang="pt-BR" sz="3200" dirty="0">
                <a:latin typeface="Arial" pitchFamily="34" charset="0"/>
                <a:cs typeface="Arial" pitchFamily="34" charset="0"/>
              </a:rPr>
              <a:t>SEGUE...</a:t>
            </a:r>
            <a:br>
              <a:rPr lang="pt-BR" sz="3200" dirty="0">
                <a:latin typeface="Arial" pitchFamily="34" charset="0"/>
                <a:cs typeface="Arial" pitchFamily="34" charset="0"/>
              </a:rPr>
            </a:br>
            <a:br>
              <a:rPr lang="pt-BR" sz="3200" dirty="0">
                <a:latin typeface="Arial" pitchFamily="34" charset="0"/>
                <a:cs typeface="Arial" pitchFamily="34" charset="0"/>
              </a:rPr>
            </a:br>
            <a:r>
              <a:rPr lang="pt-BR" sz="3200" dirty="0">
                <a:latin typeface="Arial" pitchFamily="34" charset="0"/>
                <a:cs typeface="Arial" pitchFamily="34" charset="0"/>
              </a:rPr>
              <a:t>Somente por consenso mútuo é que a prática pode ser afastada. Do contrário, haverá desequilíbrio nessa balança, pois a necessidade sexual faz parte da maior ou menor evolução espiritual de cada ser humano e não se deve colocar no mesmo patamar individualidades diferentes.</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70637685"/>
      </p:ext>
    </p:extLst>
  </p:cSld>
  <p:clrMapOvr>
    <a:masterClrMapping/>
  </p:clrMapOvr>
  <p:transition spd="slow" advTm="20000">
    <p:blinds dir="vert"/>
  </p:transition>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679- É fruto da incúria no seio conjugal colocar as questões do sexo em plano inferior, quando sabidamente sua prática é indispensável a qualquer dos cônjuges. De outra parte, cada companheiro é responsável pelos desvios de ordem sexual que praticar, seja qual a </a:t>
            </a:r>
            <a:br>
              <a:rPr lang="pt-BR" sz="3600" dirty="0">
                <a:latin typeface="Arial" pitchFamily="34" charset="0"/>
                <a:cs typeface="Arial" pitchFamily="34" charset="0"/>
              </a:rPr>
            </a:br>
            <a:r>
              <a:rPr lang="pt-BR" sz="3600" dirty="0">
                <a:latin typeface="Arial" pitchFamily="34" charset="0"/>
                <a:cs typeface="Arial" pitchFamily="34" charset="0"/>
              </a:rPr>
              <a:t>razão que invocar.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90870742"/>
      </p:ext>
    </p:extLst>
  </p:cSld>
  <p:clrMapOvr>
    <a:masterClrMapping/>
  </p:clrMapOvr>
  <p:transition spd="slow" advTm="20000">
    <p:blinds dir="vert"/>
  </p:transition>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680- Ser diligente no seio familiar é também cuidar do assunto com a devida atenção e não descurar da educação dos filhos nesse mesmo contexto, dando-lhes norteamentos indispensáveis à sua formação.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30158814"/>
      </p:ext>
    </p:extLst>
  </p:cSld>
  <p:clrMapOvr>
    <a:masterClrMapping/>
  </p:clrMapOvr>
  <p:transition spd="slow" advTm="20000">
    <p:blinds dir="vert"/>
  </p:transition>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681- Gerar ou não filhos é decisão do casal. Afora razões de ordem médica, não se justifica que um homem e uma mulher, unidos em matrimônio, deixem de ter filhos. Tendo-os, como é o melhor caminho, </a:t>
            </a:r>
            <a:br>
              <a:rPr lang="pt-BR" sz="3400" dirty="0">
                <a:latin typeface="Arial" pitchFamily="34" charset="0"/>
                <a:cs typeface="Arial" pitchFamily="34" charset="0"/>
              </a:rPr>
            </a:br>
            <a:r>
              <a:rPr lang="pt-BR" sz="3400" dirty="0">
                <a:latin typeface="Arial" pitchFamily="34" charset="0"/>
                <a:cs typeface="Arial" pitchFamily="34" charset="0"/>
              </a:rPr>
              <a:t>cabe-lhes a responsabilidade pelo </a:t>
            </a:r>
            <a:br>
              <a:rPr lang="pt-BR" sz="3400" dirty="0">
                <a:latin typeface="Arial" pitchFamily="34" charset="0"/>
                <a:cs typeface="Arial" pitchFamily="34" charset="0"/>
              </a:rPr>
            </a:br>
            <a:r>
              <a:rPr lang="pt-BR" sz="3400" dirty="0">
                <a:latin typeface="Arial" pitchFamily="34" charset="0"/>
                <a:cs typeface="Arial" pitchFamily="34" charset="0"/>
              </a:rPr>
              <a:t>futuro imediato dos descendentes. </a:t>
            </a:r>
            <a:br>
              <a:rPr lang="pt-BR" sz="3400" dirty="0">
                <a:latin typeface="Arial" pitchFamily="34" charset="0"/>
                <a:cs typeface="Arial" pitchFamily="34" charset="0"/>
              </a:rPr>
            </a:br>
            <a:r>
              <a:rPr lang="pt-BR" sz="3400" dirty="0">
                <a:latin typeface="Arial" pitchFamily="34" charset="0"/>
                <a:cs typeface="Arial" pitchFamily="34" charset="0"/>
              </a:rPr>
              <a:t>Evitando-os, são igualmente responsáveis pelas consequências advindas desse </a:t>
            </a:r>
            <a:br>
              <a:rPr lang="pt-BR" sz="3400" dirty="0">
                <a:latin typeface="Arial" pitchFamily="34" charset="0"/>
                <a:cs typeface="Arial" pitchFamily="34" charset="0"/>
              </a:rPr>
            </a:br>
            <a:r>
              <a:rPr lang="pt-BR" sz="3400" dirty="0">
                <a:latin typeface="Arial" pitchFamily="34" charset="0"/>
                <a:cs typeface="Arial" pitchFamily="34" charset="0"/>
              </a:rPr>
              <a:t>ato de egoísmo.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63360158"/>
      </p:ext>
    </p:extLst>
  </p:cSld>
  <p:clrMapOvr>
    <a:masterClrMapping/>
  </p:clrMapOvr>
  <p:transition spd="slow" advTm="20000">
    <p:blinds dir="vert"/>
  </p:transition>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682- Ainda que seja livre-arbítrio do casal optar por ter ou não filhos, é sempre curial ressaltar que a negativa nesse cenário encontra raízes sobretudo no egoísmo, salvo exceções raras no campo missionário. Casais que ainda pensam a respeito devem meditar com retidão sobre o tema, envolvendo-o, sem dúvida, no âmbito da </a:t>
            </a:r>
            <a:r>
              <a:rPr lang="pt-BR" sz="3400" b="1" dirty="0">
                <a:effectLst>
                  <a:outerShdw blurRad="38100" dist="38100" dir="2700000" algn="tl">
                    <a:srgbClr val="000000">
                      <a:alpha val="43137"/>
                    </a:srgbClr>
                  </a:outerShdw>
                </a:effectLst>
                <a:latin typeface="Arial" pitchFamily="34" charset="0"/>
                <a:cs typeface="Arial" pitchFamily="34" charset="0"/>
              </a:rPr>
              <a:t>REFORMA ÍNTIMA.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19315278"/>
      </p:ext>
    </p:extLst>
  </p:cSld>
  <p:clrMapOvr>
    <a:masterClrMapping/>
  </p:clrMapOvr>
  <p:transition spd="slow" advTm="20000">
    <p:blinds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786000"/>
            <a:ext cx="8856984" cy="4221640"/>
          </a:xfrm>
        </p:spPr>
        <p:txBody>
          <a:bodyPr>
            <a:noAutofit/>
          </a:bodyPr>
          <a:lstStyle/>
          <a:p>
            <a:pPr algn="r"/>
            <a:r>
              <a:rPr lang="pt-BR" sz="3600" dirty="0">
                <a:latin typeface="Arial" pitchFamily="34" charset="0"/>
                <a:cs typeface="Arial" pitchFamily="34" charset="0"/>
              </a:rPr>
              <a:t>56-Obstáculo implacável constitui o maior ou menor desapego aos valores cristãos. Sem fé, não há força interna que seja capaz de levar o encarnado ao áspero combate que irá travar consigo mesmo, visando produzir, com eficácia, a sua reforma íntima.</a:t>
            </a:r>
            <a:endParaRPr lang="pt-BR" sz="3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8355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147729" y="529520"/>
            <a:ext cx="541141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 - DIFICULDADES NA PRÁTICA DA </a:t>
            </a:r>
          </a:p>
          <a:p>
            <a:pPr algn="ctr"/>
            <a:r>
              <a:rPr lang="pt-BR" sz="2000" b="1" dirty="0">
                <a:solidFill>
                  <a:schemeClr val="bg2"/>
                </a:solidFill>
                <a:latin typeface="Arial" pitchFamily="34" charset="0"/>
                <a:cs typeface="Arial" pitchFamily="34" charset="0"/>
              </a:rPr>
              <a:t>REFORMA INTIMA</a:t>
            </a:r>
          </a:p>
        </p:txBody>
      </p:sp>
    </p:spTree>
    <p:extLst>
      <p:ext uri="{BB962C8B-B14F-4D97-AF65-F5344CB8AC3E}">
        <p14:creationId xmlns:p14="http://schemas.microsoft.com/office/powerpoint/2010/main" val="4176432178"/>
      </p:ext>
    </p:extLst>
  </p:cSld>
  <p:clrMapOvr>
    <a:masterClrMapping/>
  </p:clrMapOvr>
  <p:transition spd="slow" advTm="20000">
    <p:blinds dir="vert"/>
  </p:transition>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683- Não se aplica a mesma recomendação no tocante ao número </a:t>
            </a:r>
            <a:br>
              <a:rPr lang="pt-BR" sz="3600" dirty="0">
                <a:latin typeface="Arial" pitchFamily="34" charset="0"/>
                <a:cs typeface="Arial" pitchFamily="34" charset="0"/>
              </a:rPr>
            </a:br>
            <a:r>
              <a:rPr lang="pt-BR" sz="3600" dirty="0">
                <a:latin typeface="Arial" pitchFamily="34" charset="0"/>
                <a:cs typeface="Arial" pitchFamily="34" charset="0"/>
              </a:rPr>
              <a:t>de filhos. </a:t>
            </a:r>
            <a:br>
              <a:rPr lang="pt-BR" sz="3600" dirty="0">
                <a:latin typeface="Arial" pitchFamily="34" charset="0"/>
                <a:cs typeface="Arial" pitchFamily="34" charset="0"/>
              </a:rPr>
            </a:br>
            <a:r>
              <a:rPr lang="pt-BR" sz="3600" dirty="0">
                <a:latin typeface="Arial" pitchFamily="34" charset="0"/>
                <a:cs typeface="Arial" pitchFamily="34" charset="0"/>
              </a:rPr>
              <a:t>Cada casal deve deliberar sobre a sua prole, embora muitos o façam </a:t>
            </a:r>
            <a:br>
              <a:rPr lang="pt-BR" sz="3600" dirty="0">
                <a:latin typeface="Arial" pitchFamily="34" charset="0"/>
                <a:cs typeface="Arial" pitchFamily="34" charset="0"/>
              </a:rPr>
            </a:br>
            <a:r>
              <a:rPr lang="pt-BR" sz="3600" dirty="0">
                <a:latin typeface="Arial" pitchFamily="34" charset="0"/>
                <a:cs typeface="Arial" pitchFamily="34" charset="0"/>
              </a:rPr>
              <a:t>— tendo ou deixando de ter mais filhos — também no contexto do egoísmo. </a:t>
            </a:r>
            <a:br>
              <a:rPr lang="pt-BR" sz="3600" dirty="0">
                <a:latin typeface="Arial" pitchFamily="34" charset="0"/>
                <a:cs typeface="Arial" pitchFamily="34" charset="0"/>
              </a:rPr>
            </a:br>
            <a:br>
              <a:rPr lang="pt-BR" sz="3600" dirty="0">
                <a:latin typeface="Arial" pitchFamily="34" charset="0"/>
                <a:cs typeface="Arial" pitchFamily="34" charset="0"/>
              </a:rPr>
            </a:br>
            <a:r>
              <a:rPr lang="pt-BR" sz="3600" i="1" dirty="0">
                <a:latin typeface="Arial" pitchFamily="34" charset="0"/>
                <a:cs typeface="Arial" pitchFamily="34" charset="0"/>
              </a:rPr>
              <a:t>SEGUE...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91493019"/>
      </p:ext>
    </p:extLst>
  </p:cSld>
  <p:clrMapOvr>
    <a:masterClrMapping/>
  </p:clrMapOvr>
  <p:transition spd="slow" advTm="20000">
    <p:blinds dir="vert"/>
  </p:transition>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l"/>
            <a:r>
              <a:rPr lang="pt-BR" sz="3400" dirty="0">
                <a:latin typeface="Arial" pitchFamily="34" charset="0"/>
                <a:cs typeface="Arial" pitchFamily="34" charset="0"/>
              </a:rPr>
              <a:t>SEGUE...</a:t>
            </a:r>
            <a:br>
              <a:rPr lang="pt-BR" sz="3400" dirty="0">
                <a:latin typeface="Arial" pitchFamily="34" charset="0"/>
                <a:cs typeface="Arial" pitchFamily="34" charset="0"/>
              </a:rPr>
            </a:br>
            <a:r>
              <a:rPr lang="pt-BR" sz="3400" dirty="0">
                <a:latin typeface="Arial" pitchFamily="34" charset="0"/>
                <a:cs typeface="Arial" pitchFamily="34" charset="0"/>
              </a:rPr>
              <a:t>Há diferença entre não ter mais filhos porque visa à atividade caritativa, por exemplo, ou não tê-los porque quer empregar o seu capital em lazer ou supérfluos, frutos do materialismo, como outro exemplo. Seja, pois, bem empregada a decisão nesse sentido pelo casal, buscando o equilíbrio e o real </a:t>
            </a:r>
            <a:br>
              <a:rPr lang="pt-BR" sz="3400" dirty="0">
                <a:latin typeface="Arial" pitchFamily="34" charset="0"/>
                <a:cs typeface="Arial" pitchFamily="34" charset="0"/>
              </a:rPr>
            </a:br>
            <a:r>
              <a:rPr lang="pt-BR" sz="3400" dirty="0">
                <a:latin typeface="Arial" pitchFamily="34" charset="0"/>
                <a:cs typeface="Arial" pitchFamily="34" charset="0"/>
              </a:rPr>
              <a:t>discernimento cristão.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54368300"/>
      </p:ext>
    </p:extLst>
  </p:cSld>
  <p:clrMapOvr>
    <a:masterClrMapping/>
  </p:clrMapOvr>
  <p:transition spd="slow" advTm="20000">
    <p:blinds dir="vert"/>
  </p:transition>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684- Surge, após o advento da progênie, a responsabilidade pela sua boa educação. Devem os pais conduzir os filhos pela senda cristã, acima de tudo, dando-lhes toda a informação possível para que se tornem seres humanos melhores do que efetivamente o são.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2862047"/>
      </p:ext>
    </p:extLst>
  </p:cSld>
  <p:clrMapOvr>
    <a:masterClrMapping/>
  </p:clrMapOvr>
  <p:transition spd="slow" advTm="20000">
    <p:blinds dir="vert"/>
  </p:transition>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685- A má criação da prole é responsabilidade dos genitores. Mesmo que Espíritos rebeldes reencarnem em determinadas famílias, conferindo maior trabalho aos pais para educá-los, mostrando-lhes o bom caminho, faz parte da missão nobre da paternidade e da maternidade orientá-los à saciedade.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0681274"/>
      </p:ext>
    </p:extLst>
  </p:cSld>
  <p:clrMapOvr>
    <a:masterClrMapping/>
  </p:clrMapOvr>
  <p:transition spd="slow" advTm="20000">
    <p:blinds dir="vert"/>
  </p:transition>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686- Filhos deseducados, agressivos, grosseiros, egoístas, orgulhosos, vaidosos, enfim, cultivadores dos piores sentimentos e condutas, são responsabilidade dos pais. </a:t>
            </a:r>
            <a:br>
              <a:rPr lang="pt-BR" sz="3600" dirty="0">
                <a:latin typeface="Arial" pitchFamily="34" charset="0"/>
                <a:cs typeface="Arial" pitchFamily="34" charset="0"/>
              </a:rPr>
            </a:br>
            <a:r>
              <a:rPr lang="pt-BR" sz="3600" dirty="0">
                <a:latin typeface="Arial" pitchFamily="34" charset="0"/>
                <a:cs typeface="Arial" pitchFamily="34" charset="0"/>
              </a:rPr>
              <a:t>Se não total, no mínimo parcial.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60278031"/>
      </p:ext>
    </p:extLst>
  </p:cSld>
  <p:clrMapOvr>
    <a:masterClrMapping/>
  </p:clrMapOvr>
  <p:transition spd="slow" advTm="20000">
    <p:blinds dir="vert"/>
  </p:transition>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r>
              <a:rPr lang="pt-BR" sz="3600" dirty="0">
                <a:latin typeface="Arial" pitchFamily="34" charset="0"/>
                <a:cs typeface="Arial" pitchFamily="34" charset="0"/>
              </a:rPr>
              <a:t>687- Filhos </a:t>
            </a:r>
            <a:br>
              <a:rPr lang="pt-BR" sz="3600" dirty="0">
                <a:latin typeface="Arial" pitchFamily="34" charset="0"/>
                <a:cs typeface="Arial" pitchFamily="34" charset="0"/>
              </a:rPr>
            </a:br>
            <a:r>
              <a:rPr lang="pt-BR" sz="3600" dirty="0">
                <a:latin typeface="Arial" pitchFamily="34" charset="0"/>
                <a:cs typeface="Arial" pitchFamily="34" charset="0"/>
              </a:rPr>
              <a:t>espelham-se geralmente </a:t>
            </a:r>
            <a:br>
              <a:rPr lang="pt-BR" sz="3600" dirty="0">
                <a:latin typeface="Arial" pitchFamily="34" charset="0"/>
                <a:cs typeface="Arial" pitchFamily="34" charset="0"/>
              </a:rPr>
            </a:br>
            <a:r>
              <a:rPr lang="pt-BR" sz="3600" dirty="0">
                <a:latin typeface="Arial" pitchFamily="34" charset="0"/>
                <a:cs typeface="Arial" pitchFamily="34" charset="0"/>
              </a:rPr>
              <a:t>em seus pais.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980315"/>
      </p:ext>
    </p:extLst>
  </p:cSld>
  <p:clrMapOvr>
    <a:masterClrMapping/>
  </p:clrMapOvr>
  <p:transition spd="slow" advTm="20000">
    <p:blinds dir="vert"/>
  </p:transition>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t>688- Apesar de possuírem bagagem espiritual secular própria, com defeitos e virtudes individuais, os infantes carecem de orientação para aprimorarem os seus âmagos, tornando-se seres mais apurados na trilha cristã. </a:t>
            </a:r>
            <a:br>
              <a:rPr lang="pt-BR" sz="3600" dirty="0"/>
            </a:br>
            <a:r>
              <a:rPr lang="pt-BR" sz="3600" dirty="0"/>
              <a:t>Essa é responsabilidade dos pais.</a:t>
            </a: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4101407"/>
      </p:ext>
    </p:extLst>
  </p:cSld>
  <p:clrMapOvr>
    <a:masterClrMapping/>
  </p:clrMapOvr>
  <p:transition spd="slow" advTm="20000">
    <p:blinds dir="vert"/>
  </p:transition>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689- Nenhum defeito ou desvio de conduta é infenso ao amor e não deixa de ser por este nobre sentimento vencido. </a:t>
            </a:r>
            <a:br>
              <a:rPr lang="pt-BR" sz="3600" dirty="0">
                <a:latin typeface="Arial" pitchFamily="34" charset="0"/>
                <a:cs typeface="Arial" pitchFamily="34" charset="0"/>
              </a:rPr>
            </a:br>
            <a:r>
              <a:rPr lang="pt-BR" sz="3600" dirty="0">
                <a:latin typeface="Arial" pitchFamily="34" charset="0"/>
                <a:cs typeface="Arial" pitchFamily="34" charset="0"/>
              </a:rPr>
              <a:t>O problema é saber o quanto de amor estão os pais dispostos a dar.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28522406"/>
      </p:ext>
    </p:extLst>
  </p:cSld>
  <p:clrMapOvr>
    <a:masterClrMapping/>
  </p:clrMapOvr>
  <p:transition spd="slow" advTm="20000">
    <p:blinds dir="vert"/>
  </p:transition>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690- E dedicar amor não é somente amimar os infantes ou adolescentes, mas ser e saber ser rigoroso e disciplinador na hora certa, jamais permitindo que as más tendências triunfem sobre as virtudes.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0227234"/>
      </p:ext>
    </p:extLst>
  </p:cSld>
  <p:clrMapOvr>
    <a:masterClrMapping/>
  </p:clrMapOvr>
  <p:transition spd="slow" advTm="20000">
    <p:blinds dir="vert"/>
  </p:transition>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691- Por outro lado, devem os pais dar o bom exemplo. Filhos que vêem nos seus genitores o pior exemplo possível, dificilmente por si sós irão vencer barreiras contra as faltas de virtudes e defeitos de personalidade que </a:t>
            </a:r>
            <a:br>
              <a:rPr lang="pt-BR" sz="3600" dirty="0">
                <a:latin typeface="Arial" pitchFamily="34" charset="0"/>
                <a:cs typeface="Arial" pitchFamily="34" charset="0"/>
              </a:rPr>
            </a:br>
            <a:r>
              <a:rPr lang="pt-BR" sz="3600" dirty="0">
                <a:latin typeface="Arial" pitchFamily="34" charset="0"/>
                <a:cs typeface="Arial" pitchFamily="34" charset="0"/>
              </a:rPr>
              <a:t>trazem consigo.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55466618"/>
      </p:ext>
    </p:extLst>
  </p:cSld>
  <p:clrMapOvr>
    <a:masterClrMapping/>
  </p:clrMapOvr>
  <p:transition spd="slow" advTm="20000">
    <p:blinds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115" y="2090488"/>
            <a:ext cx="8659303" cy="3357544"/>
          </a:xfrm>
        </p:spPr>
        <p:txBody>
          <a:bodyPr>
            <a:noAutofit/>
          </a:bodyPr>
          <a:lstStyle/>
          <a:p>
            <a:pPr algn="r"/>
            <a:r>
              <a:rPr lang="pt-BR" sz="3600" dirty="0">
                <a:latin typeface="Arial" pitchFamily="34" charset="0"/>
                <a:cs typeface="Arial" pitchFamily="34" charset="0"/>
              </a:rPr>
              <a:t>57-O mundo dos encarnados é </a:t>
            </a:r>
            <a:br>
              <a:rPr lang="pt-BR" sz="3600" dirty="0">
                <a:latin typeface="Arial" pitchFamily="34" charset="0"/>
                <a:cs typeface="Arial" pitchFamily="34" charset="0"/>
              </a:rPr>
            </a:br>
            <a:r>
              <a:rPr lang="pt-BR" sz="3600" dirty="0">
                <a:latin typeface="Arial" pitchFamily="34" charset="0"/>
                <a:cs typeface="Arial" pitchFamily="34" charset="0"/>
              </a:rPr>
              <a:t>repleto de Espíritos, havendo </a:t>
            </a:r>
            <a:br>
              <a:rPr lang="pt-BR" sz="3600" dirty="0">
                <a:latin typeface="Arial" pitchFamily="34" charset="0"/>
                <a:cs typeface="Arial" pitchFamily="34" charset="0"/>
              </a:rPr>
            </a:br>
            <a:r>
              <a:rPr lang="pt-BR" sz="3600" dirty="0">
                <a:latin typeface="Arial" pitchFamily="34" charset="0"/>
                <a:cs typeface="Arial" pitchFamily="34" charset="0"/>
              </a:rPr>
              <a:t>ampla e plena integração </a:t>
            </a:r>
            <a:br>
              <a:rPr lang="pt-BR" sz="3600" dirty="0">
                <a:latin typeface="Arial" pitchFamily="34" charset="0"/>
                <a:cs typeface="Arial" pitchFamily="34" charset="0"/>
              </a:rPr>
            </a:br>
            <a:r>
              <a:rPr lang="pt-BR" sz="3600" dirty="0">
                <a:latin typeface="Arial" pitchFamily="34" charset="0"/>
                <a:cs typeface="Arial" pitchFamily="34" charset="0"/>
              </a:rPr>
              <a:t>entre os dois planos </a:t>
            </a:r>
            <a:br>
              <a:rPr lang="pt-BR" sz="3600" dirty="0">
                <a:latin typeface="Arial" pitchFamily="34" charset="0"/>
                <a:cs typeface="Arial" pitchFamily="34" charset="0"/>
              </a:rPr>
            </a:br>
            <a:r>
              <a:rPr lang="pt-BR" sz="3600" dirty="0">
                <a:latin typeface="Arial" pitchFamily="34" charset="0"/>
                <a:cs typeface="Arial" pitchFamily="34" charset="0"/>
              </a:rPr>
              <a:t>da vida.</a:t>
            </a:r>
            <a:endParaRPr lang="pt-BR" sz="3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326473209"/>
      </p:ext>
    </p:extLst>
  </p:cSld>
  <p:clrMapOvr>
    <a:masterClrMapping/>
  </p:clrMapOvr>
  <p:transition spd="slow" advTm="20000">
    <p:blinds dir="vert"/>
  </p:transition>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692- Ainda, no cotidiano, ressalta a responsabilidade artística. Pessoas há que concentram em si o carisma de atrair massas de admiradores que lhes seguem os passos e cultivam a imagem. Possuem os ídolos a responsabilidade de bem orientar seus fãs.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30240472"/>
      </p:ext>
    </p:extLst>
  </p:cSld>
  <p:clrMapOvr>
    <a:masterClrMapping/>
  </p:clrMapOvr>
  <p:transition spd="slow" advTm="20000">
    <p:blinds dir="vert"/>
  </p:transition>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693- Arrastar admiradores para o mau caminho é um desatino, porque o artista não só prejudica a si mesmo com sua conduta desviada da senda cristã, como também faz com que várias outras pessoas, menos fortes e mais suscetíveis, sejam envolvidas pelo afã causado pela idolatria, </a:t>
            </a:r>
            <a:br>
              <a:rPr lang="pt-BR" sz="3600" dirty="0">
                <a:latin typeface="Arial" pitchFamily="34" charset="0"/>
                <a:cs typeface="Arial" pitchFamily="34" charset="0"/>
              </a:rPr>
            </a:br>
            <a:r>
              <a:rPr lang="pt-BR" sz="3600" dirty="0">
                <a:latin typeface="Arial" pitchFamily="34" charset="0"/>
                <a:cs typeface="Arial" pitchFamily="34" charset="0"/>
              </a:rPr>
              <a:t>seguindo o seu mau exemplo.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73699201"/>
      </p:ext>
    </p:extLst>
  </p:cSld>
  <p:clrMapOvr>
    <a:masterClrMapping/>
  </p:clrMapOvr>
  <p:transition spd="slow" advTm="20000">
    <p:blinds dir="vert"/>
  </p:transition>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694- Diga-se o mesmo de governantes, políticos de projeção, pessoas proeminentes de toda ordem, enfim, aqueles que conseguem mobilizar opiniões e contribuem para formar os pensamentos alheios.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42157724"/>
      </p:ext>
    </p:extLst>
  </p:cSld>
  <p:clrMapOvr>
    <a:masterClrMapping/>
  </p:clrMapOvr>
  <p:transition spd="slow" advTm="20000">
    <p:blinds dir="vert"/>
  </p:transition>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695- Aos médiuns, de um modo geral, </a:t>
            </a:r>
            <a:br>
              <a:rPr lang="pt-BR" sz="3600" dirty="0">
                <a:latin typeface="Arial" pitchFamily="34" charset="0"/>
                <a:cs typeface="Arial" pitchFamily="34" charset="0"/>
              </a:rPr>
            </a:br>
            <a:r>
              <a:rPr lang="pt-BR" sz="3600" dirty="0">
                <a:latin typeface="Arial" pitchFamily="34" charset="0"/>
                <a:cs typeface="Arial" pitchFamily="34" charset="0"/>
              </a:rPr>
              <a:t>um alerta: possuem responsabilidade inarredável pelas comunicações que proporcionam e pela sinceridade ou manipulação com que agem sobre elas.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3937755"/>
      </p:ext>
    </p:extLst>
  </p:cSld>
  <p:clrMapOvr>
    <a:masterClrMapping/>
  </p:clrMapOvr>
  <p:transition spd="slow" advTm="20000">
    <p:blinds dir="vert"/>
  </p:transition>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dirty="0">
                <a:latin typeface="Arial" pitchFamily="34" charset="0"/>
                <a:cs typeface="Arial" pitchFamily="34" charset="0"/>
              </a:rPr>
              <a:t>696- Ser médium não é um ato corriqueiro e banal; muito menos é uma característica atávica incontrolável; nem tampouco é um dom ou uma conduta natural, sobre a qual o intérprete encarnado não possa e não deva exercer a sua fiscalização para garantir a melhor mensagem e o melhor conteúdo cristão para o que escreve ou fala em nome dos Espíritos.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89322318"/>
      </p:ext>
    </p:extLst>
  </p:cSld>
  <p:clrMapOvr>
    <a:masterClrMapping/>
  </p:clrMapOvr>
  <p:transition spd="slow" advTm="20000">
    <p:blinds dir="vert"/>
  </p:transition>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dirty="0">
                <a:latin typeface="Arial" pitchFamily="34" charset="0"/>
                <a:cs typeface="Arial" pitchFamily="34" charset="0"/>
              </a:rPr>
              <a:t>697- É certo que existem raros tipos de médiuns cuja inconsciência é praticamente absoluta ao longo dos trabalhos. Entretanto, são eles responsáveis, ainda assim, pelas comunicações que transmitem. Se boas, fruto positivo. Se más, decorrência das companhias com as quais segue o seu caminho.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09303466"/>
      </p:ext>
    </p:extLst>
  </p:cSld>
  <p:clrMapOvr>
    <a:masterClrMapping/>
  </p:clrMapOvr>
  <p:transition spd="slow" advTm="20000">
    <p:blinds dir="vert"/>
  </p:transition>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400" dirty="0">
                <a:latin typeface="Arial" pitchFamily="34" charset="0"/>
                <a:cs typeface="Arial" pitchFamily="34" charset="0"/>
              </a:rPr>
              <a:t>698- Ser médium acarreta, ainda, a responsabilidade de educar a mediunidade, levando-a para o contexto cristão e fazendo o possível para auxiliar semelhantes, distribuindo amor e proporcionando-lhes paz de espírito. Jamais, sem qualquer exceção, a mediunidade deve ser explorada com o intuito de lucro. Inexiste, no campo cristão, mediunidade materialista.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86832118"/>
      </p:ext>
    </p:extLst>
  </p:cSld>
  <p:clrMapOvr>
    <a:masterClrMapping/>
  </p:clrMapOvr>
  <p:transition spd="slow" advTm="20000">
    <p:blinds dir="vert"/>
  </p:transition>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699- No Globo, os encarnados nascem integrados a uma nação com as responsabilidades daí decorrentes. </a:t>
            </a:r>
            <a:br>
              <a:rPr lang="pt-BR" sz="3600" dirty="0">
                <a:latin typeface="Arial" pitchFamily="34" charset="0"/>
                <a:cs typeface="Arial" pitchFamily="34" charset="0"/>
              </a:rPr>
            </a:br>
            <a:r>
              <a:rPr lang="pt-BR" sz="3600" dirty="0">
                <a:latin typeface="Arial" pitchFamily="34" charset="0"/>
                <a:cs typeface="Arial" pitchFamily="34" charset="0"/>
              </a:rPr>
              <a:t>É importante que cada cidadão seja um patriota, cumprindo com os deveres a isso inerentes, embora, em primeiro lugar, esteja a responsabilidade cristã. </a:t>
            </a:r>
            <a:br>
              <a:rPr lang="pt-BR" sz="3600" dirty="0">
                <a:latin typeface="Arial" pitchFamily="34" charset="0"/>
                <a:cs typeface="Arial" pitchFamily="34" charset="0"/>
              </a:rPr>
            </a:br>
            <a:br>
              <a:rPr lang="pt-BR" sz="3600" dirty="0">
                <a:latin typeface="Arial" pitchFamily="34" charset="0"/>
                <a:cs typeface="Arial" pitchFamily="34" charset="0"/>
              </a:rPr>
            </a:br>
            <a:r>
              <a:rPr lang="pt-BR" sz="3600" i="1" dirty="0">
                <a:latin typeface="Arial" pitchFamily="34" charset="0"/>
                <a:cs typeface="Arial" pitchFamily="34" charset="0"/>
              </a:rPr>
              <a:t>SEGUE...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74354902"/>
      </p:ext>
    </p:extLst>
  </p:cSld>
  <p:clrMapOvr>
    <a:masterClrMapping/>
  </p:clrMapOvr>
  <p:transition spd="slow" advTm="20000">
    <p:blinds dir="vert"/>
  </p:transition>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l"/>
            <a:br>
              <a:rPr lang="pt-BR" sz="3600" dirty="0">
                <a:latin typeface="Arial" pitchFamily="34" charset="0"/>
                <a:cs typeface="Arial" pitchFamily="34" charset="0"/>
              </a:rPr>
            </a:br>
            <a:r>
              <a:rPr lang="pt-BR" sz="3600" i="1" dirty="0">
                <a:latin typeface="Arial" pitchFamily="34" charset="0"/>
                <a:cs typeface="Arial" pitchFamily="34" charset="0"/>
              </a:rPr>
              <a:t>SEGUE...</a:t>
            </a:r>
            <a:br>
              <a:rPr lang="pt-BR" sz="3600" dirty="0">
                <a:latin typeface="Arial" pitchFamily="34" charset="0"/>
                <a:cs typeface="Arial" pitchFamily="34" charset="0"/>
              </a:rPr>
            </a:br>
            <a:br>
              <a:rPr lang="pt-BR" sz="3600" dirty="0">
                <a:latin typeface="Arial" pitchFamily="34" charset="0"/>
                <a:cs typeface="Arial" pitchFamily="34" charset="0"/>
              </a:rPr>
            </a:br>
            <a:r>
              <a:rPr lang="pt-BR" sz="3600" dirty="0">
                <a:latin typeface="Arial" pitchFamily="34" charset="0"/>
                <a:cs typeface="Arial" pitchFamily="34" charset="0"/>
              </a:rPr>
              <a:t>Não é porque, em algum lugar do mundo, algum líder carismático mas desligado dos preceitos cristãos, determine atos e condutas desvirtuadas que todos devem segui-las. Há, pois, responsabilidade positiva ou negativa para quem segue os mandamentos de seus governantes.</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77388122"/>
      </p:ext>
    </p:extLst>
  </p:cSld>
  <p:clrMapOvr>
    <a:masterClrMapping/>
  </p:clrMapOvr>
  <p:transition spd="slow" advTm="20000">
    <p:blinds dir="vert"/>
  </p:transition>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dirty="0">
                <a:latin typeface="Arial" pitchFamily="34" charset="0"/>
                <a:cs typeface="Arial" pitchFamily="34" charset="0"/>
              </a:rPr>
              <a:t>700- Na profissão, exige-se responsabilidade do encarnado. Faz parte dos deveres cristãos amar o trabalho honesto, praticá-lo com entusiasmo, ajudando a produzir recursos ou riqueza material que possam auxiliar o semelhante a prosperar, subtraindo do Globo a miséria e favorecendo o equilíbrio entre os povos. A pequena parcela de cada atividade laborativa proporciona um grão a mais no imenso celeiro produtivo do plano material.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59655024"/>
      </p:ext>
    </p:extLst>
  </p:cSld>
  <p:clrMapOvr>
    <a:masterClrMapping/>
  </p:clrMapOvr>
  <p:transition spd="slow" advTm="20000">
    <p:blinds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24744"/>
            <a:ext cx="8856984" cy="5301760"/>
          </a:xfrm>
        </p:spPr>
        <p:txBody>
          <a:bodyPr>
            <a:noAutofit/>
          </a:bodyPr>
          <a:lstStyle/>
          <a:p>
            <a:pPr algn="r"/>
            <a:r>
              <a:rPr lang="pt-BR" sz="3000" dirty="0">
                <a:latin typeface="Arial" pitchFamily="34" charset="0"/>
                <a:cs typeface="Arial" pitchFamily="34" charset="0"/>
              </a:rPr>
              <a:t>58-As influências recebidas pelos homens, no entanto, podem ser positivas ou negativas. Intuições e inspirações fluem dos bons Espíritos, visando ao auxílio dos encarnados nos seus empreendimentos, dando-lhes o necessário fortalecimento cristão. As sugestões do plano inferior, sempre presentes em estágios evolutivos como o da Crosta atualmente, quando constantes podem tornar-se obsessões simples e subjugações, conforme o seu maior ou menor grau de envolvimento e aceitação.</a:t>
            </a:r>
            <a:endParaRPr lang="pt-BR" sz="30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64" y="42001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332636"/>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1696578069"/>
      </p:ext>
    </p:extLst>
  </p:cSld>
  <p:clrMapOvr>
    <a:masterClrMapping/>
  </p:clrMapOvr>
  <p:transition spd="slow" advTm="20000">
    <p:blinds dir="vert"/>
  </p:transition>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r>
              <a:rPr lang="pt-BR" sz="3600" dirty="0">
                <a:latin typeface="Arial" pitchFamily="34" charset="0"/>
                <a:cs typeface="Arial" pitchFamily="34" charset="0"/>
              </a:rPr>
              <a:t>701- Cultores da preguiça são por isso responsáveis e devem rever seus </a:t>
            </a:r>
            <a:br>
              <a:rPr lang="pt-BR" sz="3600" dirty="0">
                <a:latin typeface="Arial" pitchFamily="34" charset="0"/>
                <a:cs typeface="Arial" pitchFamily="34" charset="0"/>
              </a:rPr>
            </a:br>
            <a:r>
              <a:rPr lang="pt-BR" sz="3600" dirty="0">
                <a:latin typeface="Arial" pitchFamily="34" charset="0"/>
                <a:cs typeface="Arial" pitchFamily="34" charset="0"/>
              </a:rPr>
              <a:t>valores no contexto da </a:t>
            </a:r>
            <a:br>
              <a:rPr lang="pt-BR" sz="3600" dirty="0">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REFORMA ÍNTIMA.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RESPONSABILIDADE NO COTIDIANO CRISTÃO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21182545"/>
      </p:ext>
    </p:extLst>
  </p:cSld>
  <p:clrMapOvr>
    <a:masterClrMapping/>
  </p:clrMapOvr>
  <p:transition spd="slow" advTm="20000">
    <p:blinds dir="vert"/>
  </p:transition>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t>702- Preguiça física é a repulsa pelo </a:t>
            </a:r>
            <a:br>
              <a:rPr lang="pt-BR" sz="3600" dirty="0"/>
            </a:br>
            <a:r>
              <a:rPr lang="pt-BR" sz="3600" dirty="0"/>
              <a:t>trabalho, entendido este amplamente. Qualquer atividade que retire o </a:t>
            </a:r>
            <a:br>
              <a:rPr lang="pt-BR" sz="3600" dirty="0"/>
            </a:br>
            <a:r>
              <a:rPr lang="pt-BR" sz="3600" dirty="0"/>
              <a:t>encarnado preguiçoso do ócio </a:t>
            </a:r>
            <a:br>
              <a:rPr lang="pt-BR" sz="3600" dirty="0"/>
            </a:br>
            <a:r>
              <a:rPr lang="pt-BR" sz="3600" dirty="0"/>
              <a:t>dá-lhe repugnância.</a:t>
            </a:r>
            <a:br>
              <a:rPr lang="pt-BR" sz="3600" dirty="0"/>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21304980"/>
      </p:ext>
    </p:extLst>
  </p:cSld>
  <p:clrMapOvr>
    <a:masterClrMapping/>
  </p:clrMapOvr>
  <p:transition spd="slow" advTm="20000">
    <p:blinds dir="vert"/>
  </p:transition>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703- Preguiça mental é a lentidão </a:t>
            </a:r>
            <a:br>
              <a:rPr lang="pt-BR" sz="3600" dirty="0">
                <a:latin typeface="Arial" pitchFamily="34" charset="0"/>
                <a:cs typeface="Arial" pitchFamily="34" charset="0"/>
              </a:rPr>
            </a:br>
            <a:r>
              <a:rPr lang="pt-BR" sz="3600" dirty="0">
                <a:latin typeface="Arial" pitchFamily="34" charset="0"/>
                <a:cs typeface="Arial" pitchFamily="34" charset="0"/>
              </a:rPr>
              <a:t>nos pensamentos e na tomada </a:t>
            </a:r>
            <a:br>
              <a:rPr lang="pt-BR" sz="3600" dirty="0">
                <a:latin typeface="Arial" pitchFamily="34" charset="0"/>
                <a:cs typeface="Arial" pitchFamily="34" charset="0"/>
              </a:rPr>
            </a:br>
            <a:r>
              <a:rPr lang="pt-BR" sz="3600" dirty="0">
                <a:latin typeface="Arial" pitchFamily="34" charset="0"/>
                <a:cs typeface="Arial" pitchFamily="34" charset="0"/>
              </a:rPr>
              <a:t>de decisões, por aversão à </a:t>
            </a:r>
            <a:br>
              <a:rPr lang="pt-BR" sz="3600" dirty="0">
                <a:latin typeface="Arial" pitchFamily="34" charset="0"/>
                <a:cs typeface="Arial" pitchFamily="34" charset="0"/>
              </a:rPr>
            </a:br>
            <a:r>
              <a:rPr lang="pt-BR" sz="3600" dirty="0">
                <a:latin typeface="Arial" pitchFamily="34" charset="0"/>
                <a:cs typeface="Arial" pitchFamily="34" charset="0"/>
              </a:rPr>
              <a:t>agilidade do raciocínio.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66867243"/>
      </p:ext>
    </p:extLst>
  </p:cSld>
  <p:clrMapOvr>
    <a:masterClrMapping/>
  </p:clrMapOvr>
  <p:transition spd="slow" advTm="20000">
    <p:blinds dir="vert"/>
  </p:transition>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704- Ambas as formas são causadas </a:t>
            </a:r>
            <a:br>
              <a:rPr lang="pt-BR" sz="3600" dirty="0">
                <a:latin typeface="Arial" pitchFamily="34" charset="0"/>
                <a:cs typeface="Arial" pitchFamily="34" charset="0"/>
              </a:rPr>
            </a:br>
            <a:r>
              <a:rPr lang="pt-BR" sz="3600" dirty="0">
                <a:latin typeface="Arial" pitchFamily="34" charset="0"/>
                <a:cs typeface="Arial" pitchFamily="34" charset="0"/>
              </a:rPr>
              <a:t>por um espírito rebelde e recalcitrante </a:t>
            </a:r>
            <a:br>
              <a:rPr lang="pt-BR" sz="3600" dirty="0">
                <a:latin typeface="Arial" pitchFamily="34" charset="0"/>
                <a:cs typeface="Arial" pitchFamily="34" charset="0"/>
              </a:rPr>
            </a:br>
            <a:r>
              <a:rPr lang="pt-BR" sz="3600" dirty="0">
                <a:latin typeface="Arial" pitchFamily="34" charset="0"/>
                <a:cs typeface="Arial" pitchFamily="34" charset="0"/>
              </a:rPr>
              <a:t>em aceitar a sua atual posição </a:t>
            </a:r>
            <a:br>
              <a:rPr lang="pt-BR" sz="3600" dirty="0">
                <a:latin typeface="Arial" pitchFamily="34" charset="0"/>
                <a:cs typeface="Arial" pitchFamily="34" charset="0"/>
              </a:rPr>
            </a:br>
            <a:r>
              <a:rPr lang="pt-BR" sz="3600" dirty="0">
                <a:latin typeface="Arial" pitchFamily="34" charset="0"/>
                <a:cs typeface="Arial" pitchFamily="34" charset="0"/>
              </a:rPr>
              <a:t>no estágio reencarnatório </a:t>
            </a:r>
            <a:br>
              <a:rPr lang="pt-BR" sz="3600" dirty="0">
                <a:latin typeface="Arial" pitchFamily="34" charset="0"/>
                <a:cs typeface="Arial" pitchFamily="34" charset="0"/>
              </a:rPr>
            </a:br>
            <a:r>
              <a:rPr lang="pt-BR" sz="3600" dirty="0">
                <a:latin typeface="Arial" pitchFamily="34" charset="0"/>
                <a:cs typeface="Arial" pitchFamily="34" charset="0"/>
              </a:rPr>
              <a:t>que vivência.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30782028"/>
      </p:ext>
    </p:extLst>
  </p:cSld>
  <p:clrMapOvr>
    <a:masterClrMapping/>
  </p:clrMapOvr>
  <p:transition spd="slow" advTm="20000">
    <p:blinds dir="vert"/>
  </p:transition>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705- O preguiçoso geralmente se acostuma na fleuma do dia-a-dia, ambicionando somente métodos e estilos de vida que lhe proporcionem maior tranquilidade no agir e no pensar.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60955535"/>
      </p:ext>
    </p:extLst>
  </p:cSld>
  <p:clrMapOvr>
    <a:masterClrMapping/>
  </p:clrMapOvr>
  <p:transition spd="slow" advTm="20000">
    <p:blinds dir="vert"/>
  </p:transition>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706- Patente desvio de conduta </a:t>
            </a:r>
            <a:br>
              <a:rPr lang="pt-BR" sz="3600" dirty="0">
                <a:latin typeface="Arial" pitchFamily="34" charset="0"/>
                <a:cs typeface="Arial" pitchFamily="34" charset="0"/>
              </a:rPr>
            </a:br>
            <a:r>
              <a:rPr lang="pt-BR" sz="3600" dirty="0">
                <a:latin typeface="Arial" pitchFamily="34" charset="0"/>
                <a:cs typeface="Arial" pitchFamily="34" charset="0"/>
              </a:rPr>
              <a:t>pode tornar-se um vício </a:t>
            </a:r>
            <a:br>
              <a:rPr lang="pt-BR" sz="3600" dirty="0">
                <a:latin typeface="Arial" pitchFamily="34" charset="0"/>
                <a:cs typeface="Arial" pitchFamily="34" charset="0"/>
              </a:rPr>
            </a:br>
            <a:r>
              <a:rPr lang="pt-BR" sz="3600" dirty="0">
                <a:latin typeface="Arial" pitchFamily="34" charset="0"/>
                <a:cs typeface="Arial" pitchFamily="34" charset="0"/>
              </a:rPr>
              <a:t>desde que o ser humano </a:t>
            </a:r>
            <a:br>
              <a:rPr lang="pt-BR" sz="3600" dirty="0">
                <a:latin typeface="Arial" pitchFamily="34" charset="0"/>
                <a:cs typeface="Arial" pitchFamily="34" charset="0"/>
              </a:rPr>
            </a:br>
            <a:r>
              <a:rPr lang="pt-BR" sz="3600" dirty="0">
                <a:latin typeface="Arial" pitchFamily="34" charset="0"/>
                <a:cs typeface="Arial" pitchFamily="34" charset="0"/>
              </a:rPr>
              <a:t>nele encontre uma </a:t>
            </a:r>
            <a:br>
              <a:rPr lang="pt-BR" sz="3600" dirty="0">
                <a:latin typeface="Arial" pitchFamily="34" charset="0"/>
                <a:cs typeface="Arial" pitchFamily="34" charset="0"/>
              </a:rPr>
            </a:br>
            <a:r>
              <a:rPr lang="pt-BR" sz="3600" dirty="0">
                <a:latin typeface="Arial" pitchFamily="34" charset="0"/>
                <a:cs typeface="Arial" pitchFamily="34" charset="0"/>
              </a:rPr>
              <a:t>habitualidade.</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36111323"/>
      </p:ext>
    </p:extLst>
  </p:cSld>
  <p:clrMapOvr>
    <a:masterClrMapping/>
  </p:clrMapOvr>
  <p:transition spd="slow" advTm="20000">
    <p:blinds dir="vert"/>
  </p:transition>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707- Vez ou outra, muitos encarnados encontram na preguiça um escape para suas pressões do cotidiano. </a:t>
            </a:r>
            <a:br>
              <a:rPr lang="pt-BR" sz="3600" dirty="0">
                <a:latin typeface="Arial" pitchFamily="34" charset="0"/>
                <a:cs typeface="Arial" pitchFamily="34" charset="0"/>
              </a:rPr>
            </a:br>
            <a:r>
              <a:rPr lang="pt-BR" sz="3600" dirty="0">
                <a:latin typeface="Arial" pitchFamily="34" charset="0"/>
                <a:cs typeface="Arial" pitchFamily="34" charset="0"/>
              </a:rPr>
              <a:t>O grande mal é torná-la uma praxe na existência material.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4636956"/>
      </p:ext>
    </p:extLst>
  </p:cSld>
  <p:clrMapOvr>
    <a:masterClrMapping/>
  </p:clrMapOvr>
  <p:transition spd="slow" advTm="20000">
    <p:blinds dir="vert"/>
  </p:transition>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708- A preguiça alia-se ao egoísmo porque o mandrião preocupa-se muito mais consigo mesmo e seu bem-estar do que com o próximo. </a:t>
            </a:r>
            <a:br>
              <a:rPr lang="pt-BR" sz="3600" dirty="0">
                <a:latin typeface="Arial" pitchFamily="34" charset="0"/>
                <a:cs typeface="Arial" pitchFamily="34" charset="0"/>
              </a:rPr>
            </a:br>
            <a:r>
              <a:rPr lang="pt-BR" sz="3600" dirty="0">
                <a:latin typeface="Arial" pitchFamily="34" charset="0"/>
                <a:cs typeface="Arial" pitchFamily="34" charset="0"/>
              </a:rPr>
              <a:t>Família e outros que dele dependem passam por sérios problemas, enquanto o ocioso apraz-se em ser como é.</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5070054"/>
      </p:ext>
    </p:extLst>
  </p:cSld>
  <p:clrMapOvr>
    <a:masterClrMapping/>
  </p:clrMapOvr>
  <p:transition spd="slow" advTm="20000">
    <p:blinds dir="vert"/>
  </p:transition>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709- É preguiçoso desde aquele que não quer trabalhar para sustentar-se e aos seus até o que não consegue organizar seu tempo para dar conta de tudo o que tem para fazer. Neste contexto, está presente a preguiça mental.</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79841899"/>
      </p:ext>
    </p:extLst>
  </p:cSld>
  <p:clrMapOvr>
    <a:masterClrMapping/>
  </p:clrMapOvr>
  <p:transition spd="slow" advTm="20000">
    <p:blinds dir="vert"/>
  </p:transition>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710- Todos os encarnados possuem obrigações. Adultos mais, adolescentes e crianças menos. Destarte, identificar a preguiça não é tarefa difícil, pois basta verificar quem as cumpre satisfatoriamente. </a:t>
            </a:r>
            <a:br>
              <a:rPr lang="pt-BR" sz="3600" dirty="0">
                <a:latin typeface="Arial" pitchFamily="34" charset="0"/>
                <a:cs typeface="Arial" pitchFamily="34" charset="0"/>
              </a:rPr>
            </a:br>
            <a:r>
              <a:rPr lang="pt-BR" sz="3600" dirty="0">
                <a:latin typeface="Arial" pitchFamily="34" charset="0"/>
                <a:cs typeface="Arial" pitchFamily="34" charset="0"/>
              </a:rPr>
              <a:t>O difícil é combatê-la desde cedo.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37631079"/>
      </p:ext>
    </p:extLst>
  </p:cSld>
  <p:clrMapOvr>
    <a:masterClrMapping/>
  </p:clrMapOvr>
  <p:transition spd="slow" advTm="20000">
    <p:blinds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628800"/>
            <a:ext cx="8856984" cy="4077624"/>
          </a:xfrm>
        </p:spPr>
        <p:txBody>
          <a:bodyPr>
            <a:noAutofit/>
          </a:bodyPr>
          <a:lstStyle/>
          <a:p>
            <a:pPr algn="r"/>
            <a:r>
              <a:rPr lang="pt-BR" sz="3600" dirty="0">
                <a:latin typeface="Arial" pitchFamily="34" charset="0"/>
                <a:cs typeface="Arial" pitchFamily="34" charset="0"/>
              </a:rPr>
              <a:t>59-Pessoas envolvidas por obsessores tendem a pender para o mal, visto </a:t>
            </a:r>
            <a:br>
              <a:rPr lang="pt-BR" sz="3600" dirty="0">
                <a:latin typeface="Arial" pitchFamily="34" charset="0"/>
                <a:cs typeface="Arial" pitchFamily="34" charset="0"/>
              </a:rPr>
            </a:br>
            <a:r>
              <a:rPr lang="pt-BR" sz="3600" dirty="0">
                <a:latin typeface="Arial" pitchFamily="34" charset="0"/>
                <a:cs typeface="Arial" pitchFamily="34" charset="0"/>
              </a:rPr>
              <a:t>que os sentimentos predominantes nesses seres menos esclarecidos </a:t>
            </a:r>
            <a:br>
              <a:rPr lang="pt-BR" sz="3600" dirty="0">
                <a:latin typeface="Arial" pitchFamily="34" charset="0"/>
                <a:cs typeface="Arial" pitchFamily="34" charset="0"/>
              </a:rPr>
            </a:br>
            <a:r>
              <a:rPr lang="pt-BR" sz="3600" dirty="0">
                <a:latin typeface="Arial" pitchFamily="34" charset="0"/>
                <a:cs typeface="Arial" pitchFamily="34" charset="0"/>
              </a:rPr>
              <a:t>ainda estão distanciados dos </a:t>
            </a:r>
            <a:br>
              <a:rPr lang="pt-BR" sz="3600" dirty="0">
                <a:latin typeface="Arial" pitchFamily="34" charset="0"/>
                <a:cs typeface="Arial" pitchFamily="34" charset="0"/>
              </a:rPr>
            </a:br>
            <a:r>
              <a:rPr lang="pt-BR" sz="3600" dirty="0">
                <a:latin typeface="Arial" pitchFamily="34" charset="0"/>
                <a:cs typeface="Arial" pitchFamily="34" charset="0"/>
              </a:rPr>
              <a:t>ensinamentos de Jesus.</a:t>
            </a:r>
            <a:endParaRPr lang="pt-BR" sz="3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1206751343"/>
      </p:ext>
    </p:extLst>
  </p:cSld>
  <p:clrMapOvr>
    <a:masterClrMapping/>
  </p:clrMapOvr>
  <p:transition spd="slow" advTm="20000">
    <p:blinds dir="vert"/>
  </p:transition>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711- Não é desnecessário dizer que a boa ou má educação dada pelos pais ao infante poderá reformar lhe essa má tendência ou incentivá-lo a perpetuar-se nesse desvio de conduta.</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92319408"/>
      </p:ext>
    </p:extLst>
  </p:cSld>
  <p:clrMapOvr>
    <a:masterClrMapping/>
  </p:clrMapOvr>
  <p:transition spd="slow" advTm="20000">
    <p:blinds dir="vert"/>
  </p:transition>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712- É intrincado combater a preguiça porque implica dedicação, força de vontade e desejo de luta, </a:t>
            </a:r>
            <a:br>
              <a:rPr lang="pt-BR" sz="3600" dirty="0">
                <a:latin typeface="Arial" pitchFamily="34" charset="0"/>
                <a:cs typeface="Arial" pitchFamily="34" charset="0"/>
              </a:rPr>
            </a:br>
            <a:r>
              <a:rPr lang="pt-BR" sz="3600" dirty="0">
                <a:latin typeface="Arial" pitchFamily="34" charset="0"/>
                <a:cs typeface="Arial" pitchFamily="34" charset="0"/>
              </a:rPr>
              <a:t>atributos que faltam do ocioso.</a:t>
            </a:r>
            <a:br>
              <a:rPr lang="pt-BR" sz="3600" dirty="0">
                <a:latin typeface="Arial" pitchFamily="34" charset="0"/>
                <a:cs typeface="Arial" pitchFamily="34" charset="0"/>
              </a:rPr>
            </a:br>
            <a:endParaRPr lang="pt-BR" sz="3600" dirty="0">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25822499"/>
      </p:ext>
    </p:extLst>
  </p:cSld>
  <p:clrMapOvr>
    <a:masterClrMapping/>
  </p:clrMapOvr>
  <p:transition spd="slow" advTm="20000">
    <p:blinds dir="vert"/>
  </p:transition>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713- O único caminho viável é através </a:t>
            </a:r>
            <a:br>
              <a:rPr lang="pt-BR" sz="3600" dirty="0">
                <a:latin typeface="Arial" pitchFamily="34" charset="0"/>
                <a:cs typeface="Arial" pitchFamily="34" charset="0"/>
              </a:rPr>
            </a:br>
            <a:r>
              <a:rPr lang="pt-BR" sz="3600" dirty="0">
                <a:latin typeface="Arial" pitchFamily="34" charset="0"/>
                <a:cs typeface="Arial" pitchFamily="34" charset="0"/>
              </a:rPr>
              <a:t>da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a:t>
            </a:r>
            <a:br>
              <a:rPr lang="pt-BR" sz="3600" dirty="0">
                <a:latin typeface="Arial" pitchFamily="34" charset="0"/>
                <a:cs typeface="Arial" pitchFamily="34" charset="0"/>
              </a:rPr>
            </a:br>
            <a:r>
              <a:rPr lang="pt-BR" sz="3600" dirty="0">
                <a:latin typeface="Arial" pitchFamily="34" charset="0"/>
                <a:cs typeface="Arial" pitchFamily="34" charset="0"/>
              </a:rPr>
              <a:t>Somente compreendendo a importância do labor e do exercício do raciocínio, aceitando-os como atividades necessárias do corpo e do espírito </a:t>
            </a:r>
            <a:br>
              <a:rPr lang="pt-BR" sz="3600" dirty="0">
                <a:latin typeface="Arial" pitchFamily="34" charset="0"/>
                <a:cs typeface="Arial" pitchFamily="34" charset="0"/>
              </a:rPr>
            </a:br>
            <a:r>
              <a:rPr lang="pt-BR" sz="3600" dirty="0">
                <a:latin typeface="Arial" pitchFamily="34" charset="0"/>
                <a:cs typeface="Arial" pitchFamily="34" charset="0"/>
              </a:rPr>
              <a:t>é que poderá haver preciso </a:t>
            </a:r>
            <a:br>
              <a:rPr lang="pt-BR" sz="3600" dirty="0">
                <a:latin typeface="Arial" pitchFamily="34" charset="0"/>
                <a:cs typeface="Arial" pitchFamily="34" charset="0"/>
              </a:rPr>
            </a:br>
            <a:r>
              <a:rPr lang="pt-BR" sz="3600" dirty="0">
                <a:latin typeface="Arial" pitchFamily="34" charset="0"/>
                <a:cs typeface="Arial" pitchFamily="34" charset="0"/>
              </a:rPr>
              <a:t>combate à preguiça.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33206448"/>
      </p:ext>
    </p:extLst>
  </p:cSld>
  <p:clrMapOvr>
    <a:masterClrMapping/>
  </p:clrMapOvr>
  <p:transition spd="slow" advTm="20000">
    <p:blinds dir="vert"/>
  </p:transition>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dirty="0">
                <a:latin typeface="Arial" pitchFamily="34" charset="0"/>
                <a:cs typeface="Arial" pitchFamily="34" charset="0"/>
              </a:rPr>
              <a:t>714- Mencionou-se linhas atrás que o ocioso é um egoísta por excelência. Também o é o individualista, sob alguns aspectos. Pode o encarnado que se isola ser um trabalhador exemplar, mas a sua preguiça está concentrada em não ter paciência, nem vontade, para conviver com seus semelhantes.</a:t>
            </a:r>
            <a:br>
              <a:rPr lang="pt-BR" sz="3600" dirty="0">
                <a:latin typeface="Arial" pitchFamily="34" charset="0"/>
                <a:cs typeface="Arial" pitchFamily="34" charset="0"/>
              </a:rPr>
            </a:br>
            <a:r>
              <a:rPr lang="pt-BR" sz="3600" i="1" dirty="0">
                <a:latin typeface="Arial" pitchFamily="34" charset="0"/>
                <a:cs typeface="Arial" pitchFamily="34" charset="0"/>
              </a:rPr>
              <a:t>SEGUE... </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52932033"/>
      </p:ext>
    </p:extLst>
  </p:cSld>
  <p:clrMapOvr>
    <a:masterClrMapping/>
  </p:clrMapOvr>
  <p:transition spd="slow" advTm="20000">
    <p:blinds dir="vert"/>
  </p:transition>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l"/>
            <a:r>
              <a:rPr lang="pt-BR" sz="3600" i="1" dirty="0">
                <a:latin typeface="Arial" pitchFamily="34" charset="0"/>
                <a:cs typeface="Arial" pitchFamily="34" charset="0"/>
              </a:rPr>
              <a:t>SEGUE...</a:t>
            </a:r>
            <a:br>
              <a:rPr lang="pt-BR" sz="3600" dirty="0">
                <a:latin typeface="Arial" pitchFamily="34" charset="0"/>
                <a:cs typeface="Arial" pitchFamily="34" charset="0"/>
              </a:rPr>
            </a:br>
            <a:r>
              <a:rPr lang="pt-BR" sz="3600" dirty="0">
                <a:latin typeface="Arial" pitchFamily="34" charset="0"/>
                <a:cs typeface="Arial" pitchFamily="34" charset="0"/>
              </a:rPr>
              <a:t>Não deixa de ser fruto da indolência a falta de gosto pela integração social ou familiar, visto que a convivência exige e demanda trabalho espiritual de resignação, atenção, zelo, solidariedade e outras virtudes que, ao preguiçoso, parecem insustentáveis.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79061880"/>
      </p:ext>
    </p:extLst>
  </p:cSld>
  <p:clrMapOvr>
    <a:masterClrMapping/>
  </p:clrMapOvr>
  <p:transition spd="slow" advTm="20000">
    <p:blinds dir="vert"/>
  </p:transition>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r>
              <a:rPr lang="pt-BR" sz="3600" dirty="0">
                <a:latin typeface="Arial" pitchFamily="34" charset="0"/>
                <a:cs typeface="Arial" pitchFamily="34" charset="0"/>
              </a:rPr>
              <a:t>715- A preguiça não deve afetar a fé, porque, se tal ocorrer, tornar-se-á muito difícil reverter o ócio pela reforma íntima. </a:t>
            </a:r>
            <a:br>
              <a:rPr lang="pt-BR" sz="3600" dirty="0">
                <a:latin typeface="Arial" pitchFamily="34" charset="0"/>
                <a:cs typeface="Arial" pitchFamily="34" charset="0"/>
              </a:rPr>
            </a:br>
            <a:br>
              <a:rPr lang="pt-BR" sz="3600" dirty="0">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Esta pressupõe ao menos a fé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para que haja, em seguida, o fortalecimento da vontade.</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14001783"/>
      </p:ext>
    </p:extLst>
  </p:cSld>
  <p:clrMapOvr>
    <a:masterClrMapping/>
  </p:clrMapOvr>
  <p:transition spd="slow" advTm="20000">
    <p:blinds dir="vert"/>
  </p:transition>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716- O comodista é um egoísta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 pode ser um preguiçoso. </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Pretendendo garantir o seu bem-estar a qualquer custo, ele poderá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cultivar o ócio como uma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de suas fontes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de prazer.</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PREGUIÇA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9945069"/>
      </p:ext>
    </p:extLst>
  </p:cSld>
  <p:clrMapOvr>
    <a:masterClrMapping/>
  </p:clrMapOvr>
  <p:transition spd="slow" advTm="20000">
    <p:blinds dir="vert"/>
  </p:transition>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717-Não imagine o encarnado que sua saúde física não é importante ou que deve somente cuidar do espírito,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pois o corpo é secundário.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45817752"/>
      </p:ext>
    </p:extLst>
  </p:cSld>
  <p:clrMapOvr>
    <a:masterClrMapping/>
  </p:clrMapOvr>
  <p:transition spd="slow" advTm="20000">
    <p:blinds dir="vert"/>
  </p:transition>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718-Quem assim pensa, equivoca-se, pois o estágio na Crosta, proporcionado pela reencarnação, deve ser assegurado a fim de que o Espírito tenha tempo suficiente para combater defeitos e aprimorar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o seu âmago.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0094312"/>
      </p:ext>
    </p:extLst>
  </p:cSld>
  <p:clrMapOvr>
    <a:masterClrMapping/>
  </p:clrMapOvr>
  <p:transition spd="slow" advTm="20000">
    <p:blinds dir="vert"/>
  </p:transition>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719- O invólucro material é indispensável a tal jornada. Sem ele, perece a oportunidade de viver no plano físico e, consequentemente, desperdiça o Espírito a chance de se melhorar e obter mérito suficiente para viver em Planos mais elevados.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64844151"/>
      </p:ext>
    </p:extLst>
  </p:cSld>
  <p:clrMapOvr>
    <a:masterClrMapping/>
  </p:clrMapOvr>
  <p:transition spd="slow" advTm="20000">
    <p:blinds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32" y="1669744"/>
            <a:ext cx="8856984" cy="4077624"/>
          </a:xfrm>
        </p:spPr>
        <p:txBody>
          <a:bodyPr>
            <a:noAutofit/>
          </a:bodyPr>
          <a:lstStyle/>
          <a:p>
            <a:pPr algn="r"/>
            <a:r>
              <a:rPr lang="pt-BR" sz="3600" dirty="0">
                <a:latin typeface="Arial" pitchFamily="34" charset="0"/>
                <a:cs typeface="Arial" pitchFamily="34" charset="0"/>
              </a:rPr>
              <a:t>60-Trilhando por sendas desapegadas do Bem, é natural que a </a:t>
            </a:r>
            <a:r>
              <a:rPr lang="pt-BR" sz="3600" b="1" dirty="0">
                <a:solidFill>
                  <a:srgbClr val="FFFF00"/>
                </a:solidFill>
                <a:latin typeface="Arial" pitchFamily="34" charset="0"/>
                <a:cs typeface="Arial" pitchFamily="34" charset="0"/>
              </a:rPr>
              <a:t>REFORMA ÍNTIMA </a:t>
            </a:r>
            <a:r>
              <a:rPr lang="pt-BR" sz="3600" dirty="0">
                <a:latin typeface="Arial" pitchFamily="34" charset="0"/>
                <a:cs typeface="Arial" pitchFamily="34" charset="0"/>
              </a:rPr>
              <a:t>lhes fique extremamente dificultosa, </a:t>
            </a:r>
            <a:br>
              <a:rPr lang="pt-BR" sz="3600" dirty="0">
                <a:latin typeface="Arial" pitchFamily="34" charset="0"/>
                <a:cs typeface="Arial" pitchFamily="34" charset="0"/>
              </a:rPr>
            </a:br>
            <a:r>
              <a:rPr lang="pt-BR" sz="3600" dirty="0">
                <a:latin typeface="Arial" pitchFamily="34" charset="0"/>
                <a:cs typeface="Arial" pitchFamily="34" charset="0"/>
              </a:rPr>
              <a:t>pois a melhoria interior dependerá </a:t>
            </a:r>
            <a:br>
              <a:rPr lang="pt-BR" sz="3600" dirty="0">
                <a:latin typeface="Arial" pitchFamily="34" charset="0"/>
                <a:cs typeface="Arial" pitchFamily="34" charset="0"/>
              </a:rPr>
            </a:br>
            <a:r>
              <a:rPr lang="pt-BR" sz="3600" dirty="0">
                <a:latin typeface="Arial" pitchFamily="34" charset="0"/>
                <a:cs typeface="Arial" pitchFamily="34" charset="0"/>
              </a:rPr>
              <a:t>da própria negação do </a:t>
            </a:r>
            <a:br>
              <a:rPr lang="pt-BR" sz="3600" dirty="0">
                <a:latin typeface="Arial" pitchFamily="34" charset="0"/>
                <a:cs typeface="Arial" pitchFamily="34" charset="0"/>
              </a:rPr>
            </a:br>
            <a:r>
              <a:rPr lang="pt-BR" sz="3600" dirty="0">
                <a:latin typeface="Arial" pitchFamily="34" charset="0"/>
                <a:cs typeface="Arial" pitchFamily="34" charset="0"/>
              </a:rPr>
              <a:t>processo obsessivo.</a:t>
            </a:r>
            <a:endParaRPr lang="pt-BR" sz="3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527397150"/>
      </p:ext>
    </p:extLst>
  </p:cSld>
  <p:clrMapOvr>
    <a:masterClrMapping/>
  </p:clrMapOvr>
  <p:transition spd="slow" advTm="20000">
    <p:blinds dir="vert"/>
  </p:transition>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720- É dever do encarnado cuidar do seu corpo físico para manter-se na crosta terrestre o máximo de tempo que for possível, pois cada minuto lhe será essencial na REFORMA ÍNTIMA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 no seu desenvolvimento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espiritual.</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8806835"/>
      </p:ext>
    </p:extLst>
  </p:cSld>
  <p:clrMapOvr>
    <a:masterClrMapping/>
  </p:clrMapOvr>
  <p:transition spd="slow" advTm="20000">
    <p:blinds dir="vert"/>
  </p:transition>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721- Enfermidades, por outro lado, existem e sempre existirão. Elas são provas ou expiações para os seres humanos e também um meio de provocar o desencarne, quando o momento chegar.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98826666"/>
      </p:ext>
    </p:extLst>
  </p:cSld>
  <p:clrMapOvr>
    <a:masterClrMapping/>
  </p:clrMapOvr>
  <p:transition spd="slow" advTm="20000">
    <p:blinds dir="vert"/>
  </p:transition>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722- Não quer dizer, entretanto, que devam ser enfrentadas apenas com fé e resignação, mas também com luta e perseverança. O encarnado precisa, ao mesmo tempo em que combate o seu mal físico com todas as suas forças, manter-se tranquilo e confiante nos desígnios divinos, pois nada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acontece por acaso.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25903555"/>
      </p:ext>
    </p:extLst>
  </p:cSld>
  <p:clrMapOvr>
    <a:masterClrMapping/>
  </p:clrMapOvr>
  <p:transition spd="slow" advTm="20000">
    <p:blinds dir="vert"/>
  </p:transition>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723- A doença do corpo pode ser causada por fontes materiais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ou espirituais.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Se o âmago está rebelde, o espírito transmite ao invólucro corpóreo seu desequilíbrio e não é raro que este sinta o golpe, tornando-se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suscetível a contrair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enfermidades.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03871073"/>
      </p:ext>
    </p:extLst>
  </p:cSld>
  <p:clrMapOvr>
    <a:masterClrMapping/>
  </p:clrMapOvr>
  <p:transition spd="slow" advTm="20000">
    <p:blinds dir="vert"/>
  </p:transition>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724- De outra parte, há também males de origem material, produzidos por agentes físicos de toda espécie, tais como vírus, bactérias e microrganismos variados.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Existem, ainda, os desequilíbrios genéticos que são causas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de muitas moléstias.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30602636"/>
      </p:ext>
    </p:extLst>
  </p:cSld>
  <p:clrMapOvr>
    <a:masterClrMapping/>
  </p:clrMapOvr>
  <p:transition spd="slow" advTm="20000">
    <p:blinds dir="vert"/>
  </p:transition>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725- Geralmente o encarnado equilibrado mental 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espiritualmente está mais preparado a combater enfermidades e até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mesmo a evitá-las.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86501022"/>
      </p:ext>
    </p:extLst>
  </p:cSld>
  <p:clrMapOvr>
    <a:masterClrMapping/>
  </p:clrMapOvr>
  <p:transition spd="slow" advTm="20000">
    <p:blinds dir="vert"/>
  </p:transition>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726- Observa-se no plano material que muitos seres humanos descuidam-se de sua saúde privilegiando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a vaidade. Em nome desta, praticam atos severamente punitivos 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duros ao seu corpo, terminando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por adoecer.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6228154"/>
      </p:ext>
    </p:extLst>
  </p:cSld>
  <p:clrMapOvr>
    <a:masterClrMapping/>
  </p:clrMapOvr>
  <p:transition spd="slow" advTm="20000">
    <p:blinds dir="vert"/>
  </p:transition>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727-	A aparência do corpo físico é algo contra o que não deve o encarnado lutar para alterar. Conformar-se com o que Deus lhe conferiu para essa jornada é o ideal. Submeter o corpo a modificações agressivas e contrárias à sua natureza é elevar a vaidade a um pedestal que somente irá provocar a queda do equilíbrio psicossomático do ser, causando-lhe diversos males.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35862254"/>
      </p:ext>
    </p:extLst>
  </p:cSld>
  <p:clrMapOvr>
    <a:masterClrMapping/>
  </p:clrMapOvr>
  <p:transition spd="slow" advTm="20000">
    <p:blinds dir="vert"/>
  </p:transition>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728- Revoltar-se contra doenças serve unicamente para agravá-las.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Bálsamo ao espírito é a resignação,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a fé e a tranquilidade.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73614589"/>
      </p:ext>
    </p:extLst>
  </p:cSld>
  <p:clrMapOvr>
    <a:masterClrMapping/>
  </p:clrMapOvr>
  <p:transition spd="slow" advTm="20000">
    <p:blinds dir="vert"/>
  </p:transition>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729- É dever do encarnado, pois, enfrentar enfermidades submisso ao que o destino lhe proporcionou; também deve cuidar do seu corpo físico da melhor maneira possível, sendo responsável pelo mal gratuito que acontecer a este, abreviando sua jornada na Crosta ou prejudicando-a.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1979632"/>
      </p:ext>
    </p:extLst>
  </p:cSld>
  <p:clrMapOvr>
    <a:masterClrMapping/>
  </p:clrMapOvr>
  <p:transition spd="slow" advTm="20000">
    <p:blinds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643654"/>
            <a:ext cx="8856984" cy="3789592"/>
          </a:xfrm>
        </p:spPr>
        <p:txBody>
          <a:bodyPr>
            <a:noAutofit/>
          </a:bodyPr>
          <a:lstStyle/>
          <a:p>
            <a:pPr algn="r"/>
            <a:r>
              <a:rPr lang="pt-BR" sz="3600" dirty="0">
                <a:latin typeface="Arial" pitchFamily="34" charset="0"/>
                <a:cs typeface="Arial" pitchFamily="34" charset="0"/>
              </a:rPr>
              <a:t>61-Tem grande importância na </a:t>
            </a:r>
            <a:r>
              <a:rPr lang="pt-BR" sz="3600" dirty="0">
                <a:solidFill>
                  <a:srgbClr val="FFFF00"/>
                </a:solidFill>
                <a:latin typeface="Arial" pitchFamily="34" charset="0"/>
                <a:cs typeface="Arial" pitchFamily="34" charset="0"/>
              </a:rPr>
              <a:t>REFORMA ÍNTIMA </a:t>
            </a:r>
            <a:r>
              <a:rPr lang="pt-BR" sz="3600" dirty="0">
                <a:latin typeface="Arial" pitchFamily="34" charset="0"/>
                <a:cs typeface="Arial" pitchFamily="34" charset="0"/>
              </a:rPr>
              <a:t>afastar toda e qualquer forma de obsessão para que haja possibilidade de sucesso na empreitada.</a:t>
            </a:r>
            <a:endParaRPr lang="pt-BR" sz="3600"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1944588169"/>
      </p:ext>
    </p:extLst>
  </p:cSld>
  <p:clrMapOvr>
    <a:masterClrMapping/>
  </p:clrMapOvr>
  <p:transition spd="slow" advTm="20000">
    <p:blinds dir="vert"/>
  </p:transition>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730- O suicídio inconsciente é fruto do desleixo para com o corpo físico. Mal dos mais graves, fará com que o Espírito sofra as consequências quando libertar-se da carne.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99633546"/>
      </p:ext>
    </p:extLst>
  </p:cSld>
  <p:clrMapOvr>
    <a:masterClrMapping/>
  </p:clrMapOvr>
  <p:transition spd="slow" advTm="20000">
    <p:blinds dir="vert"/>
  </p:transition>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731- O suicídio nada mais é do que terminar com a própria vida material. Assim, há maneiras diretas de fazê-lo, normalmente as únicas vias reconhecidas pelo encarnado para configurar esse ato derradeiro, embora existam modos indiretos de chegar ao mesmo resultado.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7225"/>
      </p:ext>
    </p:extLst>
  </p:cSld>
  <p:clrMapOvr>
    <a:masterClrMapping/>
  </p:clrMapOvr>
  <p:transition spd="slow" advTm="20000">
    <p:blinds dir="vert"/>
  </p:transition>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732- Quando o encarnado, sabendo dos riscos que seu corpo está correndo, diante de sua vida desregrada, opressiva ou desgastante, podendo alterar seu rumo, insiste em manter-se na senda do erro, está caminhando para o suicídio indireto e por ele será responsabilizado.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91880677"/>
      </p:ext>
    </p:extLst>
  </p:cSld>
  <p:clrMapOvr>
    <a:masterClrMapping/>
  </p:clrMapOvr>
  <p:transition spd="slow" advTm="20000">
    <p:blinds dir="vert"/>
  </p:transition>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733- A medicina material não deve jamais ser desprezada. Ao contrário, é importante meio de manter a saúde física do encarnado. Inexiste desprendimento naquele que, entregando a Deus, deixa de cuidar dos seus males porquê "acredita" que tudo que lhe acontecer terá sido vontade divina.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01610077"/>
      </p:ext>
    </p:extLst>
  </p:cSld>
  <p:clrMapOvr>
    <a:masterClrMapping/>
  </p:clrMapOvr>
  <p:transition spd="slow" advTm="20000">
    <p:blinds dir="vert"/>
  </p:transition>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734- Procurar assistência médica é parte dos deveres do ser humano para manter-se tanto quanto possível no estágio corpóreo, até que realmente tenha chegado o seu momento de partir.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0493714"/>
      </p:ext>
    </p:extLst>
  </p:cSld>
  <p:clrMapOvr>
    <a:masterClrMapping/>
  </p:clrMapOvr>
  <p:transition spd="slow" advTm="20000">
    <p:blinds dir="vert"/>
  </p:transition>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735- Outro desvio que muito contribui para desmantelar o equilíbrio do corpo e da mente é a ira. O colérico provoca desgastes profundos no seu sistema nervoso e, com isso, chama a si enfermidades de toda ordem que poderão levá-lo a resultados fatais precipitados e indesejáveis.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8793615"/>
      </p:ext>
    </p:extLst>
  </p:cSld>
  <p:clrMapOvr>
    <a:masterClrMapping/>
  </p:clrMapOvr>
  <p:transition spd="slow" advTm="20000">
    <p:blinds dir="vert"/>
  </p:transition>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b="1" dirty="0">
                <a:effectLst>
                  <a:outerShdw blurRad="38100" dist="38100" dir="2700000" algn="tl">
                    <a:srgbClr val="000000">
                      <a:alpha val="43137"/>
                    </a:srgbClr>
                  </a:outerShdw>
                </a:effectLst>
                <a:latin typeface="Arial" pitchFamily="34" charset="0"/>
                <a:cs typeface="Arial" pitchFamily="34" charset="0"/>
              </a:rPr>
              <a:t>736- Com inteligência, paciência e resignação, pode o encarnado combater muitos males, aparentemente complexos e até mesmo incuráveis, sem se deixar levar pelo desespero e pela revolta contra Deus, situações que somente agravariam ainda mais qualquer estado doentio que </a:t>
            </a:r>
            <a:br>
              <a:rPr lang="pt-BR" sz="3500" b="1" dirty="0">
                <a:effectLst>
                  <a:outerShdw blurRad="38100" dist="38100" dir="2700000" algn="tl">
                    <a:srgbClr val="000000">
                      <a:alpha val="43137"/>
                    </a:srgbClr>
                  </a:outerShdw>
                </a:effectLst>
                <a:latin typeface="Arial" pitchFamily="34" charset="0"/>
                <a:cs typeface="Arial" pitchFamily="34" charset="0"/>
              </a:rPr>
            </a:br>
            <a:r>
              <a:rPr lang="pt-BR" sz="3500" b="1" dirty="0">
                <a:effectLst>
                  <a:outerShdw blurRad="38100" dist="38100" dir="2700000" algn="tl">
                    <a:srgbClr val="000000">
                      <a:alpha val="43137"/>
                    </a:srgbClr>
                  </a:outerShdw>
                </a:effectLst>
                <a:latin typeface="Arial" pitchFamily="34" charset="0"/>
                <a:cs typeface="Arial" pitchFamily="34" charset="0"/>
              </a:rPr>
              <a:t>houver de vivenciar.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Disciplina da Saúde Física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1328820"/>
      </p:ext>
    </p:extLst>
  </p:cSld>
  <p:clrMapOvr>
    <a:masterClrMapping/>
  </p:clrMapOvr>
  <p:transition spd="slow" advTm="20000">
    <p:blinds dir="vert"/>
  </p:transition>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b="1" dirty="0">
                <a:effectLst>
                  <a:outerShdw blurRad="38100" dist="38100" dir="2700000" algn="tl">
                    <a:srgbClr val="000000">
                      <a:alpha val="43137"/>
                    </a:srgbClr>
                  </a:outerShdw>
                </a:effectLst>
                <a:latin typeface="Arial" pitchFamily="34" charset="0"/>
                <a:cs typeface="Arial" pitchFamily="34" charset="0"/>
              </a:rPr>
              <a:t>737-	Conceituemos harmonia como a simetria de bons sentimentos no convívio humano.</a:t>
            </a:r>
            <a:br>
              <a:rPr lang="pt-BR" sz="3500" b="1" dirty="0">
                <a:effectLst>
                  <a:outerShdw blurRad="38100" dist="38100" dir="2700000" algn="tl">
                    <a:srgbClr val="000000">
                      <a:alpha val="43137"/>
                    </a:srgbClr>
                  </a:outerShdw>
                </a:effectLst>
                <a:latin typeface="Arial" pitchFamily="34" charset="0"/>
                <a:cs typeface="Arial" pitchFamily="34" charset="0"/>
              </a:rPr>
            </a:br>
            <a:br>
              <a:rPr lang="pt-BR" sz="3500" b="1" dirty="0">
                <a:effectLst>
                  <a:outerShdw blurRad="38100" dist="38100" dir="2700000" algn="tl">
                    <a:srgbClr val="000000">
                      <a:alpha val="43137"/>
                    </a:srgbClr>
                  </a:outerShdw>
                </a:effectLst>
                <a:latin typeface="Arial" pitchFamily="34" charset="0"/>
                <a:cs typeface="Arial" pitchFamily="34" charset="0"/>
              </a:rPr>
            </a:br>
            <a:br>
              <a:rPr lang="pt-BR" sz="3500" b="1" dirty="0">
                <a:effectLst>
                  <a:outerShdw blurRad="38100" dist="38100" dir="2700000" algn="tl">
                    <a:srgbClr val="000000">
                      <a:alpha val="43137"/>
                    </a:srgbClr>
                  </a:outerShdw>
                </a:effectLst>
                <a:latin typeface="Arial" pitchFamily="34" charset="0"/>
                <a:cs typeface="Arial" pitchFamily="34" charset="0"/>
              </a:rPr>
            </a:br>
            <a:r>
              <a:rPr lang="pt-BR" sz="3500" b="1" dirty="0">
                <a:effectLst>
                  <a:outerShdw blurRad="38100" dist="38100" dir="2700000" algn="tl">
                    <a:srgbClr val="000000">
                      <a:alpha val="43137"/>
                    </a:srgbClr>
                  </a:outerShdw>
                </a:effectLst>
                <a:latin typeface="Arial" pitchFamily="34" charset="0"/>
                <a:cs typeface="Arial" pitchFamily="34" charset="0"/>
              </a:rPr>
              <a:t>738-	É dever cristão mantê-la e cultivá-la, pois a fraternidade e a solidariedade mútua dela são dependentes.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5912489"/>
      </p:ext>
    </p:extLst>
  </p:cSld>
  <p:clrMapOvr>
    <a:masterClrMapping/>
  </p:clrMapOvr>
  <p:transition spd="slow" advTm="20000">
    <p:blinds dir="vert"/>
  </p:transition>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b="1" dirty="0">
                <a:effectLst>
                  <a:outerShdw blurRad="38100" dist="38100" dir="2700000" algn="tl">
                    <a:srgbClr val="000000">
                      <a:alpha val="43137"/>
                    </a:srgbClr>
                  </a:outerShdw>
                </a:effectLst>
                <a:latin typeface="Arial" pitchFamily="34" charset="0"/>
                <a:cs typeface="Arial" pitchFamily="34" charset="0"/>
              </a:rPr>
              <a:t>739-	Um dos principais requisitos para seu implemento é o exercício do perdão recíproco, visto que os encarnados têm naturais divergências e podem, vez ou outra, trocar agressões que ofendem suscetibilidades e causam inimizades ou sentimentos antagônicos. Perdoando-se, a harmonia há de prevalecer.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82367058"/>
      </p:ext>
    </p:extLst>
  </p:cSld>
  <p:clrMapOvr>
    <a:masterClrMapping/>
  </p:clrMapOvr>
  <p:transition spd="slow" advTm="20000">
    <p:blinds dir="vert"/>
  </p:transition>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b="1" dirty="0">
                <a:effectLst>
                  <a:outerShdw blurRad="38100" dist="38100" dir="2700000" algn="tl">
                    <a:srgbClr val="000000">
                      <a:alpha val="43137"/>
                    </a:srgbClr>
                  </a:outerShdw>
                </a:effectLst>
                <a:latin typeface="Arial" pitchFamily="34" charset="0"/>
                <a:cs typeface="Arial" pitchFamily="34" charset="0"/>
              </a:rPr>
              <a:t>740-	Nenhum ser humano é absolutamente certo ou infalível. Necessitado de misericórdia e benevolência, o encarnado deve conceder igual tratamento ao seu semelhante. Em nome dessa placidez de espírito, instala-se a harmonia.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95813637"/>
      </p:ext>
    </p:extLst>
  </p:cSld>
  <p:clrMapOvr>
    <a:masterClrMapping/>
  </p:clrMapOvr>
  <p:transition spd="slow" advTm="20000">
    <p:blinds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24744"/>
            <a:ext cx="8856984" cy="5301760"/>
          </a:xfrm>
        </p:spPr>
        <p:txBody>
          <a:bodyPr>
            <a:noAutofit/>
          </a:bodyPr>
          <a:lstStyle/>
          <a:p>
            <a:pPr algn="r"/>
            <a:r>
              <a:rPr lang="pt-BR" sz="2800" dirty="0">
                <a:latin typeface="Arial" pitchFamily="34" charset="0"/>
                <a:cs typeface="Arial" pitchFamily="34" charset="0"/>
              </a:rPr>
              <a:t>62-Por paradoxal que possa parecer, um fator abrange o outro. </a:t>
            </a:r>
            <a:r>
              <a:rPr lang="pt-BR" sz="2800" b="1" dirty="0">
                <a:solidFill>
                  <a:srgbClr val="FFFF00"/>
                </a:solidFill>
                <a:latin typeface="Arial" pitchFamily="34" charset="0"/>
                <a:cs typeface="Arial" pitchFamily="34" charset="0"/>
              </a:rPr>
              <a:t>O ser humano que não exercita a autocrítica</a:t>
            </a:r>
            <a:r>
              <a:rPr lang="pt-BR" sz="2800" dirty="0">
                <a:solidFill>
                  <a:schemeClr val="bg2"/>
                </a:solidFill>
                <a:latin typeface="Arial" pitchFamily="34" charset="0"/>
                <a:cs typeface="Arial" pitchFamily="34" charset="0"/>
              </a:rPr>
              <a:t> </a:t>
            </a:r>
            <a:r>
              <a:rPr lang="pt-BR" sz="2800" dirty="0">
                <a:latin typeface="Arial" pitchFamily="34" charset="0"/>
                <a:cs typeface="Arial" pitchFamily="34" charset="0"/>
              </a:rPr>
              <a:t>deixa de fortalecer e cultivar sua fé nos postulados cristãos, terminando por agir camufladamente no tocante aos seus sentimentos. 	Com isso, torna-se presa fácil dos inimigos do Bem. Atrai e deixa-se levar pela obsessão. Por outro lado, quem está sob esse processo nefasto, fraqueja nas condições efetivas de empreender a </a:t>
            </a:r>
            <a:r>
              <a:rPr lang="pt-BR" sz="2800" dirty="0">
                <a:solidFill>
                  <a:srgbClr val="FFFF00"/>
                </a:solidFill>
                <a:latin typeface="Arial" pitchFamily="34" charset="0"/>
                <a:cs typeface="Arial" pitchFamily="34" charset="0"/>
              </a:rPr>
              <a:t>REFORMA ÍNTIMA. </a:t>
            </a:r>
            <a:r>
              <a:rPr lang="pt-BR" sz="2800" dirty="0">
                <a:latin typeface="Arial" pitchFamily="34" charset="0"/>
                <a:cs typeface="Arial" pitchFamily="34" charset="0"/>
              </a:rPr>
              <a:t>Com isso, surge o círculo vicioso da obsessão - ausência de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72" y="435000"/>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387228"/>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2886933658"/>
      </p:ext>
    </p:extLst>
  </p:cSld>
  <p:clrMapOvr>
    <a:masterClrMapping/>
  </p:clrMapOvr>
  <p:transition spd="slow" advTm="20000">
    <p:blinds dir="vert"/>
  </p:transition>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b="1" dirty="0">
                <a:effectLst>
                  <a:outerShdw blurRad="38100" dist="38100" dir="2700000" algn="tl">
                    <a:srgbClr val="000000">
                      <a:alpha val="43137"/>
                    </a:srgbClr>
                  </a:outerShdw>
                </a:effectLst>
                <a:latin typeface="Arial" pitchFamily="34" charset="0"/>
                <a:cs typeface="Arial" pitchFamily="34" charset="0"/>
              </a:rPr>
              <a:t>741-	Relacionamentos conturbados podem ser pacificados, bastando para tanto boa vontade e a consciência de que a simetria dos bons sentimentos é a trilha do cristão.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79486375"/>
      </p:ext>
    </p:extLst>
  </p:cSld>
  <p:clrMapOvr>
    <a:masterClrMapping/>
  </p:clrMapOvr>
  <p:transition spd="slow" advTm="20000">
    <p:blinds dir="vert"/>
  </p:transition>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b="1" dirty="0">
                <a:effectLst>
                  <a:outerShdw blurRad="38100" dist="38100" dir="2700000" algn="tl">
                    <a:srgbClr val="000000">
                      <a:alpha val="43137"/>
                    </a:srgbClr>
                  </a:outerShdw>
                </a:effectLst>
                <a:latin typeface="Arial" pitchFamily="34" charset="0"/>
                <a:cs typeface="Arial" pitchFamily="34" charset="0"/>
              </a:rPr>
              <a:t>742-	A decadência da harmonia </a:t>
            </a:r>
            <a:br>
              <a:rPr lang="pt-BR" sz="3500" b="1" dirty="0">
                <a:effectLst>
                  <a:outerShdw blurRad="38100" dist="38100" dir="2700000" algn="tl">
                    <a:srgbClr val="000000">
                      <a:alpha val="43137"/>
                    </a:srgbClr>
                  </a:outerShdw>
                </a:effectLst>
                <a:latin typeface="Arial" pitchFamily="34" charset="0"/>
                <a:cs typeface="Arial" pitchFamily="34" charset="0"/>
              </a:rPr>
            </a:br>
            <a:r>
              <a:rPr lang="pt-BR" sz="3500" b="1" dirty="0">
                <a:effectLst>
                  <a:outerShdw blurRad="38100" dist="38100" dir="2700000" algn="tl">
                    <a:srgbClr val="000000">
                      <a:alpha val="43137"/>
                    </a:srgbClr>
                  </a:outerShdw>
                </a:effectLst>
                <a:latin typeface="Arial" pitchFamily="34" charset="0"/>
                <a:cs typeface="Arial" pitchFamily="34" charset="0"/>
              </a:rPr>
              <a:t>começa a partir do momento em que os julgamentos ganham corpo nas relações humanas. Ninguém aprecia ser avaliado, mormente por quem não tem estatura moral para fazê-lo.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42653447"/>
      </p:ext>
    </p:extLst>
  </p:cSld>
  <p:clrMapOvr>
    <a:masterClrMapping/>
  </p:clrMapOvr>
  <p:transition spd="slow" advTm="20000">
    <p:blinds dir="vert"/>
  </p:transition>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b="1" dirty="0">
                <a:effectLst>
                  <a:outerShdw blurRad="38100" dist="38100" dir="2700000" algn="tl">
                    <a:srgbClr val="000000">
                      <a:alpha val="43137"/>
                    </a:srgbClr>
                  </a:outerShdw>
                </a:effectLst>
                <a:latin typeface="Arial" pitchFamily="34" charset="0"/>
                <a:cs typeface="Arial" pitchFamily="34" charset="0"/>
              </a:rPr>
              <a:t>743-	É natural que o homem encontre dificuldade em proceder a um julgamento justo, no que se refere à avaliação que faz do seu semelhante. Afinal, justiça absoluta somente a divina.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1136176"/>
      </p:ext>
    </p:extLst>
  </p:cSld>
  <p:clrMapOvr>
    <a:masterClrMapping/>
  </p:clrMapOvr>
  <p:transition spd="slow" advTm="20000">
    <p:blinds dir="vert"/>
  </p:transition>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l"/>
            <a:r>
              <a:rPr lang="pt-BR" sz="2900" b="1" dirty="0">
                <a:effectLst>
                  <a:outerShdw blurRad="38100" dist="38100" dir="2700000" algn="tl">
                    <a:srgbClr val="000000">
                      <a:alpha val="43137"/>
                    </a:srgbClr>
                  </a:outerShdw>
                </a:effectLst>
                <a:latin typeface="Arial" pitchFamily="34" charset="0"/>
                <a:cs typeface="Arial" pitchFamily="34" charset="0"/>
              </a:rPr>
              <a:t>744-	Portanto, o melhor, em nome da harmonia, é evitar julgamentos. Ninguém, no plano material, é isento de erros, salvo raríssimas exceções, nem mesmo computáveis no contexto da REFORMA ÍNTIMA. </a:t>
            </a:r>
            <a:br>
              <a:rPr lang="pt-BR" sz="2900" b="1" dirty="0">
                <a:effectLst>
                  <a:outerShdw blurRad="38100" dist="38100" dir="2700000" algn="tl">
                    <a:srgbClr val="000000">
                      <a:alpha val="43137"/>
                    </a:srgbClr>
                  </a:outerShdw>
                </a:effectLst>
                <a:latin typeface="Arial" pitchFamily="34" charset="0"/>
                <a:cs typeface="Arial" pitchFamily="34" charset="0"/>
              </a:rPr>
            </a:br>
            <a:r>
              <a:rPr lang="pt-BR" sz="2900" b="1" dirty="0">
                <a:effectLst>
                  <a:outerShdw blurRad="38100" dist="38100" dir="2700000" algn="tl">
                    <a:srgbClr val="000000">
                      <a:alpha val="43137"/>
                    </a:srgbClr>
                  </a:outerShdw>
                </a:effectLst>
                <a:latin typeface="Arial" pitchFamily="34" charset="0"/>
                <a:cs typeface="Arial" pitchFamily="34" charset="0"/>
              </a:rPr>
              <a:t>- Por que julgar o próximo com rigor? </a:t>
            </a:r>
            <a:br>
              <a:rPr lang="pt-BR" sz="2900" b="1" dirty="0">
                <a:effectLst>
                  <a:outerShdw blurRad="38100" dist="38100" dir="2700000" algn="tl">
                    <a:srgbClr val="000000">
                      <a:alpha val="43137"/>
                    </a:srgbClr>
                  </a:outerShdw>
                </a:effectLst>
                <a:latin typeface="Arial" pitchFamily="34" charset="0"/>
                <a:cs typeface="Arial" pitchFamily="34" charset="0"/>
              </a:rPr>
            </a:br>
            <a:r>
              <a:rPr lang="pt-BR" sz="2900" b="1" dirty="0">
                <a:effectLst>
                  <a:outerShdw blurRad="38100" dist="38100" dir="2700000" algn="tl">
                    <a:srgbClr val="000000">
                      <a:alpha val="43137"/>
                    </a:srgbClr>
                  </a:outerShdw>
                </a:effectLst>
                <a:latin typeface="Arial" pitchFamily="34" charset="0"/>
                <a:cs typeface="Arial" pitchFamily="34" charset="0"/>
              </a:rPr>
              <a:t>- Por que quebrar a simetria reinante em nome de uma avaliação normalmente precipitada? </a:t>
            </a:r>
            <a:br>
              <a:rPr lang="pt-BR" sz="2900" b="1" dirty="0">
                <a:effectLst>
                  <a:outerShdw blurRad="38100" dist="38100" dir="2700000" algn="tl">
                    <a:srgbClr val="000000">
                      <a:alpha val="43137"/>
                    </a:srgbClr>
                  </a:outerShdw>
                </a:effectLst>
                <a:latin typeface="Arial" pitchFamily="34" charset="0"/>
                <a:cs typeface="Arial" pitchFamily="34" charset="0"/>
              </a:rPr>
            </a:br>
            <a:r>
              <a:rPr lang="pt-BR" sz="2900" b="1" dirty="0">
                <a:effectLst>
                  <a:outerShdw blurRad="38100" dist="38100" dir="2700000" algn="tl">
                    <a:srgbClr val="000000">
                      <a:alpha val="43137"/>
                    </a:srgbClr>
                  </a:outerShdw>
                </a:effectLst>
                <a:latin typeface="Arial" pitchFamily="34" charset="0"/>
                <a:cs typeface="Arial" pitchFamily="34" charset="0"/>
              </a:rPr>
              <a:t>- Por que não ser racional e compreender que julgamentos, afora os provocados pelas leis humanas, são despiciendos de fundamento?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85530731"/>
      </p:ext>
    </p:extLst>
  </p:cSld>
  <p:clrMapOvr>
    <a:masterClrMapping/>
  </p:clrMapOvr>
  <p:transition spd="slow" advTm="20000">
    <p:blinds dir="vert"/>
  </p:transition>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500" b="1" dirty="0">
                <a:effectLst>
                  <a:outerShdw blurRad="38100" dist="38100" dir="2700000" algn="tl">
                    <a:srgbClr val="000000">
                      <a:alpha val="43137"/>
                    </a:srgbClr>
                  </a:outerShdw>
                </a:effectLst>
                <a:latin typeface="Arial" pitchFamily="34" charset="0"/>
                <a:cs typeface="Arial" pitchFamily="34" charset="0"/>
              </a:rPr>
              <a:t>745-	Evidente que, em alguns casos, é preciso proceder a uma avaliação do semelhante para auxiliá-lo na correção dos seus desvios de conduta. </a:t>
            </a:r>
            <a:br>
              <a:rPr lang="pt-BR" sz="3500" b="1" dirty="0">
                <a:effectLst>
                  <a:outerShdw blurRad="38100" dist="38100" dir="2700000" algn="tl">
                    <a:srgbClr val="000000">
                      <a:alpha val="43137"/>
                    </a:srgbClr>
                  </a:outerShdw>
                </a:effectLst>
                <a:latin typeface="Arial" pitchFamily="34" charset="0"/>
                <a:cs typeface="Arial" pitchFamily="34" charset="0"/>
              </a:rPr>
            </a:br>
            <a:r>
              <a:rPr lang="pt-BR" sz="3500" b="1" dirty="0">
                <a:effectLst>
                  <a:outerShdw blurRad="38100" dist="38100" dir="2700000" algn="tl">
                    <a:srgbClr val="000000">
                      <a:alpha val="43137"/>
                    </a:srgbClr>
                  </a:outerShdw>
                </a:effectLst>
                <a:latin typeface="Arial" pitchFamily="34" charset="0"/>
                <a:cs typeface="Arial" pitchFamily="34" charset="0"/>
              </a:rPr>
              <a:t>Assim faz o pai em relação ao seu filho, o professor no tocante ao aluno, um amigo em referência ao outro. Mas, lembre-se, há profunda diferença no "avaliar para ajudar" e no "julgar para condenar".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7889094"/>
      </p:ext>
    </p:extLst>
  </p:cSld>
  <p:clrMapOvr>
    <a:masterClrMapping/>
  </p:clrMapOvr>
  <p:transition spd="slow" advTm="20000">
    <p:blinds dir="vert"/>
  </p:transition>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746-Corrigir: somente com amor, no momento propício para o corrigido, de modo manso e com boa intenção.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42068765"/>
      </p:ext>
    </p:extLst>
  </p:cSld>
  <p:clrMapOvr>
    <a:masterClrMapping/>
  </p:clrMapOvr>
  <p:transition spd="slow" advTm="20000">
    <p:blinds dir="vert"/>
  </p:transition>
</p:sld>
</file>

<file path=ppt/slides/slide786.xml><?xml version="1.0" encoding="utf-8"?>
<p:sld xmlns:a="http://schemas.openxmlformats.org/drawingml/2006/main" xmlns:r="http://schemas.openxmlformats.org/officeDocument/2006/relationships" xmlns:p="http://schemas.openxmlformats.org/presentationml/2006/main">
  <p:cSld>
    <p:bg>
      <p:bgPr shadeToTitle="1">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746a- Mas, geralmente, encarnados não praticam análises imparciais do semelhante. Faz parte de sua imperfeição. Conveniente, pois, evitá-las, mormente se gratuitas e com espírito de emulação.</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5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62198694"/>
      </p:ext>
    </p:extLst>
  </p:cSld>
  <p:clrMapOvr>
    <a:overrideClrMapping bg1="dk1" tx1="lt1" bg2="dk2" tx2="lt2" accent1="accent1" accent2="accent2" accent3="accent3" accent4="accent4" accent5="accent5" accent6="accent6" hlink="hlink" folHlink="folHlink"/>
  </p:clrMapOvr>
  <p:transition spd="slow" advTm="20000">
    <p:blinds dir="vert"/>
  </p:transition>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81189"/>
            <a:ext cx="8748464" cy="5097005"/>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747-Não acatar correções feitas com espírito elevado, dessa forma demonstradas e perceptíveis, é exercitar o orgulho, pois o encarnado não prescinde de auxílio na sua escalada evolutiva.</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Harmonia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05076648"/>
      </p:ext>
    </p:extLst>
  </p:cSld>
  <p:clrMapOvr>
    <a:masterClrMapping/>
  </p:clrMapOvr>
  <p:transition spd="slow" advTm="20000">
    <p:blinds dir="vert"/>
  </p:transition>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748-Abrir o coração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tem dois sentidos: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um amplo,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outro estrito.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50060313"/>
      </p:ext>
    </p:extLst>
  </p:cSld>
  <p:clrMapOvr>
    <a:masterClrMapping/>
  </p:clrMapOvr>
  <p:transition spd="slow" advTm="20000">
    <p:blinds dir="vert"/>
  </p:transition>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749-Em sentido amplo quer dizer que o encarnado consegue manter-se sintonizado com o amor e seus derivados. Vencendo suas tendências egoísticas, ainda que com falhas, naturais ao ser humano, harmoniza-se com a vivência cristã e seu coração está aberto aos bons sentimentos.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87263094"/>
      </p:ext>
    </p:extLst>
  </p:cSld>
  <p:clrMapOvr>
    <a:masterClrMapping/>
  </p:clrMapOvr>
  <p:transition spd="slow" advTm="20000">
    <p:blinds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231008"/>
            <a:ext cx="8856984" cy="5195495"/>
          </a:xfrm>
        </p:spPr>
        <p:txBody>
          <a:bodyPr>
            <a:noAutofit/>
          </a:bodyPr>
          <a:lstStyle/>
          <a:p>
            <a:pPr algn="r"/>
            <a:r>
              <a:rPr lang="pt-BR" sz="2900" dirty="0">
                <a:latin typeface="Arial" pitchFamily="34" charset="0"/>
                <a:cs typeface="Arial" pitchFamily="34" charset="0"/>
              </a:rPr>
              <a:t>63-Mas, importante princípio: a obsessão não representa um mal absoluto, ao contrário, é uma consequência da invigilância do próprio encarnado e da sua falta de querer positivo. Desejando, pois, afastar o(s) seu(s) obsessor(es), não basta tencionar. Para tanto, é preciso um mínimo de </a:t>
            </a:r>
            <a:r>
              <a:rPr lang="pt-BR" sz="2900" dirty="0">
                <a:solidFill>
                  <a:srgbClr val="FFFF00"/>
                </a:solidFill>
                <a:latin typeface="Arial" pitchFamily="34" charset="0"/>
                <a:cs typeface="Arial" pitchFamily="34" charset="0"/>
              </a:rPr>
              <a:t>REFORMA ÍNTIMA</a:t>
            </a:r>
            <a:r>
              <a:rPr lang="pt-BR" sz="2900" dirty="0">
                <a:latin typeface="Arial" pitchFamily="34" charset="0"/>
                <a:cs typeface="Arial" pitchFamily="34" charset="0"/>
              </a:rPr>
              <a:t>, de início, a fim de que seus bons sentimentos retornem e, aos poucos, a entidade inferior comece a perder seu campo de atuação, enfraquecendo sua capacidade de influenciação.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3096689668"/>
      </p:ext>
    </p:extLst>
  </p:cSld>
  <p:clrMapOvr>
    <a:masterClrMapping/>
  </p:clrMapOvr>
  <p:transition spd="slow" advTm="20000">
    <p:blinds dir="vert"/>
  </p:transition>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750-Em sentido estrito significa expressar seus sentimentos,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sejam eles positivos ou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negativos, com sinceridade,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franqueza, liberdade e confiança.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4818229"/>
      </p:ext>
    </p:extLst>
  </p:cSld>
  <p:clrMapOvr>
    <a:masterClrMapping/>
  </p:clrMapOvr>
  <p:transition spd="slow" advTm="20000">
    <p:blinds dir="vert"/>
  </p:transition>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751-Pessoas circunspectas, via de regra, guardam resquícios significativos de orgulho ou de egoísmo. O ideal é sorrir sempre, ser afável, comunicativo e atencioso com os que o cercam.</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88605653"/>
      </p:ext>
    </p:extLst>
  </p:cSld>
  <p:clrMapOvr>
    <a:masterClrMapping/>
  </p:clrMapOvr>
  <p:transition spd="slow" advTm="20000">
    <p:blinds dir="vert"/>
  </p:transition>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752-Mau humor constante e semblante sombrio não contribuem para a abertura de coração, nem mesmo para o procedimento cristão.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08308030"/>
      </p:ext>
    </p:extLst>
  </p:cSld>
  <p:clrMapOvr>
    <a:masterClrMapping/>
  </p:clrMapOvr>
  <p:transition spd="slow" advTm="20000">
    <p:blinds dir="vert"/>
  </p:transition>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753-Timidez também não é desculpa para o não exercício do amor. Retraídos desse modo o são por algum tipo de desvio, ainda que psicológico e necessitado de tratamento adequado. Alegria é o melhor antídoto ao acanhado.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7882463"/>
      </p:ext>
    </p:extLst>
  </p:cSld>
  <p:clrMapOvr>
    <a:masterClrMapping/>
  </p:clrMapOvr>
  <p:transition spd="slow" advTm="20000">
    <p:blinds dir="vert"/>
  </p:transition>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754-Abrir o coração, pois, harmoniza o ser com o Plano Espiritual Superior porque, nos dois sentidos — amplo e estrito —, demonstra sua ânsia em ampliar o amor, que é oposto aos maus sentimentos.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75108390"/>
      </p:ext>
    </p:extLst>
  </p:cSld>
  <p:clrMapOvr>
    <a:masterClrMapping/>
  </p:clrMapOvr>
  <p:transition spd="slow" advTm="20000">
    <p:blinds dir="vert"/>
  </p:transition>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755-Nesse ponto, encarnado nenhum precisa de mestre para ensiná-lo a amar, a abrir seu coração,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bastando querer fazê-lo.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39755949"/>
      </p:ext>
    </p:extLst>
  </p:cSld>
  <p:clrMapOvr>
    <a:masterClrMapping/>
  </p:clrMapOvr>
  <p:transition spd="slow" advTm="20000">
    <p:blinds dir="vert"/>
  </p:transition>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756-Não conseguindo, o remédio indicado é a REFORMA ÍNTIMA. Purificando o âmago, alterando seus valores do negativo para o positivo, cultivando a singela virtude do sorrir, compensará o ser humano suas imperfeições no cenário da carranca.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57480517"/>
      </p:ext>
    </p:extLst>
  </p:cSld>
  <p:clrMapOvr>
    <a:masterClrMapping/>
  </p:clrMapOvr>
  <p:transition spd="slow" advTm="20000">
    <p:blinds dir="vert"/>
  </p:transition>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600" b="1" dirty="0">
                <a:effectLst>
                  <a:outerShdw blurRad="38100" dist="38100" dir="2700000" algn="tl">
                    <a:srgbClr val="000000">
                      <a:alpha val="43137"/>
                    </a:srgbClr>
                  </a:outerShdw>
                </a:effectLst>
                <a:latin typeface="Arial" pitchFamily="34" charset="0"/>
                <a:cs typeface="Arial" pitchFamily="34" charset="0"/>
              </a:rPr>
              <a:t>757-A abertura de coração, assim exercitada, proporcionará,</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inclusive a oportunidade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sem par de amar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os inimigos.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39484418"/>
      </p:ext>
    </p:extLst>
  </p:cSld>
  <p:clrMapOvr>
    <a:masterClrMapping/>
  </p:clrMapOvr>
  <p:transition spd="slow" advTm="20000">
    <p:blinds dir="vert"/>
  </p:transition>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758-	Inimizade é somente um estado passageiro da alma. Não deve, nem merece, ser permanente. Quem não refizer seus laços rompidos na jornada terrena, um dia defrontar-se-á com seu inimigo no plano espiritual. O reencontro e o renascimento da afetividade haverá de existir para o resgate completo do ser.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Por que esperar tanto tempo?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2697642"/>
      </p:ext>
    </p:extLst>
  </p:cSld>
  <p:clrMapOvr>
    <a:masterClrMapping/>
  </p:clrMapOvr>
  <p:transition spd="slow" advTm="20000">
    <p:blinds dir="vert"/>
  </p:transition>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759-	Dar amor ao inimigo não quer dizer a ele sucumbir. Não representa humilhação, nem desdouro a ninguém. Ao contrário, mostra elevação de espírito, evidencia submissão às leis de Deus e, sobretudo, representa oportunidade inigualável de reparação de dívidas 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recomposição de danos morais.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1258816"/>
      </p:ext>
    </p:extLst>
  </p:cSld>
  <p:clrMapOvr>
    <a:masterClrMapping/>
  </p:clrMapOvr>
  <p:transition spd="slow" advTm="20000">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5549316"/>
          </a:xfrm>
        </p:spPr>
        <p:txBody>
          <a:bodyPr>
            <a:noAutofit/>
          </a:bodyPr>
          <a:lstStyle/>
          <a:p>
            <a:pPr algn="r"/>
            <a:r>
              <a:rPr lang="pt-BR" sz="3200" dirty="0">
                <a:latin typeface="Arial" pitchFamily="34" charset="0"/>
                <a:cs typeface="Arial" pitchFamily="34" charset="0"/>
              </a:rPr>
              <a:t>		A motivação, nesse percurso, nascerá do confronto da meditação com o cotidiano nem sempre ideal que muitos adotam. Unindo, pois, a teoria à prática, tendo por finalidade descortinar o ente cristão que há por trás das barreiras insensíveis que o materialismo impõe, como regra geral na jornada terrena, o indivíduo sentir-se-á mais leve, quando praticar a </a:t>
            </a:r>
            <a:r>
              <a:rPr lang="pt-BR" sz="3200" b="1" dirty="0">
                <a:solidFill>
                  <a:srgbClr val="FFFF00"/>
                </a:solidFill>
                <a:latin typeface="Arial" pitchFamily="34" charset="0"/>
                <a:cs typeface="Arial" pitchFamily="34" charset="0"/>
              </a:rPr>
              <a:t>REFORMA ÍNTIMA</a:t>
            </a:r>
            <a:r>
              <a:rPr lang="pt-BR" sz="3200" b="1" dirty="0">
                <a:latin typeface="Arial" pitchFamily="34" charset="0"/>
                <a:cs typeface="Arial" pitchFamily="34" charset="0"/>
              </a:rPr>
              <a:t>.</a:t>
            </a:r>
            <a:br>
              <a:rPr lang="pt-BR" sz="3200" dirty="0">
                <a:latin typeface="Arial" pitchFamily="34" charset="0"/>
                <a:cs typeface="Arial" pitchFamily="34" charset="0"/>
              </a:rPr>
            </a:br>
            <a:endParaRPr lang="pt-BR" sz="3200" dirty="0">
              <a:latin typeface="Arial" pitchFamily="34" charset="0"/>
              <a:cs typeface="Arial" pitchFamily="34" charset="0"/>
            </a:endParaRP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429330613"/>
      </p:ext>
    </p:extLst>
  </p:cSld>
  <p:clrMapOvr>
    <a:masterClrMapping/>
  </p:clrMapOvr>
  <p:transition spd="slow" advTm="20000">
    <p:blinds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08" y="1822236"/>
            <a:ext cx="8856984" cy="3213528"/>
          </a:xfrm>
        </p:spPr>
        <p:txBody>
          <a:bodyPr>
            <a:noAutofit/>
          </a:bodyPr>
          <a:lstStyle/>
          <a:p>
            <a:pPr algn="r"/>
            <a:r>
              <a:rPr lang="pt-BR" sz="3600" dirty="0">
                <a:latin typeface="Arial" pitchFamily="34" charset="0"/>
                <a:cs typeface="Arial" pitchFamily="34" charset="0"/>
              </a:rPr>
              <a:t>64-Ajuda Espiritual Superior e reuniões de desobsessão também auxiliam nesse processo de libertação.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1660152304"/>
      </p:ext>
    </p:extLst>
  </p:cSld>
  <p:clrMapOvr>
    <a:masterClrMapping/>
  </p:clrMapOvr>
  <p:transition spd="slow" advTm="20000">
    <p:blinds dir="vert"/>
  </p:transition>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760-	É possível que haja inimigo que não aceite o amor doado, com sinceridade e insistência, pelo encarnado. A essa situação o mais indicado é o cultivo da paciência e da resignação. Não deve haver revolta contra aquele que ainda não está preparado a perdoar como deveria; afinal, quem refuta amor é doente da alma.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95009334"/>
      </p:ext>
    </p:extLst>
  </p:cSld>
  <p:clrMapOvr>
    <a:masterClrMapping/>
  </p:clrMapOvr>
  <p:transition spd="slow" advTm="20000">
    <p:blinds dir="vert"/>
  </p:transition>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761-	A trilha indicada é a da perseverança. Insistir uma vez e desistir é pouco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para quem pretenda, de fato,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abrir seu coração.</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21672962"/>
      </p:ext>
    </p:extLst>
  </p:cSld>
  <p:clrMapOvr>
    <a:masterClrMapping/>
  </p:clrMapOvr>
  <p:transition spd="slow" advTm="20000">
    <p:blinds dir="vert"/>
  </p:transition>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762-	Inimigos ocultos podem ser debelados pelo amor do mesmo modo. Vibrações sempre positivas, um coração aberto e harmonizado com os bons Espíritos são escudos invioláveis a qualquer encarnado. Logo, inimizades gratuitas e unilaterais, porventura existentes, serão gradativamente extintas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pelo bom exemplo.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71044109"/>
      </p:ext>
    </p:extLst>
  </p:cSld>
  <p:clrMapOvr>
    <a:masterClrMapping/>
  </p:clrMapOvr>
  <p:transition spd="slow" advTm="20000">
    <p:blinds dir="vert"/>
  </p:transition>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763-	Em igual proporção este deve ser o tratamento aos inimigos desencarnados. Sem mágoa, ausente o rancor, vivendo sintonizado com seu Anjo Guardião, ouvindo seu Mentor, o encarnado conseguirá não somente evitar influenciações negativas,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mas também curá-las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em definitivo.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21504736"/>
      </p:ext>
    </p:extLst>
  </p:cSld>
  <p:clrMapOvr>
    <a:masterClrMapping/>
  </p:clrMapOvr>
  <p:transition spd="slow" advTm="20000">
    <p:blinds dir="vert"/>
  </p:transition>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764-	A inimizade pode servir de pretexto para escapes e compensações (298-330). Pessoas de espírito tirano, cujo rancor é o mote de suas existências, cultivam inimigos apenas para contentar o seu âmago desequilibrado. Vivem melhor se acreditarem que estão em luta contra alguém. São enfermos da alma. Merecem tratamento e o melhor deles é o amor.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89999044"/>
      </p:ext>
    </p:extLst>
  </p:cSld>
  <p:clrMapOvr>
    <a:masterClrMapping/>
  </p:clrMapOvr>
  <p:transition spd="slow" advTm="20000">
    <p:blinds dir="vert"/>
  </p:transition>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765- Em matéria de abertura de coração, nada justifica a falta do perdão, nem tampouco a do exercício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sincero do amor.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Abertura do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6223839"/>
      </p:ext>
    </p:extLst>
  </p:cSld>
  <p:clrMapOvr>
    <a:masterClrMapping/>
  </p:clrMapOvr>
  <p:transition spd="slow" advTm="20000">
    <p:blinds dir="vert"/>
  </p:transition>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766-	A pureza de coração é um estado de espírito; a abertura de coração, um exercício de vontade.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1714053"/>
      </p:ext>
    </p:extLst>
  </p:cSld>
  <p:clrMapOvr>
    <a:masterClrMapping/>
  </p:clrMapOvr>
  <p:transition spd="slow" advTm="20000">
    <p:blinds dir="vert"/>
  </p:transition>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767-	Recomendação expressa de Jesus, cabe ao encarnado manter seu coração livre de maus sentimentos 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longe das vibrações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negativas.</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33606194"/>
      </p:ext>
    </p:extLst>
  </p:cSld>
  <p:clrMapOvr>
    <a:masterClrMapping/>
  </p:clrMapOvr>
  <p:transition spd="slow" advTm="20000">
    <p:blinds dir="vert"/>
  </p:transition>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768-	Pureza significa limpidez de propósitos e nitidez de virtudes. Afasta-se com isso o rancor e a malícia, maiores detratores da pureza de coração.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7067995"/>
      </p:ext>
    </p:extLst>
  </p:cSld>
  <p:clrMapOvr>
    <a:masterClrMapping/>
  </p:clrMapOvr>
  <p:transition spd="slow" advTm="20000">
    <p:blinds dir="vert"/>
  </p:transition>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769-	Ser puro quer dizer ser bom. Bondade é uma sensível virtude que todos os encarnados apreciam receber.</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0654659"/>
      </p:ext>
    </p:extLst>
  </p:cSld>
  <p:clrMapOvr>
    <a:masterClrMapping/>
  </p:clrMapOvr>
  <p:transition spd="slow" advTm="20000">
    <p:blinds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425508"/>
            <a:ext cx="8856984" cy="4149632"/>
          </a:xfrm>
        </p:spPr>
        <p:txBody>
          <a:bodyPr>
            <a:noAutofit/>
          </a:bodyPr>
          <a:lstStyle/>
          <a:p>
            <a:pPr algn="r"/>
            <a:r>
              <a:rPr lang="pt-BR" sz="3600" dirty="0">
                <a:latin typeface="Arial" pitchFamily="34" charset="0"/>
                <a:cs typeface="Arial" pitchFamily="34" charset="0"/>
              </a:rPr>
              <a:t>	65-Eliminando o assédio do obsessor, estará o encarnado mais apto a dar prosseguimento ao seu processo de </a:t>
            </a:r>
            <a:r>
              <a:rPr lang="pt-BR" sz="3600" dirty="0">
                <a:solidFill>
                  <a:srgbClr val="FFFF00"/>
                </a:solidFill>
                <a:latin typeface="Arial" pitchFamily="34" charset="0"/>
                <a:cs typeface="Arial" pitchFamily="34" charset="0"/>
              </a:rPr>
              <a:t>REFORMA ÍNTIMA. </a:t>
            </a:r>
            <a:r>
              <a:rPr lang="pt-BR" sz="3600" dirty="0">
                <a:latin typeface="Arial" pitchFamily="34" charset="0"/>
                <a:cs typeface="Arial" pitchFamily="34" charset="0"/>
              </a:rPr>
              <a:t>Sem quebrar sua vinculação com o mal que o cerca, impossibilitado ficará de concretizá-la.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28"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2673963606"/>
      </p:ext>
    </p:extLst>
  </p:cSld>
  <p:clrMapOvr>
    <a:masterClrMapping/>
  </p:clrMapOvr>
  <p:transition spd="slow" advTm="20000">
    <p:blinds dir="vert"/>
  </p:transition>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770-	Ser puro significa ainda ser humilde, modesto e simples, no mais pleno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sentido desses vocábulos.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Porém, não basta a aparência;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é preciso que a pureza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esteja no coração.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61099662"/>
      </p:ext>
    </p:extLst>
  </p:cSld>
  <p:clrMapOvr>
    <a:masterClrMapping/>
  </p:clrMapOvr>
  <p:transition spd="slow" advTm="20000">
    <p:blinds dir="vert"/>
  </p:transition>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771-	O encarnado até pode enganar seus semelhantes, transmitindo uma imagem de pureza que não possui, mas não consegue ludibriar a Justiça Divina. Logo, perde tempo e incide em desvio de conduta.</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2802591"/>
      </p:ext>
    </p:extLst>
  </p:cSld>
  <p:clrMapOvr>
    <a:masterClrMapping/>
  </p:clrMapOvr>
  <p:transition spd="slow" advTm="20000">
    <p:blinds dir="vert"/>
  </p:transition>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772-	A simplicidade no agir não é facilmente conquistada, pois depende de REFORMA ÍNTIMA e o orgulho é seu maior inimigo. Sendo tendência natural de muitos encarnados cultivar a soberba,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não é tarefa branda dominar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o âmago rebelde, tornando-o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manso e humilde.</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47601494"/>
      </p:ext>
    </p:extLst>
  </p:cSld>
  <p:clrMapOvr>
    <a:masterClrMapping/>
  </p:clrMapOvr>
  <p:transition spd="slow" advTm="20000">
    <p:blinds dir="vert"/>
  </p:transition>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773-	Tentar é dever do cristão e a meta merece ser a pureza de coração.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3154649"/>
      </p:ext>
    </p:extLst>
  </p:cSld>
  <p:clrMapOvr>
    <a:masterClrMapping/>
  </p:clrMapOvr>
  <p:transition spd="slow" advTm="20000">
    <p:blinds dir="vert"/>
  </p:transition>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774-	O mau exemplo dado pelos pais, nesse contexto, é doloroso e profundo, marcando as crianças. No lar, deve o ser humano refutar completamente o orgulho. Não há justificativa para ser altivo e prepotente no núcleo onde o amor deve imperar sempre, natural e cultivado pelos laços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 sangue e de espírito.</a:t>
            </a:r>
          </a:p>
        </p:txBody>
      </p:sp>
      <p:sp>
        <p:nvSpPr>
          <p:cNvPr id="6" name="CaixaDeTexto 5"/>
          <p:cNvSpPr txBox="1"/>
          <p:nvPr/>
        </p:nvSpPr>
        <p:spPr>
          <a:xfrm>
            <a:off x="0" y="6340852"/>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77177523"/>
      </p:ext>
    </p:extLst>
  </p:cSld>
  <p:clrMapOvr>
    <a:masterClrMapping/>
  </p:clrMapOvr>
  <p:transition spd="slow" advTm="20000">
    <p:blinds dir="vert"/>
  </p:transition>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775-	Por outro lado, pais orgulhosos produzem, de regra, filhos com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igual conduta.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Passa a ser sinônimo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u="sng" dirty="0">
                <a:effectLst>
                  <a:outerShdw blurRad="38100" dist="38100" dir="2700000" algn="tl">
                    <a:srgbClr val="000000">
                      <a:alpha val="43137"/>
                    </a:srgbClr>
                  </a:outerShdw>
                </a:effectLst>
                <a:latin typeface="Arial" pitchFamily="34" charset="0"/>
                <a:cs typeface="Arial" pitchFamily="34" charset="0"/>
              </a:rPr>
              <a:t>de “valor”, </a:t>
            </a:r>
            <a:br>
              <a:rPr lang="pt-BR" sz="3200" b="1" u="sng" dirty="0">
                <a:effectLst>
                  <a:outerShdw blurRad="38100" dist="38100" dir="2700000" algn="tl">
                    <a:srgbClr val="000000">
                      <a:alpha val="43137"/>
                    </a:srgbClr>
                  </a:outerShdw>
                </a:effectLst>
                <a:latin typeface="Arial" pitchFamily="34" charset="0"/>
                <a:cs typeface="Arial" pitchFamily="34" charset="0"/>
              </a:rPr>
            </a:br>
            <a:r>
              <a:rPr lang="pt-BR" sz="3200" b="1" u="sng" dirty="0">
                <a:effectLst>
                  <a:outerShdw blurRad="38100" dist="38100" dir="2700000" algn="tl">
                    <a:srgbClr val="000000">
                      <a:alpha val="43137"/>
                    </a:srgbClr>
                  </a:outerShdw>
                </a:effectLst>
                <a:latin typeface="Arial" pitchFamily="34" charset="0"/>
                <a:cs typeface="Arial" pitchFamily="34" charset="0"/>
              </a:rPr>
              <a:t>de “nobreza”, </a:t>
            </a:r>
            <a:br>
              <a:rPr lang="pt-BR" sz="3200" b="1" u="sng" dirty="0">
                <a:effectLst>
                  <a:outerShdw blurRad="38100" dist="38100" dir="2700000" algn="tl">
                    <a:srgbClr val="000000">
                      <a:alpha val="43137"/>
                    </a:srgbClr>
                  </a:outerShdw>
                </a:effectLst>
                <a:latin typeface="Arial" pitchFamily="34" charset="0"/>
                <a:cs typeface="Arial" pitchFamily="34" charset="0"/>
              </a:rPr>
            </a:br>
            <a:r>
              <a:rPr lang="pt-BR" sz="3200" b="1" u="sng" dirty="0">
                <a:effectLst>
                  <a:outerShdw blurRad="38100" dist="38100" dir="2700000" algn="tl">
                    <a:srgbClr val="000000">
                      <a:alpha val="43137"/>
                    </a:srgbClr>
                  </a:outerShdw>
                </a:effectLst>
                <a:latin typeface="Arial" pitchFamily="34" charset="0"/>
                <a:cs typeface="Arial" pitchFamily="34" charset="0"/>
              </a:rPr>
              <a:t>de “superioridade”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tal nefasto comportamento.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33478609"/>
      </p:ext>
    </p:extLst>
  </p:cSld>
  <p:clrMapOvr>
    <a:masterClrMapping/>
  </p:clrMapOvr>
  <p:transition spd="slow" advTm="20000">
    <p:blinds dir="vert"/>
  </p:transition>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776-	O modo de ser e de agir de genitores briosos dessa forma evidencia aos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infantes um modelo cruel de anticristaníssimo.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97635169"/>
      </p:ext>
    </p:extLst>
  </p:cSld>
  <p:clrMapOvr>
    <a:masterClrMapping/>
  </p:clrMapOvr>
  <p:transition spd="slow" advTm="20000">
    <p:blinds dir="vert"/>
  </p:transition>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777-	Quem vive modestamente porque quer, vive mais feliz. Não lhe são cobradas posturas artificiais, seus valores são os mais próximos possíveis da simplicidade que deve coroar as virtudes humanas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 não existirá pressão para que</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 fomente o egoísmo.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61275000"/>
      </p:ext>
    </p:extLst>
  </p:cSld>
  <p:clrMapOvr>
    <a:masterClrMapping/>
  </p:clrMapOvr>
  <p:transition spd="slow" advTm="20000">
    <p:blinds dir="vert"/>
  </p:transition>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778-	Quem age com autêntica modéstia nem mesmo percebe, porque plenamente natural, seus atos destacados e virtuosos. Em Planos Superiores não se cultiva a prática dos elogios, visto que o puro de coração, em face da elevada força moral que possui, é avesso aos louvores.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1842238"/>
      </p:ext>
    </p:extLst>
  </p:cSld>
  <p:clrMapOvr>
    <a:masterClrMapping/>
  </p:clrMapOvr>
  <p:transition spd="slow" advTm="20000">
    <p:blinds dir="vert"/>
  </p:transition>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000" b="1" dirty="0">
                <a:effectLst>
                  <a:outerShdw blurRad="38100" dist="38100" dir="2700000" algn="tl">
                    <a:srgbClr val="000000">
                      <a:alpha val="43137"/>
                    </a:srgbClr>
                  </a:outerShdw>
                </a:effectLst>
                <a:latin typeface="Arial" pitchFamily="34" charset="0"/>
                <a:cs typeface="Arial" pitchFamily="34" charset="0"/>
              </a:rPr>
              <a:t>779-	No atual estágio do Globo, o gabo, para muitos, é fator de incentivo. Sem elogios, não conseguem muitos encarnados progredir, desenvolver-se, atuar cumprindo suas obrigações. Esse costume secular pode durar longo período ainda, não obstante ser preciso que aos poucos, através da pureza de coração, consiga o homem romper tais barreiras da vaidade, abrindo mão, com honestidade, de ser elogiado e de incentivar a prática do louvor.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21246506"/>
      </p:ext>
    </p:extLst>
  </p:cSld>
  <p:clrMapOvr>
    <a:masterClrMapping/>
  </p:clrMapOvr>
  <p:transition spd="slow" advTm="20000">
    <p:blinds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362900"/>
            <a:ext cx="8856984" cy="4685220"/>
          </a:xfrm>
        </p:spPr>
        <p:txBody>
          <a:bodyPr>
            <a:noAutofit/>
          </a:bodyPr>
          <a:lstStyle/>
          <a:p>
            <a:pPr algn="r"/>
            <a:r>
              <a:rPr lang="pt-BR" sz="3600" dirty="0">
                <a:latin typeface="Arial" pitchFamily="34" charset="0"/>
                <a:cs typeface="Arial" pitchFamily="34" charset="0"/>
              </a:rPr>
              <a:t>66-Para conservar-se afastado de ascendências negativas, é condição suficiente manter-se harmonizado com o plano espiritual elevado. Boas ações e sintonia, por menor que seja, com os ensinamentos de Jesus são as armas e os antídotos para todos os males dessa natureza.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827560544"/>
      </p:ext>
    </p:extLst>
  </p:cSld>
  <p:clrMapOvr>
    <a:masterClrMapping/>
  </p:clrMapOvr>
  <p:transition spd="slow" advTm="20000">
    <p:blinds dir="vert"/>
  </p:transition>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780-Quem cumpre sua obrigação, é responsável nos seus afazeres, cultiva os valores cristãos, enfim, é disciplinado na busca das virtudes, não pode ser, por contraditório que isso representa, um obstinado pelo elogio, um apaixonado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pela vaidade e um praticante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da falsa modéstia.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6652612"/>
      </p:ext>
    </p:extLst>
  </p:cSld>
  <p:clrMapOvr>
    <a:masterClrMapping/>
  </p:clrMapOvr>
  <p:transition spd="slow" advTm="20000">
    <p:blinds dir="vert"/>
  </p:transition>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781-	Ser maledicente, malicioso e constante fiscal da vida alheia não é comportamento digno do puro de coração. É preciso que o encarnado ocupe-se de sua própria vida, deixando que os outros vivam as suas. Opinar em demasia, criticar com exagero, invadir a privacidade individual ou familiar de terceiros e interpretar mal atitudes alheias são patentes desvios de conduta.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1395322"/>
      </p:ext>
    </p:extLst>
  </p:cSld>
  <p:clrMapOvr>
    <a:masterClrMapping/>
  </p:clrMapOvr>
  <p:transition spd="slow" advTm="20000">
    <p:blinds dir="vert"/>
  </p:transition>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782-	A fim de atingir maior depuração interior, deve o encarnado evitar maus pensamentos. Suas vibrações são capazes de romper fronteiras e prejudicar terceiros. Clareando a mente, estará tornando apto o cenário para que o coração fomente os bons sentimentos.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1730507"/>
      </p:ext>
    </p:extLst>
  </p:cSld>
  <p:clrMapOvr>
    <a:masterClrMapping/>
  </p:clrMapOvr>
  <p:transition spd="slow" advTm="20000">
    <p:blinds dir="vert"/>
  </p:transition>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783-	A religião jamais deve servir ao encarnado para ser a antítese da pureza de coração. Jesus jamais pregou a ostentação, a soberba, a fartura sem solidariedade, a riqueza material como um fim em si mesma. Dizer o contrário é agir de modo impuro, visando benesses indevidas e sendo anticristão.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6839360"/>
      </p:ext>
    </p:extLst>
  </p:cSld>
  <p:clrMapOvr>
    <a:masterClrMapping/>
  </p:clrMapOvr>
  <p:transition spd="slow" advTm="20000">
    <p:blinds dir="vert"/>
  </p:transition>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784-	A pureza de coração — deve lembrar sempre o encarnado — é fonte de felicidade, algo tão almejado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por todo espírito.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Pureza de Coração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77333823"/>
      </p:ext>
    </p:extLst>
  </p:cSld>
  <p:clrMapOvr>
    <a:masterClrMapping/>
  </p:clrMapOvr>
  <p:transition spd="slow" advTm="20000">
    <p:blinds dir="vert"/>
  </p:transition>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785-	A lei mosaica não encontra amparo nos mandamentos cristãos. Dar ao próximo somente a contrapartida do que recebe, não torna o encarnado justo, nem é um comportamento ideal.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24818963"/>
      </p:ext>
    </p:extLst>
  </p:cSld>
  <p:clrMapOvr>
    <a:masterClrMapping/>
  </p:clrMapOvr>
  <p:transition spd="slow" advTm="20000">
    <p:blinds dir="vert"/>
  </p:transition>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786-	O sentimento, em grande parte generalizado, animado pela ideia de que aqueles que não doam, nada merecem receber — ou quem aos outros fere,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merece ser ferido —, é um equívoco da Humanidade nas relações sociais, a ser vencido com o passar do tempo, para aprimoramento espiritual dos seres humanos.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62470004"/>
      </p:ext>
    </p:extLst>
  </p:cSld>
  <p:clrMapOvr>
    <a:masterClrMapping/>
  </p:clrMapOvr>
  <p:transition spd="slow" advTm="20000">
    <p:blinds dir="vert"/>
  </p:transition>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787-	Dar amor, sem condições e sem esperar retorno, é dever cristão.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A omissão, por si só, é um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desvio de conduta.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82265386"/>
      </p:ext>
    </p:extLst>
  </p:cSld>
  <p:clrMapOvr>
    <a:masterClrMapping/>
  </p:clrMapOvr>
  <p:transition spd="slow" advTm="20000">
    <p:blinds dir="vert"/>
  </p:transition>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788-	O olho por olho, dente por dente não enobrece, denigre; não envolve o encarnado em um cenário positivo</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 — como lhe possa parecer —,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mas, ao contrário, lança-o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no revoltoso universo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da inferioridade.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4033058"/>
      </p:ext>
    </p:extLst>
  </p:cSld>
  <p:clrMapOvr>
    <a:masterClrMapping/>
  </p:clrMapOvr>
  <p:transition spd="slow" advTm="20000">
    <p:blinds dir="vert"/>
  </p:transition>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394490"/>
            <a:ext cx="8748464" cy="4505378"/>
          </a:xfrm>
        </p:spPr>
        <p:txBody>
          <a:bodyPr>
            <a:noAutofit/>
          </a:bodyPr>
          <a:lstStyle/>
          <a:p>
            <a:pPr algn="r"/>
            <a:r>
              <a:rPr lang="pt-BR" sz="2800" b="1" dirty="0">
                <a:effectLst>
                  <a:outerShdw blurRad="38100" dist="38100" dir="2700000" algn="tl">
                    <a:srgbClr val="000000">
                      <a:alpha val="43137"/>
                    </a:srgbClr>
                  </a:outerShdw>
                </a:effectLst>
                <a:latin typeface="Arial" pitchFamily="34" charset="0"/>
                <a:cs typeface="Arial" pitchFamily="34" charset="0"/>
              </a:rPr>
              <a:t>789-	Espíritos menos esclarecidos rondam a Crosta, vagando sem rumo em busca de um conforto que somente encontrarão quando estiverem diante da regeneração. São criaturas que influenciam os encarnados, incentivando-os, por vezes, à prática do mal, onde se inclui a lei mosaica, além de se aproximarem justamente daqueles que demonstram a conduta mais parecida com o estereótipo de vida que apreciariam ter. Logo, diante daqueles que seguem, comprazem-se. Não é à toa que volteiam, embevecidos, os praticantes do olho por olho.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14487551"/>
      </p:ext>
    </p:extLst>
  </p:cSld>
  <p:clrMapOvr>
    <a:masterClrMapping/>
  </p:clrMapOvr>
  <p:transition spd="slow" advTm="20000">
    <p:blinds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735672"/>
            <a:ext cx="8856984" cy="3461084"/>
          </a:xfrm>
        </p:spPr>
        <p:txBody>
          <a:bodyPr>
            <a:noAutofit/>
          </a:bodyPr>
          <a:lstStyle/>
          <a:p>
            <a:pPr algn="r"/>
            <a:r>
              <a:rPr lang="pt-BR" sz="3600" dirty="0">
                <a:latin typeface="Arial" pitchFamily="34" charset="0"/>
                <a:cs typeface="Arial" pitchFamily="34" charset="0"/>
              </a:rPr>
              <a:t>67-Quaisquer dos sentimentos ou posturas elencados no item 29 são poderosos atrativos para seres inferiores e processos obsessivos de toda ordem.</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030979" y="510060"/>
            <a:ext cx="555326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VIII - O FATOR OBSESSÃO NO CONTEXTO DA REFORMA ÍNTIMA </a:t>
            </a:r>
          </a:p>
        </p:txBody>
      </p:sp>
    </p:spTree>
    <p:extLst>
      <p:ext uri="{BB962C8B-B14F-4D97-AF65-F5344CB8AC3E}">
        <p14:creationId xmlns:p14="http://schemas.microsoft.com/office/powerpoint/2010/main" val="1229202128"/>
      </p:ext>
    </p:extLst>
  </p:cSld>
  <p:clrMapOvr>
    <a:masterClrMapping/>
  </p:clrMapOvr>
  <p:transition spd="slow" advTm="20000">
    <p:blinds dir="vert"/>
  </p:transition>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790-	Imaginando estar distante do mal, o encarnado atrai para si maior carga negativa quando vive sob o manto da vingança e não aprende a ser bom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pelo simples, mas profundo,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prazer espiritual de sê-lo.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07136122"/>
      </p:ext>
    </p:extLst>
  </p:cSld>
  <p:clrMapOvr>
    <a:masterClrMapping/>
  </p:clrMapOvr>
  <p:transition spd="slow" advTm="20000">
    <p:blinds dir="vert"/>
  </p:transition>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791-	Aquele que não se vale da lei mosaica, ao contrário, cultiva uma altivez de espírito e uma ímpar dignidade de caráter que lhe confere a possibilidade de estar ao lado de Espíritos benfeitores, protetores amigos que são, vivenciando maiores cargas positivas, produtoras de alívio ao âmago.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59304915"/>
      </p:ext>
    </p:extLst>
  </p:cSld>
  <p:clrMapOvr>
    <a:masterClrMapping/>
  </p:clrMapOvr>
  <p:transition spd="slow" advTm="20000">
    <p:blinds dir="vert"/>
  </p:transition>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000" b="1" dirty="0">
                <a:effectLst>
                  <a:outerShdw blurRad="38100" dist="38100" dir="2700000" algn="tl">
                    <a:srgbClr val="000000">
                      <a:alpha val="43137"/>
                    </a:srgbClr>
                  </a:outerShdw>
                </a:effectLst>
                <a:latin typeface="Arial" pitchFamily="34" charset="0"/>
                <a:cs typeface="Arial" pitchFamily="34" charset="0"/>
              </a:rPr>
              <a:t>792-	Não deixa de ser fruto do egoísmo e do orgulho essa lei que se baseia na troca de bens ou interesses. Egoísmo porque quem dá de si não o faz verdadeiramente por amor, mas porque pensa em sua própria pessoa, crendo receber de volta o que julga ser positivo. Orgulho porque o praticante não se deixa levar pela singeleza do dar sem receber, acreditando que, se assim fizesse, seria considerado menos inteligente e tolo.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31092072"/>
      </p:ext>
    </p:extLst>
  </p:cSld>
  <p:clrMapOvr>
    <a:masterClrMapping/>
  </p:clrMapOvr>
  <p:transition spd="slow" advTm="20000">
    <p:blinds dir="vert"/>
  </p:transition>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793-	Não quer dizer que a caridade feita com o intuito de "dar para receber" não tenha qualquer valor, embora, sem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dúvida, seu brilho esteja ofuscado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pela redoma egoísta na qual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está inserida.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77508114"/>
      </p:ext>
    </p:extLst>
  </p:cSld>
  <p:clrMapOvr>
    <a:masterClrMapping/>
  </p:clrMapOvr>
  <p:transition spd="slow" advTm="20000">
    <p:blinds dir="vert"/>
  </p:transition>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794-	Afeiçoar-se a quem lhe dedica afeto é relativamente simples; faz parte da natureza humana, sem grande rebuço. Porém, ter carinho por quem nada lhe dedica 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pode até lhe dirigir desprezo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ou indiferença é mostra de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comportamento autenticamente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cristão por parte do encarnado.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52145011"/>
      </p:ext>
    </p:extLst>
  </p:cSld>
  <p:clrMapOvr>
    <a:masterClrMapping/>
  </p:clrMapOvr>
  <p:transition spd="slow" advTm="20000">
    <p:blinds dir="vert"/>
  </p:transition>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795-	Agindo de modo a cultivar essa face peculiar do egoísmo, o ser humano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dá mau exemplo a quem o cerca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 pode atrair pessoas mais fracas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 sensíveis à sua prática.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Terá errado duas vezes.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9712309"/>
      </p:ext>
    </p:extLst>
  </p:cSld>
  <p:clrMapOvr>
    <a:masterClrMapping/>
  </p:clrMapOvr>
  <p:transition spd="slow" advTm="20000">
    <p:blinds dir="vert"/>
  </p:transition>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796-	Se o encarnado deseja afastar do seu coração sentimentos negativos, deve realmente fazê-lo, mas sem jamais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exigir que quem o cerca aja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da mesma forma.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35249658"/>
      </p:ext>
    </p:extLst>
  </p:cSld>
  <p:clrMapOvr>
    <a:masterClrMapping/>
  </p:clrMapOvr>
  <p:transition spd="slow" advTm="20000">
    <p:blinds dir="vert"/>
  </p:transition>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797-	Muitos encarnados conhecem o mandamento cristão que recomenda o perdão tantas vezes quantas forem necessárias; conhecem, ainda, o postulado que indica ser comportamento adequado dar a outra face quando agredido e não havendo necessidade de defesa. Entretanto, poucos colocam em prática tais princípios, gerando, então, uma conduta indevida, demonstrativa de desvios de várias ordens.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7439587"/>
      </p:ext>
    </p:extLst>
  </p:cSld>
  <p:clrMapOvr>
    <a:masterClrMapping/>
  </p:clrMapOvr>
  <p:transition spd="slow" advTm="20000">
    <p:blinds dir="vert"/>
  </p:transition>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798-	Pretendendo proceder a REFORMA ÍNTIMA, retirando do coração os maus sentimentos, deve o encarnado livrar-se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da tendência de vingança, controlando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seus ímpetos e exigindo para si um comportamento baseado na postura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 Jesus, que significa 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prevalência do perdão.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61683280"/>
      </p:ext>
    </p:extLst>
  </p:cSld>
  <p:clrMapOvr>
    <a:masterClrMapping/>
  </p:clrMapOvr>
  <p:transition spd="slow" advTm="20000">
    <p:blinds dir="vert"/>
  </p:transition>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798-	Pretendendo proceder a REFORMA ÍNTIMA, retirando do coração os maus sentimentos, deve o encarnado livrar-se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da tendência de vingança, controlando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seus ímpetos e exigindo para si um comportamento baseado na postura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 Jesus, que significa 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prevalência do perdão.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32588093"/>
      </p:ext>
    </p:extLst>
  </p:cSld>
  <p:clrMapOvr>
    <a:masterClrMapping/>
  </p:clrMapOvr>
  <p:transition spd="slow" advTm="20000">
    <p:blinds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270" y="1962762"/>
            <a:ext cx="8856984" cy="2918674"/>
          </a:xfrm>
        </p:spPr>
        <p:txBody>
          <a:bodyPr>
            <a:noAutofit/>
          </a:bodyPr>
          <a:lstStyle/>
          <a:p>
            <a:pPr algn="r"/>
            <a:r>
              <a:rPr lang="pt-BR" sz="3600" dirty="0">
                <a:latin typeface="Arial" pitchFamily="34" charset="0"/>
                <a:cs typeface="Arial" pitchFamily="34" charset="0"/>
              </a:rPr>
              <a:t>68-Jornadas seculares são empreendidas pelo ser até atingir a perfeição. </a:t>
            </a:r>
          </a:p>
        </p:txBody>
      </p:sp>
      <p:sp>
        <p:nvSpPr>
          <p:cNvPr id="7" name="CaixaDeTexto 6"/>
          <p:cNvSpPr txBox="1"/>
          <p:nvPr/>
        </p:nvSpPr>
        <p:spPr>
          <a:xfrm>
            <a:off x="3302851" y="518496"/>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3559483541"/>
      </p:ext>
    </p:extLst>
  </p:cSld>
  <p:clrMapOvr>
    <a:masterClrMapping/>
  </p:clrMapOvr>
  <p:transition spd="slow" advTm="20000">
    <p:blinds dir="vert"/>
  </p:transition>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799-	A falta de perdão pode levar a um círculo vicioso extremamente danoso a quem dele participa. Se um inimigo não perdoa o outro, este faz o mesmo e a cadeia de más atitudes tem início, levando a um estágio não recomendado de beligerância, ainda que seja somente em termos de vibrações, silentes, porém danosas.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9152298"/>
      </p:ext>
    </p:extLst>
  </p:cSld>
  <p:clrMapOvr>
    <a:masterClrMapping/>
  </p:clrMapOvr>
  <p:transition spd="slow" advTm="20000">
    <p:blinds dir="vert"/>
  </p:transition>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800-	É preciso que o ser humano descubra as vantagens do perdão, da humildade, da modéstia e, sobretudo, do estado manso de espírito. Não se trata de fraqueza, mas de grandeza e de muito valor, admitir os próprios erros e pedir perdão quando injustamente agredir o próximo.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4749255"/>
      </p:ext>
    </p:extLst>
  </p:cSld>
  <p:clrMapOvr>
    <a:masterClrMapping/>
  </p:clrMapOvr>
  <p:transition spd="slow" advTm="20000">
    <p:blinds dir="vert"/>
  </p:transition>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801-	De outro lado, agressões, em matéria de valores cristãos, são, geralmente injustas. Elas só podem ser admitidas em caso de defesa necessária, para salvaguardar a vida ou a integridade física.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99155143"/>
      </p:ext>
    </p:extLst>
  </p:cSld>
  <p:clrMapOvr>
    <a:masterClrMapping/>
  </p:clrMapOvr>
  <p:transition spd="slow" advTm="20000">
    <p:blinds dir="vert"/>
  </p:transition>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000" b="1" dirty="0">
                <a:effectLst>
                  <a:outerShdw blurRad="38100" dist="38100" dir="2700000" algn="tl">
                    <a:srgbClr val="000000">
                      <a:alpha val="43137"/>
                    </a:srgbClr>
                  </a:outerShdw>
                </a:effectLst>
                <a:latin typeface="Arial" pitchFamily="34" charset="0"/>
                <a:cs typeface="Arial" pitchFamily="34" charset="0"/>
              </a:rPr>
              <a:t>802-	Conceitos abstratos como honra, dignidade, reputação, fama, enfim, atribuições que, no mundo material, ganham relevo no contexto social, compõem, é certo, o universo dos valores pertencentes ao indivíduo. Entretanto, não devem servir de pretexto para justificar agressões. A defesa desse tipo de valor abstrato faz parte muito mais do orgulho e da vaidade do ser humano do que propriamente do comportamento cristão.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7368538"/>
      </p:ext>
    </p:extLst>
  </p:cSld>
  <p:clrMapOvr>
    <a:masterClrMapping/>
  </p:clrMapOvr>
  <p:transition spd="slow" advTm="20000">
    <p:blinds dir="vert"/>
  </p:transition>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803-	Desse modo, a lei mosaica não deve ser aplicada em vários contextos nos quais o ser humano está acostumado a invocá-la a fim de justificar seus atos errôneos e inadequados.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1187610"/>
      </p:ext>
    </p:extLst>
  </p:cSld>
  <p:clrMapOvr>
    <a:masterClrMapping/>
  </p:clrMapOvr>
  <p:transition spd="slow" advTm="20000">
    <p:blinds dir="vert"/>
  </p:transition>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804-	O aplauso social incentiva 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injustiça, pois a valentia e a falsa coragem servem de baluartes aos praticantes do olho por olho.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9367046"/>
      </p:ext>
    </p:extLst>
  </p:cSld>
  <p:clrMapOvr>
    <a:masterClrMapping/>
  </p:clrMapOvr>
  <p:transition spd="slow" advTm="20000">
    <p:blinds dir="vert"/>
  </p:transition>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805-	Tal prática pode dar início a uma reação em cadeia: o agredido torna-se agressor atacando terceiro, que se torna, na esteira do repique, agressor de outro mais e assim por diante.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91657498"/>
      </p:ext>
    </p:extLst>
  </p:cSld>
  <p:clrMapOvr>
    <a:masterClrMapping/>
  </p:clrMapOvr>
  <p:transition spd="slow" advTm="20000">
    <p:blinds dir="vert"/>
  </p:transition>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806-	Não é raro ocorrer revolta contra Deus por ter o encarnado sofrido as consequências de sua própria insensatez.</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Ao atacar quem o agrediu, mas não sendo bem sucedido, pode atribuir 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Deus o seu fracasso, tornando-se duplamente errado.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23554303"/>
      </p:ext>
    </p:extLst>
  </p:cSld>
  <p:clrMapOvr>
    <a:masterClrMapping/>
  </p:clrMapOvr>
  <p:transition spd="slow" advTm="20000">
    <p:blinds dir="vert"/>
  </p:transition>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807-	No cotidiano não cristão, vale-se o ser humano da lei mosaica para nortear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seus passos e atos.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Sofre com isso.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42313"/>
      </p:ext>
    </p:extLst>
  </p:cSld>
  <p:clrMapOvr>
    <a:masterClrMapping/>
  </p:clrMapOvr>
  <p:transition spd="slow" advTm="20000">
    <p:blinds dir="vert"/>
  </p:transition>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808-	O rancor e o ódio não são benéficos, nem construtivos. Geram revolta,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ebulição no âmago e chegam a causar males profundos no equilíbrio psicossomático do ser. Logo, pagar na mesma moeda o mal que lhe foi dirigido é atitude que pode ter consequência prejudicial a quem a pratica.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9377248"/>
      </p:ext>
    </p:extLst>
  </p:cSld>
  <p:clrMapOvr>
    <a:masterClrMapping/>
  </p:clrMapOvr>
  <p:transition spd="slow" advTm="20000">
    <p:blinds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214554"/>
            <a:ext cx="8856984" cy="2918674"/>
          </a:xfrm>
        </p:spPr>
        <p:txBody>
          <a:bodyPr>
            <a:noAutofit/>
          </a:bodyPr>
          <a:lstStyle/>
          <a:p>
            <a:pPr algn="r"/>
            <a:r>
              <a:rPr lang="pt-BR" sz="3600" dirty="0">
                <a:latin typeface="Arial" pitchFamily="34" charset="0"/>
                <a:cs typeface="Arial" pitchFamily="34" charset="0"/>
              </a:rPr>
              <a:t>69-A reencarnação é o instrumento necessário para que os degraus evolutivos sejam vencidos </a:t>
            </a:r>
            <a:br>
              <a:rPr lang="pt-BR" sz="3600" dirty="0">
                <a:latin typeface="Arial" pitchFamily="34" charset="0"/>
                <a:cs typeface="Arial" pitchFamily="34" charset="0"/>
              </a:rPr>
            </a:br>
            <a:r>
              <a:rPr lang="pt-BR" sz="3600" dirty="0">
                <a:latin typeface="Arial" pitchFamily="34" charset="0"/>
                <a:cs typeface="Arial" pitchFamily="34" charset="0"/>
              </a:rPr>
              <a:t>um a um.</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67793"/>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02851" y="518496"/>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234872224"/>
      </p:ext>
    </p:extLst>
  </p:cSld>
  <p:clrMapOvr>
    <a:masterClrMapping/>
  </p:clrMapOvr>
  <p:transition spd="slow" advTm="20000">
    <p:blinds dir="vert"/>
  </p:transition>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809-	Encarnados muito frios, calculistas, que se comprazem em usar a vingança como bandeira para seu comportamento diuturno, são brutos, pedras sem qualquer lapidação, merecedores de piedade e complacência, mas sofredores em potencial porque, após o desencarne, terão ao seu lado as piores companhias e frequentarão os mais soturnos lugares.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5259101"/>
      </p:ext>
    </p:extLst>
  </p:cSld>
  <p:clrMapOvr>
    <a:masterClrMapping/>
  </p:clrMapOvr>
  <p:transition spd="slow" advTm="20000">
    <p:blinds dir="vert"/>
  </p:transition>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810-	Existe, ainda, a possibilidade de ocorrer a aplicação da lei mosaica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 modo inconsciente. Pessoas muito rígidas nas suas posições, exigentes e duras no trato humano, geralmente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vingam-se, sem nem mesmo perceberem, daqueles que de algum modo falharam na expectativa que lhes era depositada.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6975721"/>
      </p:ext>
    </p:extLst>
  </p:cSld>
  <p:clrMapOvr>
    <a:masterClrMapping/>
  </p:clrMapOvr>
  <p:transition spd="slow" advTm="20000">
    <p:blinds dir="vert"/>
  </p:transition>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811-	A lei de talião provoca rupturas na conduta do ser pacífico que, de um momento para outro, enxerga-se injustiçado pelo bem que faz, ausente o retorno em igual proporção. Assim, subitamente, começa a reclamar para si um tratamento diferenciado que nunca antes havia exigido.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94110516"/>
      </p:ext>
    </p:extLst>
  </p:cSld>
  <p:clrMapOvr>
    <a:masterClrMapping/>
  </p:clrMapOvr>
  <p:transition spd="slow" advTm="20000">
    <p:blinds dir="vert"/>
  </p:transition>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812- 0 egoísta por excelência é o que mais usa a filosofia do olho por olho, visto que nunca faz nada a ninguém a não ser que seja em pagamento de um benefício que tenha recebido antecipadamente.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É um calculador dos ganhos que poderá obter auxiliando alguém ou deixando de prejudicar o próximo.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04180922"/>
      </p:ext>
    </p:extLst>
  </p:cSld>
  <p:clrMapOvr>
    <a:masterClrMapping/>
  </p:clrMapOvr>
  <p:transition spd="slow" advTm="20000">
    <p:blinds dir="vert"/>
  </p:transition>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813-	Ponto a ser ressaltado, nesse contexto, é o referente aos encarnados que dizem perdoar tudo e todos, mas guardam rancor camuflado no seu íntimo.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Podem sofrer ou não, ter consciência disso ou não, mas acabam transformando suas vidas num roldão de tristezas 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fracassos emocionais e espirituais.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2025531"/>
      </p:ext>
    </p:extLst>
  </p:cSld>
  <p:clrMapOvr>
    <a:masterClrMapping/>
  </p:clrMapOvr>
  <p:transition spd="slow" advTm="20000">
    <p:blinds dir="vert"/>
  </p:transition>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814-	Sob esse prisma, há relacionamentos duradouros, belas amizades e contatos positivos que são perdidos por conta do orgulho e, consequentemente,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da ausência de perdão.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7624228"/>
      </p:ext>
    </p:extLst>
  </p:cSld>
  <p:clrMapOvr>
    <a:masterClrMapping/>
  </p:clrMapOvr>
  <p:transition spd="slow" advTm="20000">
    <p:blinds dir="vert"/>
  </p:transition>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815-	A REFORMA ÍNTIMA pode auxiliar — e muito — o ser humano a combater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tantas e várias espécies de más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tendências que o envolvem.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A lei de talião precisa figurar entre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os males primeiros a serem enfrentados,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pois amenizando-a, conseguirá o encarnado abrandar o seu duro coração e terá outros olhos para ver o mundo que o cerca.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88497109"/>
      </p:ext>
    </p:extLst>
  </p:cSld>
  <p:clrMapOvr>
    <a:masterClrMapping/>
  </p:clrMapOvr>
  <p:transition spd="slow" advTm="20000">
    <p:blinds dir="vert"/>
  </p:transition>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816-	Descobrir as vantagens reais do perdão é uma missão incomum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a muitos seres humanos, mas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não menos importante.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Deveria ser, no mínimo, um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projeto, uma tentativa viável no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cotidiano difícil da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sociedade moderna.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47987638"/>
      </p:ext>
    </p:extLst>
  </p:cSld>
  <p:clrMapOvr>
    <a:masterClrMapping/>
  </p:clrMapOvr>
  <p:transition spd="slow" advTm="20000">
    <p:blinds dir="vert"/>
  </p:transition>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817-	Impaciência e intolerância, para quem quer lutar contra a lei mosaica, são ingredientes nefastos.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Contando com a resignação, os ventos da mudança poderão soprar positivamente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na direção da metamorfose interior.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98785705"/>
      </p:ext>
    </p:extLst>
  </p:cSld>
  <p:clrMapOvr>
    <a:masterClrMapping/>
  </p:clrMapOvr>
  <p:transition spd="slow" advTm="20000">
    <p:blinds dir="vert"/>
  </p:transition>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818-	Mesmo no campo da defesa necessária é preciso moderação e mansuetude. Defesa é uma coisa; excesso de defesa, outra bem diversa. Esta última, em verdade, constitui uma agressão. Logo, exceder-se na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defesa é fruto da lei de talião e um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equívoco do encarnado que se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pretenda cristão.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45424654"/>
      </p:ext>
    </p:extLst>
  </p:cSld>
  <p:clrMapOvr>
    <a:masterClrMapping/>
  </p:clrMapOvr>
  <p:transition spd="slow" advTm="20000">
    <p:blinds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511160"/>
            <a:ext cx="8856984" cy="4142810"/>
          </a:xfrm>
        </p:spPr>
        <p:txBody>
          <a:bodyPr>
            <a:noAutofit/>
          </a:bodyPr>
          <a:lstStyle/>
          <a:p>
            <a:pPr algn="r"/>
            <a:r>
              <a:rPr lang="pt-BR" sz="3200" dirty="0">
                <a:latin typeface="Arial" pitchFamily="34" charset="0"/>
                <a:cs typeface="Arial" pitchFamily="34" charset="0"/>
              </a:rPr>
              <a:t>70-No contexto dos seres humanos, a prática da lei universal do amor é o caminho indicado para que o progresso seja atingido. Nem sempre é possível tal exercício, porque o encarnado pode não estar bem preparado a compreendê-la, aceitá-la e praticá-la. </a:t>
            </a:r>
            <a:r>
              <a:rPr lang="pt-BR" sz="3200" b="1" dirty="0">
                <a:solidFill>
                  <a:srgbClr val="FFFF00"/>
                </a:solidFill>
                <a:latin typeface="Arial" pitchFamily="34" charset="0"/>
                <a:cs typeface="Arial" pitchFamily="34" charset="0"/>
              </a:rPr>
              <a:t>Necessita, pois, de REFORMA ÍNTIMA.</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8355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02851" y="518496"/>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2255930618"/>
      </p:ext>
    </p:extLst>
  </p:cSld>
  <p:clrMapOvr>
    <a:masterClrMapping/>
  </p:clrMapOvr>
  <p:transition spd="slow" advTm="20000">
    <p:blinds dir="vert"/>
  </p:transition>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2400" b="1" dirty="0">
                <a:effectLst>
                  <a:outerShdw blurRad="38100" dist="38100" dir="2700000" algn="tl">
                    <a:srgbClr val="000000">
                      <a:alpha val="43137"/>
                    </a:srgbClr>
                  </a:outerShdw>
                </a:effectLst>
                <a:latin typeface="Arial" pitchFamily="34" charset="0"/>
                <a:cs typeface="Arial" pitchFamily="34" charset="0"/>
              </a:rPr>
              <a:t>819- Alguns encarnados vivem em quase completo equívoco. Tratam cordialmente quem igualmente assim os trata; utilizam da rispidez com quem lhes confere igualdade de deseducado trato. O erro está em querer parecer justo nessas atitudes. Quando é descortês apenas está exibindo uma mancha de seu caráter e de seu comportamento; por outro lado, quando está sendo cordial somente para corresponder a um tratamento de igual teor, mostra-se hipócrita consigo mesmo, porque não lhe é natural tal postura. Ou é afável ou não é; ou é desairoso ou não. Na essência, uma das tendências há de prevalecer, seja a positiva, seja a negativa. Por que não fazer uma análise sincera para sentir quem realmente é?</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7899283"/>
      </p:ext>
    </p:extLst>
  </p:cSld>
  <p:clrMapOvr>
    <a:masterClrMapping/>
  </p:clrMapOvr>
  <p:transition spd="slow" advTm="20000">
    <p:blinds dir="vert"/>
  </p:transition>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820-	A prática da caridade, de um modo geral, contribui muito para tornar dócil o coração rebelde daquele que cultiva 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lei mosaica. Afinal, fazer o bem gera naturalmente reações positivas.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Envolvido pelo amor, sentimento dos mais nobres, o ser humano consegue perdoar mais facilmente. Tudo se lhe torna mais brando e sem muito custo.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3228873"/>
      </p:ext>
    </p:extLst>
  </p:cSld>
  <p:clrMapOvr>
    <a:masterClrMapping/>
  </p:clrMapOvr>
  <p:transition spd="slow" advTm="20000">
    <p:blinds dir="vert"/>
  </p:transition>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821-	Meditar sobre o modo de ser e o modo de agir é um dever do praticante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da REFORMA ÍNTIMA.</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Portanto, refletir sobre a lei de talião deve ser um planejamento perene para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todos os encarnados.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69436735"/>
      </p:ext>
    </p:extLst>
  </p:cSld>
  <p:clrMapOvr>
    <a:masterClrMapping/>
  </p:clrMapOvr>
  <p:transition spd="slow" advTm="20000">
    <p:blinds dir="vert"/>
  </p:transition>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000" b="1" dirty="0">
                <a:effectLst>
                  <a:outerShdw blurRad="38100" dist="38100" dir="2700000" algn="tl">
                    <a:srgbClr val="000000">
                      <a:alpha val="43137"/>
                    </a:srgbClr>
                  </a:outerShdw>
                </a:effectLst>
                <a:latin typeface="Arial" pitchFamily="34" charset="0"/>
                <a:cs typeface="Arial" pitchFamily="34" charset="0"/>
              </a:rPr>
              <a:t>822-	Costumam muitos seres humanos associar covardia ao perdão e coragem ao talião. Esquecidos de Jesus, imergem no desatino e constroem uma vida de </a:t>
            </a: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falsidades e hipocrisias, que será totalmente desmistificada após o desencarne. </a:t>
            </a:r>
            <a:br>
              <a:rPr lang="pt-BR" sz="3000" b="1" dirty="0">
                <a:effectLst>
                  <a:outerShdw blurRad="38100" dist="38100" dir="2700000" algn="tl">
                    <a:srgbClr val="000000">
                      <a:alpha val="43137"/>
                    </a:srgbClr>
                  </a:outerShdw>
                </a:effectLst>
                <a:latin typeface="Arial" pitchFamily="34" charset="0"/>
                <a:cs typeface="Arial" pitchFamily="34" charset="0"/>
              </a:rPr>
            </a:b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O bem é erguido no alicerce da mansuetude; o mal sustenta-se na audácia falaciosa.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9841090"/>
      </p:ext>
    </p:extLst>
  </p:cSld>
  <p:clrMapOvr>
    <a:masterClrMapping/>
  </p:clrMapOvr>
  <p:transition spd="slow" advTm="20000">
    <p:blinds dir="vert"/>
  </p:transition>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823-	Coragem, verdadeiramente, é saber e conseguir perdoar. Vingar-se é fácil, pois os maus e os inferiores o fazem com invulgar aptidão. Nutrem-se disso. Perdoar, no entanto, implica renúncia e humildade que poucos sabem e conseguem ter. Pobres daqueles que invertem os valores quando encarnados; na vida perpétua, no plano espiritual, não terão como esconder as mazelas do espírito. Sofrerão, por certo.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52192875"/>
      </p:ext>
    </p:extLst>
  </p:cSld>
  <p:clrMapOvr>
    <a:masterClrMapping/>
  </p:clrMapOvr>
  <p:transition spd="slow" advTm="20000">
    <p:blinds dir="vert"/>
  </p:transition>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824-	Seria covardia curvar-se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diante de Deus?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Teria petulância suficiente 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homem para sustentar tal disparate?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Assim sendo, frente a respostas tão óbvias, é natural que a Lei Divina, por ser justa e absoluta, condene a prática do talião.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28022023"/>
      </p:ext>
    </p:extLst>
  </p:cSld>
  <p:clrMapOvr>
    <a:masterClrMapping/>
  </p:clrMapOvr>
  <p:transition spd="slow" advTm="20000">
    <p:blinds dir="vert"/>
  </p:transition>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200" b="1" dirty="0">
                <a:effectLst>
                  <a:outerShdw blurRad="38100" dist="38100" dir="2700000" algn="tl">
                    <a:srgbClr val="000000">
                      <a:alpha val="43137"/>
                    </a:srgbClr>
                  </a:outerShdw>
                </a:effectLst>
                <a:latin typeface="Arial" pitchFamily="34" charset="0"/>
                <a:cs typeface="Arial" pitchFamily="34" charset="0"/>
              </a:rPr>
              <a:t>825-	Por outro lado, religiões ou posturas filosóficas que se esforçam em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demasia para extrair das palavras e do comportamento de Jesus um apoio que inexiste para a lei mosaica são meros joguetes nas mãos de Espíritos inferiores que habitam zonas escurecidas 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desejam o mal para a humanidade,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de onde certamente partiram ressentidos.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766752"/>
      </p:ext>
    </p:extLst>
  </p:cSld>
  <p:clrMapOvr>
    <a:masterClrMapping/>
  </p:clrMapOvr>
  <p:transition spd="slow" advTm="20000">
    <p:blinds dir="vert"/>
  </p:transition>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000" b="1" dirty="0">
                <a:effectLst>
                  <a:outerShdw blurRad="38100" dist="38100" dir="2700000" algn="tl">
                    <a:srgbClr val="000000">
                      <a:alpha val="43137"/>
                    </a:srgbClr>
                  </a:outerShdw>
                </a:effectLst>
                <a:latin typeface="Arial" pitchFamily="34" charset="0"/>
                <a:cs typeface="Arial" pitchFamily="34" charset="0"/>
              </a:rPr>
              <a:t>826-	Fosse a primazia do bem a prática do talião e não haveria nem mesmo chance para os seres humanos almejarem um futuro promissor, porque repleto de ódio e contendas de toda espécie. Imperfeito como é o encarnado, uma vez que devolvesse na mesma moeda toda e qualquer ofensa recebida, haveria de passar toda sua existência num constante exercício de maus sentimentos que o levariam, por certo, a um desenlace prematuro e infeliz.</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5527194"/>
      </p:ext>
    </p:extLst>
  </p:cSld>
  <p:clrMapOvr>
    <a:masterClrMapping/>
  </p:clrMapOvr>
  <p:transition spd="slow" advTm="20000">
    <p:blinds dir="vert"/>
  </p:transition>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000" b="1" dirty="0">
                <a:effectLst>
                  <a:outerShdw blurRad="38100" dist="38100" dir="2700000" algn="tl">
                    <a:srgbClr val="000000">
                      <a:alpha val="43137"/>
                    </a:srgbClr>
                  </a:outerShdw>
                </a:effectLst>
                <a:latin typeface="Arial" pitchFamily="34" charset="0"/>
                <a:cs typeface="Arial" pitchFamily="34" charset="0"/>
              </a:rPr>
              <a:t>827-	O </a:t>
            </a:r>
            <a:r>
              <a:rPr lang="pt-BR" sz="3000" b="1" dirty="0">
                <a:solidFill>
                  <a:srgbClr val="FFFF00"/>
                </a:solidFill>
                <a:effectLst>
                  <a:outerShdw blurRad="38100" dist="38100" dir="2700000" algn="tl">
                    <a:srgbClr val="000000">
                      <a:alpha val="43137"/>
                    </a:srgbClr>
                  </a:outerShdw>
                </a:effectLst>
                <a:latin typeface="Arial" pitchFamily="34" charset="0"/>
                <a:cs typeface="Arial" pitchFamily="34" charset="0"/>
              </a:rPr>
              <a:t>AMOR</a:t>
            </a:r>
            <a:r>
              <a:rPr lang="pt-BR" sz="3000" b="1" dirty="0">
                <a:effectLst>
                  <a:outerShdw blurRad="38100" dist="38100" dir="2700000" algn="tl">
                    <a:srgbClr val="000000">
                      <a:alpha val="43137"/>
                    </a:srgbClr>
                  </a:outerShdw>
                </a:effectLst>
                <a:latin typeface="Arial" pitchFamily="34" charset="0"/>
                <a:cs typeface="Arial" pitchFamily="34" charset="0"/>
              </a:rPr>
              <a:t> é a lei; o ódio, a transgressão. </a:t>
            </a:r>
            <a:br>
              <a:rPr lang="pt-BR" sz="3000" b="1" dirty="0">
                <a:effectLst>
                  <a:outerShdw blurRad="38100" dist="38100" dir="2700000" algn="tl">
                    <a:srgbClr val="000000">
                      <a:alpha val="43137"/>
                    </a:srgbClr>
                  </a:outerShdw>
                </a:effectLst>
                <a:latin typeface="Arial" pitchFamily="34" charset="0"/>
                <a:cs typeface="Arial" pitchFamily="34" charset="0"/>
              </a:rPr>
            </a:b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O </a:t>
            </a:r>
            <a:r>
              <a:rPr lang="pt-BR" sz="3000" b="1" dirty="0">
                <a:solidFill>
                  <a:srgbClr val="FFFF00"/>
                </a:solidFill>
                <a:effectLst>
                  <a:outerShdw blurRad="38100" dist="38100" dir="2700000" algn="tl">
                    <a:srgbClr val="000000">
                      <a:alpha val="43137"/>
                    </a:srgbClr>
                  </a:outerShdw>
                </a:effectLst>
                <a:latin typeface="Arial" pitchFamily="34" charset="0"/>
                <a:cs typeface="Arial" pitchFamily="34" charset="0"/>
              </a:rPr>
              <a:t>PERDÃO</a:t>
            </a:r>
            <a:r>
              <a:rPr lang="pt-BR" sz="3000" b="1" dirty="0">
                <a:effectLst>
                  <a:outerShdw blurRad="38100" dist="38100" dir="2700000" algn="tl">
                    <a:srgbClr val="000000">
                      <a:alpha val="43137"/>
                    </a:srgbClr>
                  </a:outerShdw>
                </a:effectLst>
                <a:latin typeface="Arial" pitchFamily="34" charset="0"/>
                <a:cs typeface="Arial" pitchFamily="34" charset="0"/>
              </a:rPr>
              <a:t> deve ser a regra; a vingança, </a:t>
            </a: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a triste exceção.</a:t>
            </a: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 </a:t>
            </a: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A </a:t>
            </a:r>
            <a:r>
              <a:rPr lang="pt-BR" sz="3000" b="1" dirty="0">
                <a:solidFill>
                  <a:srgbClr val="FFFF00"/>
                </a:solidFill>
                <a:effectLst>
                  <a:outerShdw blurRad="38100" dist="38100" dir="2700000" algn="tl">
                    <a:srgbClr val="000000">
                      <a:alpha val="43137"/>
                    </a:srgbClr>
                  </a:outerShdw>
                </a:effectLst>
                <a:latin typeface="Arial" pitchFamily="34" charset="0"/>
                <a:cs typeface="Arial" pitchFamily="34" charset="0"/>
              </a:rPr>
              <a:t>REFORMA ÍNTIMA </a:t>
            </a:r>
            <a:r>
              <a:rPr lang="pt-BR" sz="3000" b="1" dirty="0">
                <a:effectLst>
                  <a:outerShdw blurRad="38100" dist="38100" dir="2700000" algn="tl">
                    <a:srgbClr val="000000">
                      <a:alpha val="43137"/>
                    </a:srgbClr>
                  </a:outerShdw>
                </a:effectLst>
                <a:latin typeface="Arial" pitchFamily="34" charset="0"/>
                <a:cs typeface="Arial" pitchFamily="34" charset="0"/>
              </a:rPr>
              <a:t>tem por fim terminar com a lei mosaica, fazendo imperar a mansidão.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Lei Mosaica</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0897908"/>
      </p:ext>
    </p:extLst>
  </p:cSld>
  <p:clrMapOvr>
    <a:masterClrMapping/>
  </p:clrMapOvr>
  <p:transition spd="slow" advTm="20000">
    <p:blinds dir="vert"/>
  </p:transition>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r"/>
            <a:r>
              <a:rPr lang="pt-BR" sz="3000" b="1" dirty="0">
                <a:effectLst>
                  <a:outerShdw blurRad="38100" dist="38100" dir="2700000" algn="tl">
                    <a:srgbClr val="000000">
                      <a:alpha val="43137"/>
                    </a:srgbClr>
                  </a:outerShdw>
                </a:effectLst>
                <a:latin typeface="Arial" pitchFamily="34" charset="0"/>
                <a:cs typeface="Arial" pitchFamily="34" charset="0"/>
              </a:rPr>
              <a:t>828-	Ligada à lei de talião, a pena de morte, aplicada por algumas nações no Globo, é fruto da falta de elevação moral e do materialismo egoísta que cerca a Humanidade.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13474015"/>
      </p:ext>
    </p:extLst>
  </p:cSld>
  <p:clrMapOvr>
    <a:masterClrMapping/>
  </p:clrMapOvr>
  <p:transition spd="slow" advTm="20000">
    <p:blinds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444094"/>
            <a:ext cx="8856984" cy="4651354"/>
          </a:xfrm>
        </p:spPr>
        <p:txBody>
          <a:bodyPr>
            <a:noAutofit/>
          </a:bodyPr>
          <a:lstStyle/>
          <a:p>
            <a:pPr algn="r"/>
            <a:r>
              <a:rPr lang="pt-BR" sz="3200" dirty="0">
                <a:latin typeface="Arial" pitchFamily="34" charset="0"/>
                <a:cs typeface="Arial" pitchFamily="34" charset="0"/>
              </a:rPr>
              <a:t>71-A todo instante de sua peregrinação pela vida material, o indivíduo está recebendo importantes orientações do </a:t>
            </a:r>
            <a:r>
              <a:rPr lang="pt-BR" sz="3200" b="1" dirty="0">
                <a:solidFill>
                  <a:srgbClr val="FFFF00"/>
                </a:solidFill>
                <a:latin typeface="Arial" pitchFamily="34" charset="0"/>
                <a:cs typeface="Arial" pitchFamily="34" charset="0"/>
              </a:rPr>
              <a:t>PLANO ESPIRITUAL</a:t>
            </a:r>
            <a:r>
              <a:rPr lang="pt-BR" sz="3200" dirty="0">
                <a:latin typeface="Arial" pitchFamily="34" charset="0"/>
                <a:cs typeface="Arial" pitchFamily="34" charset="0"/>
              </a:rPr>
              <a:t>, através das intuições e inspirações. Durante o sono, quando está </a:t>
            </a:r>
            <a:br>
              <a:rPr lang="pt-BR" sz="3200" dirty="0">
                <a:latin typeface="Arial" pitchFamily="34" charset="0"/>
                <a:cs typeface="Arial" pitchFamily="34" charset="0"/>
              </a:rPr>
            </a:br>
            <a:r>
              <a:rPr lang="pt-BR" sz="3200" dirty="0">
                <a:latin typeface="Arial" pitchFamily="34" charset="0"/>
                <a:cs typeface="Arial" pitchFamily="34" charset="0"/>
              </a:rPr>
              <a:t>em desprendimento do corpo físico, o </a:t>
            </a:r>
            <a:br>
              <a:rPr lang="pt-BR" sz="3200" dirty="0">
                <a:latin typeface="Arial" pitchFamily="34" charset="0"/>
                <a:cs typeface="Arial" pitchFamily="34" charset="0"/>
              </a:rPr>
            </a:br>
            <a:r>
              <a:rPr lang="pt-BR" sz="3200" dirty="0">
                <a:latin typeface="Arial" pitchFamily="34" charset="0"/>
                <a:cs typeface="Arial" pitchFamily="34" charset="0"/>
              </a:rPr>
              <a:t>Espírito, liberto momentaneamente, </a:t>
            </a:r>
            <a:br>
              <a:rPr lang="pt-BR" sz="3200" dirty="0">
                <a:latin typeface="Arial" pitchFamily="34" charset="0"/>
                <a:cs typeface="Arial" pitchFamily="34" charset="0"/>
              </a:rPr>
            </a:br>
            <a:r>
              <a:rPr lang="pt-BR" sz="3200" dirty="0">
                <a:latin typeface="Arial" pitchFamily="34" charset="0"/>
                <a:cs typeface="Arial" pitchFamily="34" charset="0"/>
              </a:rPr>
              <a:t>recebe, se a tanto estiver receptivo, bons conselhos dos mentores e amigos espirituais.</a:t>
            </a:r>
            <a:endParaRPr lang="pt-BR" sz="32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40624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02851" y="518496"/>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1429788351"/>
      </p:ext>
    </p:extLst>
  </p:cSld>
  <p:clrMapOvr>
    <a:masterClrMapping/>
  </p:clrMapOvr>
  <p:transition spd="slow" advTm="20000">
    <p:blinds dir="vert"/>
  </p:transition>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l"/>
            <a:r>
              <a:rPr lang="pt-BR" sz="3000" b="1" dirty="0">
                <a:effectLst>
                  <a:outerShdw blurRad="38100" dist="38100" dir="2700000" algn="tl">
                    <a:srgbClr val="000000">
                      <a:alpha val="43137"/>
                    </a:srgbClr>
                  </a:outerShdw>
                </a:effectLst>
                <a:latin typeface="Arial" pitchFamily="34" charset="0"/>
                <a:cs typeface="Arial" pitchFamily="34" charset="0"/>
              </a:rPr>
              <a:t>829-	Aqueles que erram, cometendo algum grave mal ao semelhante, é imposta a pena capital, como se o retorno compulsório à pátria espiritual, decretado pela sociedade </a:t>
            </a: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dos homens, com suas peculiares limitações, fosse resolver o problema criado. </a:t>
            </a:r>
            <a:br>
              <a:rPr lang="pt-BR" sz="3000" b="1" dirty="0">
                <a:effectLst>
                  <a:outerShdw blurRad="38100" dist="38100" dir="2700000" algn="tl">
                    <a:srgbClr val="000000">
                      <a:alpha val="43137"/>
                    </a:srgbClr>
                  </a:outerShdw>
                </a:effectLst>
                <a:latin typeface="Arial" pitchFamily="34" charset="0"/>
                <a:cs typeface="Arial" pitchFamily="34" charset="0"/>
              </a:rPr>
            </a:br>
            <a:br>
              <a:rPr lang="pt-BR" sz="3000" b="1" dirty="0">
                <a:effectLst>
                  <a:outerShdw blurRad="38100" dist="38100" dir="2700000" algn="tl">
                    <a:srgbClr val="000000">
                      <a:alpha val="43137"/>
                    </a:srgbClr>
                  </a:outerShdw>
                </a:effectLst>
                <a:latin typeface="Arial" pitchFamily="34" charset="0"/>
                <a:cs typeface="Arial" pitchFamily="34" charset="0"/>
              </a:rPr>
            </a:br>
            <a:r>
              <a:rPr lang="pt-BR" sz="3000" b="1" dirty="0">
                <a:effectLst>
                  <a:outerShdw blurRad="38100" dist="38100" dir="2700000" algn="tl">
                    <a:srgbClr val="000000">
                      <a:alpha val="43137"/>
                    </a:srgbClr>
                  </a:outerShdw>
                </a:effectLst>
                <a:latin typeface="Arial" pitchFamily="34" charset="0"/>
                <a:cs typeface="Arial" pitchFamily="34" charset="0"/>
              </a:rPr>
              <a:t>Um mal praticado não é reparado através de uma medida drástica e definitiva — ao menos para determinado estágio da humanidade — como a pena de morte.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7880489"/>
      </p:ext>
    </p:extLst>
  </p:cSld>
  <p:clrMapOvr>
    <a:masterClrMapping/>
  </p:clrMapOvr>
  <p:transition spd="slow" advTm="20000">
    <p:blinds dir="vert"/>
  </p:transition>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l"/>
            <a:r>
              <a:rPr lang="pt-BR" sz="3000" b="1" dirty="0">
                <a:effectLst>
                  <a:outerShdw blurRad="38100" dist="38100" dir="2700000" algn="tl">
                    <a:srgbClr val="000000">
                      <a:alpha val="43137"/>
                    </a:srgbClr>
                  </a:outerShdw>
                </a:effectLst>
                <a:latin typeface="Arial" pitchFamily="34" charset="0"/>
                <a:cs typeface="Arial" pitchFamily="34" charset="0"/>
              </a:rPr>
              <a:t>830-	Exemplificando: se alguém tira a vida de outrem não será decretando-lhe a morte que tal vida recuperar-se-á. Logo, a pena capital é somente uma prática inspirada diretamente na lei mosaica: uma vida por uma vida, olho por olho, dente por dente.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35123172"/>
      </p:ext>
    </p:extLst>
  </p:cSld>
  <p:clrMapOvr>
    <a:masterClrMapping/>
  </p:clrMapOvr>
  <p:transition spd="slow" advTm="20000">
    <p:blinds dir="vert"/>
  </p:transition>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l"/>
            <a:r>
              <a:rPr lang="pt-BR" sz="3000" b="1" dirty="0">
                <a:effectLst>
                  <a:outerShdw blurRad="38100" dist="38100" dir="2700000" algn="tl">
                    <a:srgbClr val="000000">
                      <a:alpha val="43137"/>
                    </a:srgbClr>
                  </a:outerShdw>
                </a:effectLst>
                <a:latin typeface="Arial" pitchFamily="34" charset="0"/>
                <a:cs typeface="Arial" pitchFamily="34" charset="0"/>
              </a:rPr>
              <a:t>831-	Justificam alguns, de modo equivocado, que não podem viver aqueles que tanto mal praticam, para que não coloquem em risco mais vidas ou agrupamentos sociais. Entretanto, é sabido que a sociedade dos homens tem muitos meios eficazes para prender e reeducar o ser humano que erra ao praticar grave mal, evitando, com isso, que outros sejam pelo mesmo mal atingidos.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8052225"/>
      </p:ext>
    </p:extLst>
  </p:cSld>
  <p:clrMapOvr>
    <a:masterClrMapping/>
  </p:clrMapOvr>
  <p:transition spd="slow" advTm="20000">
    <p:blinds dir="vert"/>
  </p:transition>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832-	Outro prisma: a vida não se esgota na passagem pela crosta terrestre. </a:t>
            </a:r>
            <a:r>
              <a:rPr lang="pt-BR" sz="28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Vida é eternidade</a:t>
            </a:r>
            <a:r>
              <a:rPr lang="pt-BR" sz="2800" b="1" dirty="0">
                <a:effectLst>
                  <a:outerShdw blurRad="38100" dist="38100" dir="2700000" algn="tl">
                    <a:srgbClr val="000000">
                      <a:alpha val="43137"/>
                    </a:srgbClr>
                  </a:outerShdw>
                </a:effectLst>
                <a:latin typeface="Arial" pitchFamily="34" charset="0"/>
                <a:cs typeface="Arial" pitchFamily="34" charset="0"/>
              </a:rPr>
              <a:t>. Inútil, pois, matar quem matou porque as pendências dos males e dos conflitos causados continuarão a existir no plano espiritual. Melhor é punir o autor da morte no plano físico, levando-o, obrigatoriamente, à reflexão e à reavaliação dos seus atos. Indicado, ainda, vibrar e orar por aquele que partiu e necessita de amor e sustentação para suportar a abrupta ruptura de sua jornada no plano material.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043791"/>
      </p:ext>
    </p:extLst>
  </p:cSld>
  <p:clrMapOvr>
    <a:masterClrMapping/>
  </p:clrMapOvr>
  <p:transition spd="slow" advTm="20000">
    <p:blinds dir="vert"/>
  </p:transition>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833-	Vibrando pelo que tornou à pátria espiritual e reeducando o que ficou no plano físico, a sociedade estará dando mostras de elevação e de que segue exatamente a lei do amor, orientação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maior do Cristo.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68345291"/>
      </p:ext>
    </p:extLst>
  </p:cSld>
  <p:clrMapOvr>
    <a:masterClrMapping/>
  </p:clrMapOvr>
  <p:transition spd="slow" advTm="20000">
    <p:blinds dir="vert"/>
  </p:transition>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834-	Qualquer outra solução, visando a sustentar a pena capital, sob quaisquer argumentos, tem conotação puramente egoística e antinatural. É dosagem francamente materialista defender uma solução que impossibilita ao homem prosseguir na sua caminhada evolutiva de aprendizado e, quando for o caso, de sofrimento.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4271504"/>
      </p:ext>
    </p:extLst>
  </p:cSld>
  <p:clrMapOvr>
    <a:masterClrMapping/>
  </p:clrMapOvr>
  <p:transition spd="slow" advTm="20000">
    <p:blinds dir="vert"/>
  </p:transition>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835-	Materialistas, sendo naturalmente egoístas, querem extirpar semelhantes da Crosta, como se </a:t>
            </a:r>
            <a:r>
              <a:rPr lang="pt-BR" sz="3200" b="1" u="sng" dirty="0">
                <a:effectLst>
                  <a:outerShdw blurRad="38100" dist="38100" dir="2700000" algn="tl">
                    <a:srgbClr val="000000">
                      <a:alpha val="43137"/>
                    </a:srgbClr>
                  </a:outerShdw>
                </a:effectLst>
                <a:latin typeface="Arial" pitchFamily="34" charset="0"/>
                <a:cs typeface="Arial" pitchFamily="34" charset="0"/>
              </a:rPr>
              <a:t>deuses</a:t>
            </a:r>
            <a:r>
              <a:rPr lang="pt-BR" sz="3200" b="1" dirty="0">
                <a:effectLst>
                  <a:outerShdw blurRad="38100" dist="38100" dir="2700000" algn="tl">
                    <a:srgbClr val="000000">
                      <a:alpha val="43137"/>
                    </a:srgbClr>
                  </a:outerShdw>
                </a:effectLst>
                <a:latin typeface="Arial" pitchFamily="34" charset="0"/>
                <a:cs typeface="Arial" pitchFamily="34" charset="0"/>
              </a:rPr>
              <a:t> fossem, para que não mais os incomodem. Querem vingança, comprazem-se com tal sentimento inferior. Não podem ser seguidos, nem são parâmetro ao autêntico cristão.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7218635"/>
      </p:ext>
    </p:extLst>
  </p:cSld>
  <p:clrMapOvr>
    <a:masterClrMapping/>
  </p:clrMapOvr>
  <p:transition spd="slow" advTm="20000">
    <p:blinds dir="vert"/>
  </p:transition>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60"/>
            <a:ext cx="8748464" cy="4505378"/>
          </a:xfrm>
        </p:spPr>
        <p:txBody>
          <a:bodyPr>
            <a:noAutofit/>
          </a:bodyPr>
          <a:lstStyle/>
          <a:p>
            <a:pPr algn="l"/>
            <a:r>
              <a:rPr lang="pt-BR" sz="2300" b="1" dirty="0">
                <a:effectLst>
                  <a:outerShdw blurRad="38100" dist="38100" dir="2700000" algn="tl">
                    <a:srgbClr val="000000">
                      <a:alpha val="43137"/>
                    </a:srgbClr>
                  </a:outerShdw>
                </a:effectLst>
                <a:latin typeface="Arial" pitchFamily="34" charset="0"/>
                <a:cs typeface="Arial" pitchFamily="34" charset="0"/>
              </a:rPr>
              <a:t>836- O materialista, por outro prisma, não crendo na vida espiritual e em Deus, acredita que tudo se resolve na crosta terrestre, por isso, pouco lhe importa a vida alheia. Impõe suas regras, tais como a pena de morte, o aborto e outros atentados graves contra o semelhante, de modo a sustentar seus prazeres e seu ideal cômodo de vida material egoística e pacata. Custa-lhe educar e reeducar o próximo. É-lhe penoso dar o exemplo bom e positivo. Configura-se lhe sacrifício ímpar e maior dar a mão a quem precisa, quanto pior lhe pareça essa pessoa. Enfim, de sua posição comodista e, obviamente não ideal, quer manter-se distante de problemas. Preferível, no seu entender, eliminar um errante do que lutar pela sua reeducação. Menos trabalhoso ao materialista; mais conveniente ao seu egoísmo.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95095637"/>
      </p:ext>
    </p:extLst>
  </p:cSld>
  <p:clrMapOvr>
    <a:masterClrMapping/>
  </p:clrMapOvr>
  <p:transition spd="slow" advTm="20000">
    <p:blinds dir="vert"/>
  </p:transition>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2900" b="1" dirty="0">
                <a:effectLst>
                  <a:outerShdw blurRad="38100" dist="38100" dir="2700000" algn="tl">
                    <a:srgbClr val="000000">
                      <a:alpha val="43137"/>
                    </a:srgbClr>
                  </a:outerShdw>
                </a:effectLst>
                <a:latin typeface="Arial" pitchFamily="34" charset="0"/>
                <a:cs typeface="Arial" pitchFamily="34" charset="0"/>
              </a:rPr>
              <a:t>837-	A pena capital elimina um problema aparente e superficialmente considerado. O matador morre; o ladrão morre; o autor de violação sexual morre. Perecem aqueles que causam distúrbios e custam a ser compreendidos e corrigidos. Por acaso houve Espírito que foi criado bom e perfeito? Os que hoje têm freios, conseguindo não causar graves males a terceiros, já não foram ignorantes e de regra perversos no passado? A lei da evolução assim impõe; portanto, complacência e amor devem ser os lemas da humanidade.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6125647"/>
      </p:ext>
    </p:extLst>
  </p:cSld>
  <p:clrMapOvr>
    <a:masterClrMapping/>
  </p:clrMapOvr>
  <p:transition spd="slow" advTm="20000">
    <p:blinds dir="vert"/>
  </p:transition>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268759"/>
            <a:ext cx="8748464" cy="5017889"/>
          </a:xfrm>
        </p:spPr>
        <p:txBody>
          <a:bodyPr>
            <a:noAutofit/>
          </a:bodyPr>
          <a:lstStyle/>
          <a:p>
            <a:pPr algn="l"/>
            <a:r>
              <a:rPr lang="pt-BR" sz="3000" b="1" dirty="0">
                <a:effectLst>
                  <a:outerShdw blurRad="38100" dist="38100" dir="2700000" algn="tl">
                    <a:srgbClr val="000000">
                      <a:alpha val="43137"/>
                    </a:srgbClr>
                  </a:outerShdw>
                </a:effectLst>
                <a:latin typeface="Arial" pitchFamily="34" charset="0"/>
                <a:cs typeface="Arial" pitchFamily="34" charset="0"/>
              </a:rPr>
              <a:t>838-Ciente de que a vida não termina quando a existência na Crosta finda, o homem dará o melhor e mais promissor exemplo de altivez e verdadeira elevação ao estender a mão ao que errou, mesmo tendo que severamente puni-lo, para que entenda o mal que fez e não volte a fazê-lo. Fará também o bem se orar pelo que foi vítima, ou auxiliá-lo, se ainda no plano material, buscando mostrar-lhe que o perdão está acima de tudo e a mansuetude é o caminho do progresso espiritual.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01549155"/>
      </p:ext>
    </p:extLst>
  </p:cSld>
  <p:clrMapOvr>
    <a:masterClrMapping/>
  </p:clrMapOvr>
  <p:transition spd="slow" advTm="20000">
    <p:blinds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32" y="1772816"/>
            <a:ext cx="8856984" cy="3605100"/>
          </a:xfrm>
        </p:spPr>
        <p:txBody>
          <a:bodyPr>
            <a:noAutofit/>
          </a:bodyPr>
          <a:lstStyle/>
          <a:p>
            <a:pPr algn="r"/>
            <a:r>
              <a:rPr lang="pt-BR" sz="3600" dirty="0">
                <a:latin typeface="Arial" pitchFamily="34" charset="0"/>
                <a:cs typeface="Arial" pitchFamily="34" charset="0"/>
              </a:rPr>
              <a:t>72-Dar valor e, sobretudo, seguir tais alertas tornam-lhe mais fácil a busca da evolução, viabilizando a modificação interior dos seus sentimentos.</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64"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02851" y="518496"/>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2795105077"/>
      </p:ext>
    </p:extLst>
  </p:cSld>
  <p:clrMapOvr>
    <a:masterClrMapping/>
  </p:clrMapOvr>
  <p:transition spd="slow" advTm="20000">
    <p:blinds dir="vert"/>
  </p:transition>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839-Quando a sociedade decreta a morte como pena, retira a esperança de quem quer mudar o seu comportamento, deixando de ser egoísta e praticante da lei do talião. Se a comunidade constrói leis que ferem a Lei Maior, qual moral terá para exigir de seus componentes amor, resignação e tolerância?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73439298"/>
      </p:ext>
    </p:extLst>
  </p:cSld>
  <p:clrMapOvr>
    <a:masterClrMapping/>
  </p:clrMapOvr>
  <p:transition spd="slow" advTm="20000">
    <p:blinds dir="vert"/>
  </p:transition>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840-O encarnado não é livre de erros. Imperfeito que é, comete-os à exaustão. O que hoje pode ser um crime terrível, amanhã poderá ser abonado pela sociedade e vice-versa. Logo, apoiar a pena de morte para determinados atos no presente, poderá significar um aumento considerável de incertezas para o futuro, autorizando o núcleo social a criar mais e mais figuras de infrações que levem à morte. O Estado tornar-se-ia falível e cruel, mais próximo do primitivo do que do evoluído.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55875380"/>
      </p:ext>
    </p:extLst>
  </p:cSld>
  <p:clrMapOvr>
    <a:masterClrMapping/>
  </p:clrMapOvr>
  <p:transition spd="slow" advTm="20000">
    <p:blinds dir="vert"/>
  </p:transition>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841-A Justiça Divina é plena e absoluta. Não há ser que fique sem a sua devida punição, quando erra. Logo, não cabe ao homem punir tão severamente seu semelhante, a ponto de lhe retirar algo dado por Deus.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7955989"/>
      </p:ext>
    </p:extLst>
  </p:cSld>
  <p:clrMapOvr>
    <a:masterClrMapping/>
  </p:clrMapOvr>
  <p:transition spd="slow" advTm="20000">
    <p:blinds dir="vert"/>
  </p:transition>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842-Por pior que seja o mal causado, haverá sempre uma reparação, ainda que seja em outra existência material, numa outra reencarnação. Não há motivo, pois, para julgar irrecuperável o ocorrido. Inexiste razão para aplicar uma pena que cultue a vingança, demonstrando inferioridade.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86060466"/>
      </p:ext>
    </p:extLst>
  </p:cSld>
  <p:clrMapOvr>
    <a:masterClrMapping/>
  </p:clrMapOvr>
  <p:transition spd="slow" advTm="20000">
    <p:blinds dir="vert"/>
  </p:transition>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843-Defender a pena de morte é dar mostra de sentir-se superior a Deus, pois quer o encarnado auferir um poder que não lhe é legítimo, qual seja o de vida e morte sobre seu semelhante.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9300028"/>
      </p:ext>
    </p:extLst>
  </p:cSld>
  <p:clrMapOvr>
    <a:masterClrMapping/>
  </p:clrMapOvr>
  <p:transition spd="slow" advTm="20000">
    <p:blinds dir="vert"/>
  </p:transition>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844-Decretar a pena capital, interrompendo uma trajetória reeducativa, é lançar o Espírito no universo erradio, sem lhe dar chance real de regeneração.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5488687"/>
      </p:ext>
    </p:extLst>
  </p:cSld>
  <p:clrMapOvr>
    <a:masterClrMapping/>
  </p:clrMapOvr>
  <p:transition spd="slow" advTm="20000">
    <p:blinds dir="vert"/>
  </p:transition>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845-	A lei de ação e reação, que se incumbe de agir quando é o caso, está sendo cortada pelo ato insensato de parcela dos encarnados, que não aceita a plenitude do Poder Divino. E nem se diga que por esta lei o que mata deve receber o mesmo fim, pois a reação a uma ação negativa não é feita pela lei de talião humana, mas sim pelos parâmetros da Justiça de Deus, inacessíveis ao homem.</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9349096"/>
      </p:ext>
    </p:extLst>
  </p:cSld>
  <p:clrMapOvr>
    <a:masterClrMapping/>
  </p:clrMapOvr>
  <p:transition spd="slow" advTm="20000">
    <p:blinds dir="vert"/>
  </p:transition>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846-	Não se pode falar em coibir crimes de encarnados privando-os da vida, pois se fosse permitido matar o ser humano, por ato e ordem de seu semelhante, não haveria razão para existir o livre-arbítrio. Os erros cometidos não poderiam ser reparados. Se alguém erra por livre-arbítrio e a ele é aplicada a pena de morte, não tem condições, nem oportunidade, de reparar o seu mal, também por livre-arbítrio.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08606180"/>
      </p:ext>
    </p:extLst>
  </p:cSld>
  <p:clrMapOvr>
    <a:masterClrMapping/>
  </p:clrMapOvr>
  <p:transition spd="slow" advTm="20000">
    <p:blinds dir="vert"/>
  </p:transition>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847-	Outro importante aspecto é que os encarnados não conhecem o contexto geral de vida no qual estão inseridos. Não sabem, geralmente, quem foram, com quem cruzaram no passado, quais os caminhos reservados para trilhar no futuro e qual é exatamente a sua programação presente. Por isso, não devem influenciar na vida alheia, como se Deus quisessem ser, pois lhes falta capacidade e aptidão para ter um mínimo de sabedoria divina.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75621953"/>
      </p:ext>
    </p:extLst>
  </p:cSld>
  <p:clrMapOvr>
    <a:masterClrMapping/>
  </p:clrMapOvr>
  <p:transition spd="slow" advTm="20000">
    <p:blinds dir="vert"/>
  </p:transition>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848- Questão essencial, no contexto da pena capital, é o erro da justiça dos seres humanos. Não há sistema judiciário no Globo que consiga assegurar um perfeito julgamento, livre de equívocos. Por que, então, cometer duplo erro? Se já não basta o erro de possuir nas leis a autorização para matar em nome da sociedade, um segundo equívoco é determinar a morte fundamentado num erro judiciário.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33840312"/>
      </p:ext>
    </p:extLst>
  </p:cSld>
  <p:clrMapOvr>
    <a:masterClrMapping/>
  </p:clrMapOvr>
  <p:transition spd="slow" advTm="20000">
    <p:blinds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32" y="1772816"/>
            <a:ext cx="8856984" cy="4085076"/>
          </a:xfrm>
        </p:spPr>
        <p:txBody>
          <a:bodyPr>
            <a:noAutofit/>
          </a:bodyPr>
          <a:lstStyle/>
          <a:p>
            <a:pPr algn="r"/>
            <a:r>
              <a:rPr lang="pt-BR" sz="3600" dirty="0">
                <a:latin typeface="Arial" pitchFamily="34" charset="0"/>
                <a:cs typeface="Arial" pitchFamily="34" charset="0"/>
              </a:rPr>
              <a:t>73-Tais advertências podem servir para ressaltar a necessidade de autocrítica, incentivar a mudança de atitudes e mesmo deter um procedimento menos digno ou anticristão. </a:t>
            </a:r>
            <a:br>
              <a:rPr lang="pt-BR" sz="3600" dirty="0">
                <a:latin typeface="Arial" pitchFamily="34" charset="0"/>
                <a:cs typeface="Arial" pitchFamily="34" charset="0"/>
              </a:rPr>
            </a:br>
            <a:r>
              <a:rPr lang="pt-BR" sz="3600" dirty="0">
                <a:latin typeface="Arial" pitchFamily="34" charset="0"/>
                <a:cs typeface="Arial" pitchFamily="34" charset="0"/>
              </a:rPr>
              <a:t>Portanto, são sempre valiosas para a </a:t>
            </a:r>
            <a:r>
              <a:rPr lang="pt-BR" sz="3600" dirty="0">
                <a:solidFill>
                  <a:srgbClr val="FFFF00"/>
                </a:solidFill>
                <a:latin typeface="Arial" pitchFamily="34" charset="0"/>
                <a:cs typeface="Arial" pitchFamily="34" charset="0"/>
              </a:rPr>
              <a:t>REFORMA ÍNTIMA</a:t>
            </a:r>
            <a:r>
              <a:rPr lang="pt-BR" sz="3600" dirty="0">
                <a:latin typeface="Arial" pitchFamily="34" charset="0"/>
                <a:cs typeface="Arial" pitchFamily="34" charset="0"/>
              </a:rPr>
              <a:t>.</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64"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02851" y="518496"/>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76110963"/>
      </p:ext>
    </p:extLst>
  </p:cSld>
  <p:clrMapOvr>
    <a:masterClrMapping/>
  </p:clrMapOvr>
  <p:transition spd="slow" advTm="20000">
    <p:blinds dir="vert"/>
  </p:transition>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849- Ao materialista é mais fácil sustentar a pena de morte, pois importa-se com bens patrimoniais em primeiro lugar e não confia na vida verdadeira, após o desencarne.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08484132"/>
      </p:ext>
    </p:extLst>
  </p:cSld>
  <p:clrMapOvr>
    <a:masterClrMapping/>
  </p:clrMapOvr>
  <p:transition spd="slow" advTm="20000">
    <p:blinds dir="vert"/>
  </p:transition>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850-	Resta lembrar que estagiar no plano material é uma prova ou uma expiação. Mais dura a uns, menos a outros, embora seja sempre complexa e difícil para todos, cada qual com seu particular prisma. Logo, cortar a vida do semelhante pode significar libertá-lo. Que o criminoso expie seus delitos no plano onde os cometeu. Certamente os obstáculos que irá enfrentar o farão refletir muito sobre o que fez e como agiu. Eis o momento de regeneração.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07301117"/>
      </p:ext>
    </p:extLst>
  </p:cSld>
  <p:clrMapOvr>
    <a:masterClrMapping/>
  </p:clrMapOvr>
  <p:transition spd="slow" advTm="20000">
    <p:blinds dir="vert"/>
  </p:transition>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851- Nenhum encarnado, em sã consciência cristã, pode, sob qualquer pretexto ou hipótese, apoiar ou sustentar a pena capital.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36079449"/>
      </p:ext>
    </p:extLst>
  </p:cSld>
  <p:clrMapOvr>
    <a:masterClrMapping/>
  </p:clrMapOvr>
  <p:transition spd="slow" advTm="20000">
    <p:blinds dir="vert"/>
  </p:transition>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852-	Não será a pena de morte que irá extirpar os crimes do Globo, pois isso depende da regeneração da humanidade, do renascimento dos homens para os autênticos valores cristãos. E a renovação interior dos seres humanos não se faz com violência de qualquer espécie, somente com amor. Quanto tempo ainda levará para o encarnado ter plena noção disso?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Pena de Morte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43070545"/>
      </p:ext>
    </p:extLst>
  </p:cSld>
  <p:clrMapOvr>
    <a:masterClrMapping/>
  </p:clrMapOvr>
  <p:transition spd="slow" advTm="20000">
    <p:blinds dir="vert"/>
  </p:transition>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853- Exercício pleno do amor, identificação com Deus, compaixão pelo semelhante: eis a caridade.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77620654"/>
      </p:ext>
    </p:extLst>
  </p:cSld>
  <p:clrMapOvr>
    <a:masterClrMapping/>
  </p:clrMapOvr>
  <p:transition spd="slow" advTm="20000">
    <p:blinds dir="vert"/>
  </p:transition>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854- Dever cristão, imposição da solidariedade, efeito da prática efetiva do amor, sentimento dos sentimentos, merece lugar especial na trilha da REFORMA ÍNTIMA.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16944674"/>
      </p:ext>
    </p:extLst>
  </p:cSld>
  <p:clrMapOvr>
    <a:masterClrMapping/>
  </p:clrMapOvr>
  <p:transition spd="slow" advTm="20000">
    <p:blinds dir="vert"/>
  </p:transition>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855- Não há espaço comum para a caridade e para o egoísmo. São antagônicos, excluem-se, afastam-se, repelem-se. E assim deve ser. O egoísta jamais pode intitular-se caridoso, de modo que não está cumprindo seus deveres de Espírito, centelha divina que é.</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04059071"/>
      </p:ext>
    </p:extLst>
  </p:cSld>
  <p:clrMapOvr>
    <a:masterClrMapping/>
  </p:clrMapOvr>
  <p:transition spd="slow" advTm="20000">
    <p:blinds dir="vert"/>
  </p:transition>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856- Natural que aconteça do egoísta praticar atos de caridade, embora não possa considerar-se caridoso por excelência. Somente a continuidade e o império da conduta caritativa é que levarão ao aniquilamento do egoísmo.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32898636"/>
      </p:ext>
    </p:extLst>
  </p:cSld>
  <p:clrMapOvr>
    <a:masterClrMapping/>
  </p:clrMapOvr>
  <p:transition spd="slow" advTm="20000">
    <p:blinds dir="vert"/>
  </p:transition>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857- Virtude a ser alcançada por todos, vetor que leva a Cristo e, consequentemente à depuração dos males intrínsecos ao homem, a caridade deve ser forte e vigorosa no coração individual e na coletividade.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86194839"/>
      </p:ext>
    </p:extLst>
  </p:cSld>
  <p:clrMapOvr>
    <a:masterClrMapping/>
  </p:clrMapOvr>
  <p:transition spd="slow" advTm="20000">
    <p:blinds dir="vert"/>
  </p:transition>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858- Não se dá, também, com o orgulho. Quem consegue ser orgulhoso e, ao mesmo tempo, ter a benevolência necessária para o exercício do amor?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75860322"/>
      </p:ext>
    </p:extLst>
  </p:cSld>
  <p:clrMapOvr>
    <a:masterClrMapping/>
  </p:clrMapOvr>
  <p:transition spd="slow" advTm="20000">
    <p:blinds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183398"/>
          </a:xfrm>
        </p:spPr>
        <p:txBody>
          <a:bodyPr>
            <a:noAutofit/>
          </a:bodyPr>
          <a:lstStyle/>
          <a:p>
            <a:pPr algn="r"/>
            <a:r>
              <a:rPr lang="pt-BR" sz="3200" dirty="0">
                <a:latin typeface="Arial" pitchFamily="34" charset="0"/>
                <a:cs typeface="Arial" pitchFamily="34" charset="0"/>
              </a:rPr>
              <a:t>		É sabido que, na prática, mais fácil é ler e julgar entender os ensinamentos de Jesus, hoje estudados à luz da </a:t>
            </a:r>
            <a:r>
              <a:rPr lang="pt-BR" sz="3200" b="1" dirty="0">
                <a:solidFill>
                  <a:srgbClr val="FFFF00"/>
                </a:solidFill>
                <a:latin typeface="Arial" pitchFamily="34" charset="0"/>
                <a:cs typeface="Arial" pitchFamily="34" charset="0"/>
              </a:rPr>
              <a:t>DOUTRINA ESPÍRITA</a:t>
            </a:r>
            <a:r>
              <a:rPr lang="pt-BR" sz="3200" dirty="0">
                <a:latin typeface="Arial" pitchFamily="34" charset="0"/>
                <a:cs typeface="Arial" pitchFamily="34" charset="0"/>
              </a:rPr>
              <a:t>, do que exercitá-los e realmente assimilá-los no dia a dia, consolidando posturas cristãs e aprimorando qualidades morais.</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6" y="152930"/>
            <a:ext cx="1011560" cy="1309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ct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4191432280"/>
      </p:ext>
    </p:extLst>
  </p:cSld>
  <p:clrMapOvr>
    <a:masterClrMapping/>
  </p:clrMapOvr>
  <p:transition spd="slow" advTm="20000">
    <p:blinds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56276"/>
            <a:ext cx="8856984" cy="5301760"/>
          </a:xfrm>
        </p:spPr>
        <p:txBody>
          <a:bodyPr>
            <a:noAutofit/>
          </a:bodyPr>
          <a:lstStyle/>
          <a:p>
            <a:pPr algn="r"/>
            <a:r>
              <a:rPr lang="pt-BR" sz="3600" dirty="0">
                <a:latin typeface="Arial" pitchFamily="34" charset="0"/>
                <a:cs typeface="Arial" pitchFamily="34" charset="0"/>
              </a:rPr>
              <a:t>74-A reencarnação pode ser enfocada de duas formas: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1ª- GENÉRICA e 2ª- ESPECÍFICA</a:t>
            </a:r>
            <a:r>
              <a:rPr lang="pt-BR" sz="3600" dirty="0">
                <a:latin typeface="Arial" pitchFamily="34" charset="0"/>
                <a:cs typeface="Arial" pitchFamily="34" charset="0"/>
              </a:rPr>
              <a:t>. A primeira considera-a como um todo, ou seja, o processo ao longo de milênios que irá conduzir o ser a perfeição. A segunda trata de uma existência material, situando-a no </a:t>
            </a:r>
            <a:br>
              <a:rPr lang="pt-BR" sz="3600" dirty="0">
                <a:latin typeface="Arial" pitchFamily="34" charset="0"/>
                <a:cs typeface="Arial" pitchFamily="34" charset="0"/>
              </a:rPr>
            </a:br>
            <a:r>
              <a:rPr lang="pt-BR" sz="3600" dirty="0">
                <a:latin typeface="Arial" pitchFamily="34" charset="0"/>
                <a:cs typeface="Arial" pitchFamily="34" charset="0"/>
              </a:rPr>
              <a:t>período determinado de algumas décadas, de modo geral.</a:t>
            </a: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43577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02851" y="341072"/>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1443956044"/>
      </p:ext>
    </p:extLst>
  </p:cSld>
  <p:clrMapOvr>
    <a:masterClrMapping/>
  </p:clrMapOvr>
  <p:transition spd="slow" advTm="20000">
    <p:blinds dir="vert"/>
  </p:transition>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859- Rechaça a isolação e o individualismo. Quem vive solitário, pensando somente em si e nos seus interesses, raramente consegue praticar, como deveria, a caridade.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78491412"/>
      </p:ext>
    </p:extLst>
  </p:cSld>
  <p:clrMapOvr>
    <a:masterClrMapping/>
  </p:clrMapOvr>
  <p:transition spd="slow" advTm="20000">
    <p:blinds dir="vert"/>
  </p:transition>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860- O Espírito convive em comunidade, tanto na Crosta, reencarnado, como quando no plano imaterial. Por isso, faz parte da caridade ser integrado à sociedade onde vive, visando ao auxílio e a ser útil, quando solicitado.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2004548"/>
      </p:ext>
    </p:extLst>
  </p:cSld>
  <p:clrMapOvr>
    <a:masterClrMapping/>
  </p:clrMapOvr>
  <p:transition spd="slow" advTm="20000">
    <p:blinds dir="vert"/>
  </p:transition>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861- Não há elevação moral, nem espiritual, no isolamento. Pessoas individualistas, solitárias por natureza, mesmo que interiormente, são infelizes na essência.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21589298"/>
      </p:ext>
    </p:extLst>
  </p:cSld>
  <p:clrMapOvr>
    <a:masterClrMapping/>
  </p:clrMapOvr>
  <p:transition spd="slow" advTm="20000">
    <p:blinds dir="vert"/>
  </p:transition>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862- A isolação pode manifestar-se por variadas causas: fruto do egoísmo arraigado, mas também forma de compensação por frustrações diversas. Nesta última aparência, quer dizer que o encarnado se isola para afastar-se dos problemas que considera graves e insuperáveis.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30108618"/>
      </p:ext>
    </p:extLst>
  </p:cSld>
  <p:clrMapOvr>
    <a:masterClrMapping/>
  </p:clrMapOvr>
  <p:transition spd="slow" advTm="20000">
    <p:blinds dir="vert"/>
  </p:transition>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863- Faltando-lhe coragem para enfrentar as suas más tendências, que identifica e reconhece, mesmo que inconscientemente é levado a isolar-se, de modo a não sofrer crítica social ou familiar e, com isso, poupar-se.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89246164"/>
      </p:ext>
    </p:extLst>
  </p:cSld>
  <p:clrMapOvr>
    <a:masterClrMapping/>
  </p:clrMapOvr>
  <p:transition spd="slow" advTm="20000">
    <p:blinds dir="vert"/>
  </p:transition>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864- Não é o melhor caminho. Enfrentar o mal, lutar para vencê-lo e manter-se em REFORMA ÍNTIMA é o mais indicado. Não há problemas insolúveis, nada que a força de vontade, associada à fé, não tenha condições de ultrapassar.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33885805"/>
      </p:ext>
    </p:extLst>
  </p:cSld>
  <p:clrMapOvr>
    <a:masterClrMapping/>
  </p:clrMapOvr>
  <p:transition spd="slow" advTm="20000">
    <p:blinds dir="vert"/>
  </p:transition>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865- Note-se que o isolamento causa a abstinência de solidariedade e de fraternidade. Por isso, afasta o encarnado da caridade, meta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maior de todos que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rumam a Deus.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71348632"/>
      </p:ext>
    </p:extLst>
  </p:cSld>
  <p:clrMapOvr>
    <a:masterClrMapping/>
  </p:clrMapOvr>
  <p:transition spd="slow" advTm="20000">
    <p:blinds dir="vert"/>
  </p:transition>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866- Pode haver agrupamentos isolados, ou seja, pessoas que formam grupos e estes se fecham em torno de si mesmos. São igualmente reprováveis tais condutas, pois a natureza humana é a convivência fraterna, genérica e sem discriminação.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52840262"/>
      </p:ext>
    </p:extLst>
  </p:cSld>
  <p:clrMapOvr>
    <a:masterClrMapping/>
  </p:clrMapOvr>
  <p:transition spd="slow" advTm="20000">
    <p:blinds dir="vert"/>
  </p:transition>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867- O materialismo pode levar ao isolamento. Quem cultua os bens materiais como objetivo maior de vida ou descrê na vida espiritual não vê razão para dar-se aos outros, conviver com seu semelhante, auxiliar solidariamente quem necessita.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Vê-se autossuficiente, equivocando-se por certo.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73329046"/>
      </p:ext>
    </p:extLst>
  </p:cSld>
  <p:clrMapOvr>
    <a:masterClrMapping/>
  </p:clrMapOvr>
  <p:transition spd="slow" advTm="20000">
    <p:blinds dir="vert"/>
  </p:transition>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868-	Irresignação contra Deus também é motivo de isolação. Quando o encarnado está inconformado com a trajetória que lhe foi reservada, querendo mais do que tem ou recusando-se a viver determinadas provas, pode acontecer de preferir isolar-se. Assim fazendo, não sofre pressão externa e conforta-se consigo mesmo, num sofrimento atroz que lhe consome as forças e pode levá-lo cada vez mais à rebeldia interior.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82472015"/>
      </p:ext>
    </p:extLst>
  </p:cSld>
  <p:clrMapOvr>
    <a:masterClrMapping/>
  </p:clrMapOvr>
  <p:transition spd="slow" advTm="20000">
    <p:blinds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223584"/>
            <a:ext cx="8856984" cy="5045260"/>
          </a:xfrm>
        </p:spPr>
        <p:txBody>
          <a:bodyPr>
            <a:noAutofit/>
          </a:bodyPr>
          <a:lstStyle/>
          <a:p>
            <a:pPr algn="r"/>
            <a:r>
              <a:rPr lang="pt-BR" sz="3100" dirty="0">
                <a:latin typeface="Arial" pitchFamily="34" charset="0"/>
                <a:cs typeface="Arial" pitchFamily="34" charset="0"/>
              </a:rPr>
              <a:t>75-Vista sob o prisma genérico, a reforma íntima é o propulsor indispensável para fazer todo o processo global da evolução do ser e impulsioná-lo à total purificação. No ângulo específico, a </a:t>
            </a:r>
            <a:r>
              <a:rPr lang="pt-BR" sz="3100" b="1" dirty="0">
                <a:solidFill>
                  <a:srgbClr val="FFFF00"/>
                </a:solidFill>
                <a:latin typeface="Arial" pitchFamily="34" charset="0"/>
                <a:cs typeface="Arial" pitchFamily="34" charset="0"/>
              </a:rPr>
              <a:t>REFORMA ÍNTIMA </a:t>
            </a:r>
            <a:r>
              <a:rPr lang="pt-BR" sz="3100" dirty="0">
                <a:latin typeface="Arial" pitchFamily="34" charset="0"/>
                <a:cs typeface="Arial" pitchFamily="34" charset="0"/>
              </a:rPr>
              <a:t>constitui-se de atos isolados, no dia-a-dia do encarnado, levando-o a melhorar-se nas suas mais variadas atitudes, para depois, ampliando o contexto, alterar sua conduta, tornando-a cada vez mais próxima do comportamento ideal e cristão.</a:t>
            </a:r>
            <a:endParaRPr lang="pt-BR" sz="31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10" y="357166"/>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286116" y="285728"/>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2710816750"/>
      </p:ext>
    </p:extLst>
  </p:cSld>
  <p:clrMapOvr>
    <a:masterClrMapping/>
  </p:clrMapOvr>
  <p:transition spd="slow" advTm="20000">
    <p:blinds dir="vert"/>
  </p:transition>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869- Vida desregrada, distanciada dos valores cristãos, pode ser outra causa de isolamento e afastamento da caridade. Quem não consegue colocar ordem em sua própria existência, das mínimas à maiores coisas, ingressa em depressão e pode recolher-se da convivência comunitária.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53513085"/>
      </p:ext>
    </p:extLst>
  </p:cSld>
  <p:clrMapOvr>
    <a:masterClrMapping/>
  </p:clrMapOvr>
  <p:transition spd="slow" advTm="20000">
    <p:blinds dir="vert"/>
  </p:transition>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870-	Por que colocados juntos no mesmo item caridade e isolamento? Porque a caridade pressupõe necessariamente convívio. Afinal, caridade não é somente destinar verbas às obras filantrópicas, mas sim participar da vida em família, dos problemas dos semelhantes, das dificuldades dos necessitados, abrindo o coração para o mundo. Logo, isolar-se é desvio de conduta que retira a caridade do caminho do encarnado.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43923322"/>
      </p:ext>
    </p:extLst>
  </p:cSld>
  <p:clrMapOvr>
    <a:masterClrMapping/>
  </p:clrMapOvr>
  <p:transition spd="slow" advTm="20000">
    <p:blinds dir="vert"/>
  </p:transition>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871- No casamento também se pode falar em falta de caridade e em isolação. Viver cada cônjuge para si, não se preocupar diretamente com o outro e seus problemas, deixar de cuidar carinhosamente dos filhos são atitudes egoístas e cultoras do isolamento nefasto.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7789122"/>
      </p:ext>
    </p:extLst>
  </p:cSld>
  <p:clrMapOvr>
    <a:masterClrMapping/>
  </p:clrMapOvr>
  <p:transition spd="slow" advTm="20000">
    <p:blinds dir="vert"/>
  </p:transition>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872- Solucionar o isolamento, o individualismo que há muito o envolve, não é tarefa fácil para o encarnado. No contexto da reforma íntima, deve inicialmente reconhecer-se como tal. Atingindo a consciência de que é isolado e individualista, precisa procurar expandir seus níveis de relacionamento, organizando-se para tal. Na convivência, ainda que haja percalços, conseguirá extirpar do seu coração a fagulha da insensibilidade que tanto o afastou do convívio social e/ou familiar.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57434961"/>
      </p:ext>
    </p:extLst>
  </p:cSld>
  <p:clrMapOvr>
    <a:masterClrMapping/>
  </p:clrMapOvr>
  <p:transition spd="slow" advTm="20000">
    <p:blinds dir="vert"/>
  </p:transition>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873- A isolação leva a doenças e estas podem levá-lo ao desencarne prematuro, mal maior.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Por isso, muitos males físicos ou psíquicos são frutos desse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desvio de conduta, clara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oposição à caridade.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59090620"/>
      </p:ext>
    </p:extLst>
  </p:cSld>
  <p:clrMapOvr>
    <a:masterClrMapping/>
  </p:clrMapOvr>
  <p:transition spd="slow" advTm="20000">
    <p:blinds dir="vert"/>
  </p:transition>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874-	Ao enfrentar fases difíceis, períodos de tristeza e frustração, deve o encarnado buscar não se isolar. Ao invés de lhe ser aparentemente pior, acabará gerando um estado de ânimo positivo, pois as demais pessoas também têm problemas, porventura mais graves, e a troca de ideias e opiniões em muito auxilia o combate à sua depressão.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84571158"/>
      </p:ext>
    </p:extLst>
  </p:cSld>
  <p:clrMapOvr>
    <a:masterClrMapping/>
  </p:clrMapOvr>
  <p:transition spd="slow" advTm="20000">
    <p:blinds dir="vert"/>
  </p:transition>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875-	Nos mínimos gestos pode estar a manifestação da caridade e o combate ao isolamento. Portanto, sem fórmulas sacramentais para o combate ao egoísmo isolador, precisa o ser humano ampliar sua possibilidade de amar, dedicando-se a pensar mais nos outros do que em si mesmo. E um exercício difícil para quem é secularmente egoísta, porém indispensável no campo da reforma íntima.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00558903"/>
      </p:ext>
    </p:extLst>
  </p:cSld>
  <p:clrMapOvr>
    <a:masterClrMapping/>
  </p:clrMapOvr>
  <p:transition spd="slow" advTm="20000">
    <p:blinds dir="vert"/>
  </p:transition>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876- Abrir o coração, ser fraterno e solidário são chaves para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a felicidade.</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r>
              <a:rPr lang="pt-BR" sz="4000" b="1" dirty="0">
                <a:effectLst>
                  <a:outerShdw blurRad="38100" dist="38100" dir="2700000" algn="tl">
                    <a:srgbClr val="000000">
                      <a:alpha val="43137"/>
                    </a:srgbClr>
                  </a:outerShdw>
                </a:effectLst>
                <a:latin typeface="Arial" pitchFamily="34" charset="0"/>
                <a:cs typeface="Arial" pitchFamily="34" charset="0"/>
              </a:rPr>
              <a:t>Por que não tentar usá-las?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3347864" y="307482"/>
            <a:ext cx="465679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Caridade e Isolamento</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33843012"/>
      </p:ext>
    </p:extLst>
  </p:cSld>
  <p:clrMapOvr>
    <a:masterClrMapping/>
  </p:clrMapOvr>
  <p:transition spd="slow" advTm="20000">
    <p:blinds dir="vert"/>
  </p:transition>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877- Para educar e conduzir uma criança de acordo com os preceitos cristãos é essencial não se pautar pela senda do egoísmo. Os pais que assim procederem terão ao seu lado adolescentes problemáticos e adultos mal formados.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57956607"/>
      </p:ext>
    </p:extLst>
  </p:cSld>
  <p:clrMapOvr>
    <a:masterClrMapping/>
  </p:clrMapOvr>
  <p:transition spd="slow" advTm="20000">
    <p:blinds dir="vert"/>
  </p:transition>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878- O egoísmo no contexto familiar é uma grave fenda que se abre no núcleo mais importante que o encarnado possui na Crosta e dá margem a uma série imensa de rupturas, mazelas e sofrimentos.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71485930"/>
      </p:ext>
    </p:extLst>
  </p:cSld>
  <p:clrMapOvr>
    <a:masterClrMapping/>
  </p:clrMapOvr>
  <p:transition spd="slow" advTm="20000">
    <p:blinds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408532"/>
            <a:ext cx="8856984" cy="4865012"/>
          </a:xfrm>
        </p:spPr>
        <p:txBody>
          <a:bodyPr>
            <a:noAutofit/>
          </a:bodyPr>
          <a:lstStyle/>
          <a:p>
            <a:pPr algn="r"/>
            <a:r>
              <a:rPr lang="pt-BR" sz="3600" dirty="0">
                <a:latin typeface="Arial" pitchFamily="34" charset="0"/>
                <a:cs typeface="Arial" pitchFamily="34" charset="0"/>
              </a:rPr>
              <a:t>76-Em conclusão, a </a:t>
            </a:r>
            <a:r>
              <a:rPr lang="pt-BR" sz="3600" b="1" dirty="0">
                <a:solidFill>
                  <a:srgbClr val="FFFF00"/>
                </a:solidFill>
                <a:latin typeface="Arial" pitchFamily="34" charset="0"/>
                <a:cs typeface="Arial" pitchFamily="34" charset="0"/>
              </a:rPr>
              <a:t>REFORMA ÍNTIMA </a:t>
            </a:r>
            <a:r>
              <a:rPr lang="pt-BR" sz="3600" dirty="0">
                <a:latin typeface="Arial" pitchFamily="34" charset="0"/>
                <a:cs typeface="Arial" pitchFamily="34" charset="0"/>
              </a:rPr>
              <a:t>garante a evolução, seja no cenário global das várias reencarnações pelas quais o Espírito passa, seja no contexto específico daquela que está vivenciando. A somatória das reencarnações bem sucedidas significa a síntese do progresso do ser.</a:t>
            </a:r>
            <a:endParaRPr lang="pt-BR" sz="36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94" y="683559"/>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02851" y="518496"/>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44313041"/>
      </p:ext>
    </p:extLst>
  </p:cSld>
  <p:clrMapOvr>
    <a:masterClrMapping/>
  </p:clrMapOvr>
  <p:transition spd="slow" advTm="20000">
    <p:blinds dir="vert"/>
  </p:transition>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879- Pais que dão mau exemplo aos seus filhos, mostrando-se altivos e individualistas, estarão geralmente criando seres de igual porte e conduta. No futuro, de regra, queixar-se- ão de que sofrem os males da ingratidão e do abandono.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370229"/>
      </p:ext>
    </p:extLst>
  </p:cSld>
  <p:clrMapOvr>
    <a:masterClrMapping/>
  </p:clrMapOvr>
  <p:transition spd="slow" advTm="20000">
    <p:blinds dir="vert"/>
  </p:transition>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880- Deus confere aos pais uma missão: EDUCAR SEUS FILHOS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COM AMOR E ZELO.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Fugir dessa tarefa é rebelar-se contra as leis divinas, pois ninguém prescinde de genitores, nem mesmo de educação.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5921787"/>
      </p:ext>
    </p:extLst>
  </p:cSld>
  <p:clrMapOvr>
    <a:masterClrMapping/>
  </p:clrMapOvr>
  <p:transition spd="slow" advTm="20000">
    <p:blinds dir="vert"/>
  </p:transition>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881-	Quem simplesmente procria, deixando de cuidar da prole, está infringindo uma das mais sérias regras cristãs que regem o planeta. PELA LEI DE AÇÃO E REAÇÃO COLHERÁ OS FRUTOS. Não é à toa que há crianças sofrendo sem terem um passado recente a justificar tamanha angústia. O pretérito foge à vida presente; poderão ter sido pais que, em outros tempos, deixaram seus filhos ao acaso, sem qualquer cuidado e sem amor.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87085134"/>
      </p:ext>
    </p:extLst>
  </p:cSld>
  <p:clrMapOvr>
    <a:masterClrMapping/>
  </p:clrMapOvr>
  <p:transition spd="slow" advTm="20000">
    <p:blinds dir="vert"/>
  </p:transition>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882- A Justiça Divina há de imperar sempre. A REFORMA ÍNTIMA serve de lastro para o cristão regenerar-se em todas as áreas da sua existência, sendo uma delas a educação da criança e do adolescente.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2961313"/>
      </p:ext>
    </p:extLst>
  </p:cSld>
  <p:clrMapOvr>
    <a:masterClrMapping/>
  </p:clrMapOvr>
  <p:transition spd="slow" advTm="20000">
    <p:blinds dir="vert"/>
  </p:transition>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883-	As más tendências dos filhos devem ser combatidas. Não é admissível haver a desculpa de que cada um "nasce de um jeito", de forma que devem ser respeitadas as suas tendências naturais. Heranças negativas do passado merecem ser coibidas, afinal, é para isso que serve a reencarnação. Devessem ser perpétuas e não haveria necessidade de idas e vindas entre os dois planos da vida.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614490"/>
      </p:ext>
    </p:extLst>
  </p:cSld>
  <p:clrMapOvr>
    <a:masterClrMapping/>
  </p:clrMapOvr>
  <p:transition spd="slow" advTm="20000">
    <p:blinds dir="vert"/>
  </p:transition>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884- Por outro lado, a pureza de coração que possuem as crianças deve ser um alento aos pais e precisa ser incentivada a continuar ativa até que atinjam a fase adulta.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Pessoas maduras com o coração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puro são mais felizes.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56113158"/>
      </p:ext>
    </p:extLst>
  </p:cSld>
  <p:clrMapOvr>
    <a:masterClrMapping/>
  </p:clrMapOvr>
  <p:transition spd="slow" advTm="20000">
    <p:blinds dir="vert"/>
  </p:transition>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885- Corrigir os filhos é possível utilizando um misto de energia e amor. Nem agressões físicas, nem total liberdade. O equilíbrio, apesar de muito mais complexo e difícil, pois exige dos pais maior atenção, é o caminho ideal.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12433614"/>
      </p:ext>
    </p:extLst>
  </p:cSld>
  <p:clrMapOvr>
    <a:masterClrMapping/>
  </p:clrMapOvr>
  <p:transition spd="slow" advTm="20000">
    <p:blinds dir="vert"/>
  </p:transition>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886- Os filhos se espelham, de regra, no exemplo de conduta e na orientação que recebem de seus pais. Crianças agressivas, deseducadas, impolidas e inquietas são muitas vezes frutos que brotaram da conduta errada e da má ou nenhuma orientação paterna e materna. Não são as maiores culpadas, nesses casos, mas sim seus genitores aos quais compete dar-lhes bons exemplos e também observarem as suas más tendências que emerjam da bagagem que trazem de vidas passadas, buscando combatê-las (687-691).</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10086145"/>
      </p:ext>
    </p:extLst>
  </p:cSld>
  <p:clrMapOvr>
    <a:masterClrMapping/>
  </p:clrMapOvr>
  <p:transition spd="slow" advTm="20000">
    <p:blinds dir="vert"/>
  </p:transition>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887- Adolescentes desleixados, descomprometidos com a vida, hostis e displicentes com as suas responsabilidades por excelência não são meramente frutos do acaso, nem de influências da moda ou dos costumes sociais, mas de uma cada vez maior separação que se forma entre pais e filhos, iniciada na infância e consolidada na juventude.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34283330"/>
      </p:ext>
    </p:extLst>
  </p:cSld>
  <p:clrMapOvr>
    <a:masterClrMapping/>
  </p:clrMapOvr>
  <p:transition spd="slow" advTm="20000">
    <p:blinds dir="vert"/>
  </p:transition>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888- Que dizer das crianças e adolescentes que cometem maus atos mais sérios, tais como crimes e ataques violentos? Pais que faltam com suas responsabilidades, num primeiro momento. Adultos que os cercam, num segundo. Pode o indivíduo que não recebeu amor, combustível vital para a sobrevivência, saber distinguir entre o certo e o errado com a mesma lucidez daquele que foi mimado pelo cerco carinhoso de genitores atenciosos? Sem valores, sem formação, sem ética, sem moral, o que se pode exigir dessas crianças e adolescentes infelizes por essência?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88668658"/>
      </p:ext>
    </p:extLst>
  </p:cSld>
  <p:clrMapOvr>
    <a:masterClrMapping/>
  </p:clrMapOvr>
  <p:transition spd="slow" advTm="20000">
    <p:blinds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932" y="1844824"/>
            <a:ext cx="8856984" cy="4298820"/>
          </a:xfrm>
        </p:spPr>
        <p:txBody>
          <a:bodyPr>
            <a:noAutofit/>
          </a:bodyPr>
          <a:lstStyle/>
          <a:p>
            <a:pPr algn="r"/>
            <a:r>
              <a:rPr lang="pt-BR" sz="3600" dirty="0">
                <a:latin typeface="Arial" pitchFamily="34" charset="0"/>
                <a:cs typeface="Arial" pitchFamily="34" charset="0"/>
              </a:rPr>
              <a:t>77-O mundo evolui, a humanidade prospera, comunidades inteiras mudam de plano e, como componente elementar </a:t>
            </a:r>
            <a:br>
              <a:rPr lang="pt-BR" sz="3600" dirty="0">
                <a:latin typeface="Arial" pitchFamily="34" charset="0"/>
                <a:cs typeface="Arial" pitchFamily="34" charset="0"/>
              </a:rPr>
            </a:br>
            <a:r>
              <a:rPr lang="pt-BR" sz="3600" dirty="0">
                <a:latin typeface="Arial" pitchFamily="34" charset="0"/>
                <a:cs typeface="Arial" pitchFamily="34" charset="0"/>
              </a:rPr>
              <a:t>de todo esse processo, progride individualmente cada Espírito, </a:t>
            </a:r>
            <a:br>
              <a:rPr lang="pt-BR" sz="3600" dirty="0">
                <a:latin typeface="Arial" pitchFamily="34" charset="0"/>
                <a:cs typeface="Arial" pitchFamily="34" charset="0"/>
              </a:rPr>
            </a:br>
            <a:r>
              <a:rPr lang="pt-BR" sz="3600" dirty="0">
                <a:latin typeface="Arial" pitchFamily="34" charset="0"/>
                <a:cs typeface="Arial" pitchFamily="34" charset="0"/>
              </a:rPr>
              <a:t>centelha de vida criada </a:t>
            </a:r>
            <a:br>
              <a:rPr lang="pt-BR" sz="3600" dirty="0">
                <a:latin typeface="Arial" pitchFamily="34" charset="0"/>
                <a:cs typeface="Arial" pitchFamily="34" charset="0"/>
              </a:rPr>
            </a:br>
            <a:r>
              <a:rPr lang="pt-BR" sz="3600" dirty="0">
                <a:latin typeface="Arial" pitchFamily="34" charset="0"/>
                <a:cs typeface="Arial" pitchFamily="34" charset="0"/>
              </a:rPr>
              <a:t>por Deus.</a:t>
            </a:r>
            <a:endParaRPr lang="pt-BR" sz="36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3302851" y="518496"/>
            <a:ext cx="505263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IX - A REFORMA ÍNTIMA e </a:t>
            </a:r>
          </a:p>
          <a:p>
            <a:pPr algn="ctr"/>
            <a:r>
              <a:rPr lang="pt-BR" sz="2000" b="1" dirty="0">
                <a:solidFill>
                  <a:schemeClr val="bg2"/>
                </a:solidFill>
                <a:latin typeface="Arial" pitchFamily="34" charset="0"/>
                <a:cs typeface="Arial" pitchFamily="34" charset="0"/>
              </a:rPr>
              <a:t>EVOLUÇÃO DO ESPÍRITO</a:t>
            </a:r>
          </a:p>
        </p:txBody>
      </p:sp>
    </p:spTree>
    <p:extLst>
      <p:ext uri="{BB962C8B-B14F-4D97-AF65-F5344CB8AC3E}">
        <p14:creationId xmlns:p14="http://schemas.microsoft.com/office/powerpoint/2010/main" val="4271392291"/>
      </p:ext>
    </p:extLst>
  </p:cSld>
  <p:clrMapOvr>
    <a:masterClrMapping/>
  </p:clrMapOvr>
  <p:transition spd="slow" advTm="20000">
    <p:blinds dir="vert"/>
  </p:transition>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889- Obras assistenciais de amparo à criança precisam existir, pois suprem a deficiência de muitos pais inconsequentes e sem valores morais sólidos. Entretanto, essas obras necessitam trabalhar em conjunto com os genitores, sempre que possível, educando-os, assim como o faz com seus filhos.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59102845"/>
      </p:ext>
    </p:extLst>
  </p:cSld>
  <p:clrMapOvr>
    <a:masterClrMapping/>
  </p:clrMapOvr>
  <p:transition spd="slow" advTm="20000">
    <p:blinds dir="vert"/>
  </p:transition>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890- Os pais devem dar o melhor de si aos seus filhos, mas também os cristãos devem dar o máximo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de si às crianças de um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modo geral.</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89093001"/>
      </p:ext>
    </p:extLst>
  </p:cSld>
  <p:clrMapOvr>
    <a:masterClrMapping/>
  </p:clrMapOvr>
  <p:transition spd="slow" advTm="20000">
    <p:blinds dir="vert"/>
  </p:transition>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891- Por isso é muito importante a integração no núcleo familiar. Pai e mãe devem trabalhar em conjunto e não disputando espaço com os filhos; precisam dividir bem as funções do lar para que não falte sustento, mas também não careçam amor e atenção.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40935902"/>
      </p:ext>
    </p:extLst>
  </p:cSld>
  <p:clrMapOvr>
    <a:masterClrMapping/>
  </p:clrMapOvr>
  <p:transition spd="slow" advTm="20000">
    <p:blinds dir="vert"/>
  </p:transition>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892- Filhos em primeiro lugar;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pais em segundo. </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Essa a lei do lar cristão ideal.</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31953115"/>
      </p:ext>
    </p:extLst>
  </p:cSld>
  <p:clrMapOvr>
    <a:masterClrMapping/>
  </p:clrMapOvr>
  <p:transition spd="slow" advTm="20000">
    <p:blinds dir="vert"/>
  </p:transition>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893- Difícil, sem dúvida, para o pai ou a mãe que foi mal criado, mal formado e sem apego aos valores da família, conseguir vencer esses obstáculos, dando ao seu filho o que não teve. Heroísmos à parte, é dever cristão aprender a ser cristão. Logo, o esforço necessita fazer-se presente e tudo pode ser conseguido.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17808578"/>
      </p:ext>
    </p:extLst>
  </p:cSld>
  <p:clrMapOvr>
    <a:masterClrMapping/>
  </p:clrMapOvr>
  <p:transition spd="slow" advTm="20000">
    <p:blinds dir="vert"/>
  </p:transition>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894- Não deve haver divergência de método educacional entre os pais, afinal, conflitos nesse sentido deseducam mais do que servem aos filhos. O que acontece, nesse caso, é falta de diálogo e de paciência. Com vontade e dedicação, surge o entendimento.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46751071"/>
      </p:ext>
    </p:extLst>
  </p:cSld>
  <p:clrMapOvr>
    <a:masterClrMapping/>
  </p:clrMapOvr>
  <p:transition spd="slow" advTm="20000">
    <p:blinds dir="vert"/>
  </p:transition>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895- Que belo não é o filho que, ao atingir a fase adulta, promete fazer ao seu descendente exatamente o que lhe foi feito por seus pais!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Está feliz, sente-se bem formado, está agradecido. E esse o triunfo vivo de seus genitores.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5276245"/>
      </p:ext>
    </p:extLst>
  </p:cSld>
  <p:clrMapOvr>
    <a:masterClrMapping/>
  </p:clrMapOvr>
  <p:transition spd="slow" advTm="20000">
    <p:blinds dir="vert"/>
  </p:transition>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896- Nem sempre haverá vitória completa; não é isso que se quer dizer no item anterior. Afinal, pais e filhos são seres humanos imperfeitos; ninguém se torna perfeito numa única existência. Entretanto, uma boa educação, ainda que com problemas e insuficiências, será um paradigma para o(a) filho(a) que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cresceu e torna-se pai ou mãe.</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95699041"/>
      </p:ext>
    </p:extLst>
  </p:cSld>
  <p:clrMapOvr>
    <a:masterClrMapping/>
  </p:clrMapOvr>
  <p:transition spd="slow" advTm="20000">
    <p:blinds dir="vert"/>
  </p:transition>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897- Como mencionado no item 886,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a boa educação não precisa ser provada a ninguém, pois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todos notam.</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74414604"/>
      </p:ext>
    </p:extLst>
  </p:cSld>
  <p:clrMapOvr>
    <a:masterClrMapping/>
  </p:clrMapOvr>
  <p:transition spd="slow" advTm="20000">
    <p:blinds dir="vert"/>
  </p:transition>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898- Crianças e adolescentes bem formados esbanjam alegria, equilíbrio, segurança e são polidos e bondosos, normalmente, não incluídas nessa avaliação as tendências infantis naturais à traquinagem.</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93079350"/>
      </p:ext>
    </p:extLst>
  </p:cSld>
  <p:clrMapOvr>
    <a:masterClrMapping/>
  </p:clrMapOvr>
  <p:transition spd="slow" advTm="20000">
    <p:blinds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67412"/>
            <a:ext cx="8722325" cy="4853946"/>
          </a:xfrm>
        </p:spPr>
        <p:txBody>
          <a:bodyPr>
            <a:noAutofit/>
          </a:bodyPr>
          <a:lstStyle/>
          <a:p>
            <a:pPr algn="r"/>
            <a:r>
              <a:rPr lang="pt-BR" sz="3600" dirty="0">
                <a:latin typeface="Arial" pitchFamily="34" charset="0"/>
                <a:cs typeface="Arial" pitchFamily="34" charset="0"/>
              </a:rPr>
              <a:t>78-Não somente de perspectiva futura deve viver o ser humano no contexto </a:t>
            </a:r>
            <a:br>
              <a:rPr lang="pt-BR" sz="3600" dirty="0">
                <a:latin typeface="Arial" pitchFamily="34" charset="0"/>
                <a:cs typeface="Arial" pitchFamily="34" charset="0"/>
              </a:rPr>
            </a:br>
            <a:r>
              <a:rPr lang="pt-BR" sz="3600" dirty="0">
                <a:latin typeface="Arial" pitchFamily="34" charset="0"/>
                <a:cs typeface="Arial" pitchFamily="34" charset="0"/>
              </a:rPr>
              <a:t>da sua </a:t>
            </a:r>
            <a:r>
              <a:rPr lang="pt-BR" sz="3600" b="1" dirty="0">
                <a:effectLst>
                  <a:outerShdw blurRad="38100" dist="38100" dir="2700000" algn="tl">
                    <a:srgbClr val="000000">
                      <a:alpha val="43137"/>
                    </a:srgbClr>
                  </a:outerShdw>
                </a:effectLst>
                <a:latin typeface="Arial" pitchFamily="34" charset="0"/>
                <a:cs typeface="Arial" pitchFamily="34" charset="0"/>
              </a:rPr>
              <a:t>REFORMA ÍNTIMA</a:t>
            </a:r>
            <a:r>
              <a:rPr lang="pt-BR" sz="3600" dirty="0">
                <a:latin typeface="Arial" pitchFamily="34" charset="0"/>
                <a:cs typeface="Arial" pitchFamily="34" charset="0"/>
              </a:rPr>
              <a:t>. Afinal, a modificação interior dos valores, a transformação para melhor dos seus sentimentos e a prática, no cotidiano, </a:t>
            </a:r>
            <a:br>
              <a:rPr lang="pt-BR" sz="3600" dirty="0">
                <a:latin typeface="Arial" pitchFamily="34" charset="0"/>
                <a:cs typeface="Arial" pitchFamily="34" charset="0"/>
              </a:rPr>
            </a:br>
            <a:r>
              <a:rPr lang="pt-BR" sz="3600" dirty="0">
                <a:latin typeface="Arial" pitchFamily="34" charset="0"/>
                <a:cs typeface="Arial" pitchFamily="34" charset="0"/>
              </a:rPr>
              <a:t>dos ensinamentos do Cristo, trazem-lhe efetivamente melhorias sensíveis.</a:t>
            </a:r>
            <a:endParaRPr lang="pt-BR" sz="36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430"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2888920" y="525746"/>
            <a:ext cx="574511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 - VANTAGENS IMEDIATAS </a:t>
            </a:r>
          </a:p>
          <a:p>
            <a:pPr algn="ctr"/>
            <a:r>
              <a:rPr lang="pt-BR" sz="2000" b="1" dirty="0">
                <a:solidFill>
                  <a:schemeClr val="bg2"/>
                </a:solidFill>
                <a:latin typeface="Arial" pitchFamily="34" charset="0"/>
                <a:cs typeface="Arial" pitchFamily="34" charset="0"/>
              </a:rPr>
              <a:t>decorrentes da Prática da Reforma Íntima</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4120657866"/>
      </p:ext>
    </p:extLst>
  </p:cSld>
  <p:clrMapOvr>
    <a:masterClrMapping/>
  </p:clrMapOvr>
  <p:transition spd="slow" advTm="20000">
    <p:blinds dir="vert"/>
  </p:transition>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899- Não existe, atualmente, a melhor idade para iniciar a frequência à escola. Tudo dependerá dos pais e de sua disponibilidade. Entretanto, crianças não podem ser largadas nas entidades educacionais, como se atividade escolar fosse todo o universo que as cerca.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Há uma dose de escola e outra de lar, necessárias ambas à formação cristã de qualquer ser humano.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6592758"/>
      </p:ext>
    </p:extLst>
  </p:cSld>
  <p:clrMapOvr>
    <a:masterClrMapping/>
  </p:clrMapOvr>
  <p:transition spd="slow" advTm="20000">
    <p:blinds dir="vert"/>
  </p:transition>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900- O centro vital da educação da criança e do adolescente deve ser sua família. A partir daí, os pais podem iniciá-los nas demais atividades, tais como instrução, esportes, lazer, cultura geral e atividade sociais.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91284493"/>
      </p:ext>
    </p:extLst>
  </p:cSld>
  <p:clrMapOvr>
    <a:masterClrMapping/>
  </p:clrMapOvr>
  <p:transition spd="slow" advTm="20000">
    <p:blinds dir="vert"/>
  </p:transition>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901- UM LEMBRETE ESSENCIAL: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formação moral é adquirida essencialmente no lar;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não é tarefa primordial da escola formar o caráter do aluno</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 sim dos pais.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42846932"/>
      </p:ext>
    </p:extLst>
  </p:cSld>
  <p:clrMapOvr>
    <a:masterClrMapping/>
  </p:clrMapOvr>
  <p:transition spd="slow" advTm="20000">
    <p:blinds dir="vert"/>
  </p:transition>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902- Castigos ou punições, no contexto educacional, fazem parte da formação, pois os limites precisam existir. Não é demais relembrar que tudo deve ser feito na exata medida e proporção necessárias, sem excessos e sem exageros.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16435416"/>
      </p:ext>
    </p:extLst>
  </p:cSld>
  <p:clrMapOvr>
    <a:masterClrMapping/>
  </p:clrMapOvr>
  <p:transition spd="slow" advTm="20000">
    <p:blinds dir="vert"/>
  </p:transition>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903- Não se aprende a amar a Deus; apenas se desenvolve essa tendência inata a todo ser humano. E tarefa dos pais cultivar nos filhos o amor e a humildade diante de Deus.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71597205"/>
      </p:ext>
    </p:extLst>
  </p:cSld>
  <p:clrMapOvr>
    <a:masterClrMapping/>
  </p:clrMapOvr>
  <p:transition spd="slow" advTm="20000">
    <p:blinds dir="vert"/>
  </p:transition>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904- Há faixas etárias próprias para adequados tipos de educação e orientação. Até os sete anos, impera o determinismo, com reduzidas doses de livre-arbítrio, ou seja, as crianças têm seus destinos conduzidos muito mais pelo Plano Superior do que por sua vontade. Os pais devem, então, dar o máximo de si para educá-las, orientá-las e puni-las, se for o caso. É a fase mais receptiva.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84320962"/>
      </p:ext>
    </p:extLst>
  </p:cSld>
  <p:clrMapOvr>
    <a:masterClrMapping/>
  </p:clrMapOvr>
  <p:transition spd="slow" advTm="20000">
    <p:blinds dir="vert"/>
  </p:transition>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904-a- Depois, dos sete aos doze anos, predomina ainda o determinismo, mas com doses mais elevadas de livre-arbítrio. Trata-se do instante em que os pais devem cuidar mais do diálogo incessante para formar e educar. Continuam atuando de modo importante na vida dos filhos. A terceira fase vai dos doze aos dezesseis, quando começa o predomínio do livre-arbítrio, mas ainda com doses de determinismo.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19044625"/>
      </p:ext>
    </p:extLst>
  </p:cSld>
  <p:clrMapOvr>
    <a:masterClrMapping/>
  </p:clrMapOvr>
  <p:transition spd="slow" advTm="20000">
    <p:blinds dir="vert"/>
  </p:transition>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904-b- Os pais devem começar a respeitar os desejos dos filhos e já não podem ser tão impetuosos ou rigorosos na orientação, pois se o fizerem serão rechaçados. A responsabilidade do adolescente está presente. O que fizer, será computado no seu histórico de vida. A derradeira fase é a partir dos dezesseis anos, quando impera o livre-arbítrio, com reduzido determinismo, seguindo assim até o final da existência.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95439991"/>
      </p:ext>
    </p:extLst>
  </p:cSld>
  <p:clrMapOvr>
    <a:masterClrMapping/>
  </p:clrMapOvr>
  <p:transition spd="slow" advTm="20000">
    <p:blinds dir="vert"/>
  </p:transition>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904-c- E o ser humano totalmente responsável pelos seus atos e por eles responde diante de Deus. Os pais cumpriram ou não sua missão. Não devem insistir em castigos imoderados, nem em intensa educação, pois já não surtirá efeito. Passarão apenas a orientar seus filhos, buscando ajudá-los e auxiliá-los a seguir seus rumos. Mais amor e menos rigor é o melhor remédio para males surgidos nessa fase. O bom exemplo que os pais derem será também a mais correta aplicação de sanções aos maus atos dos filhos.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97798867"/>
      </p:ext>
    </p:extLst>
  </p:cSld>
  <p:clrMapOvr>
    <a:masterClrMapping/>
  </p:clrMapOvr>
  <p:transition spd="slow" advTm="20000">
    <p:blinds dir="vert"/>
  </p:transition>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905-	Quem não observar essas faixas e o diferente zelo que deve haver em cada uma delas certamente sofrerá as consequências mais tarde. </a:t>
            </a:r>
            <a:br>
              <a:rPr lang="pt-BR" sz="3400" b="1" dirty="0">
                <a:effectLst>
                  <a:outerShdw blurRad="38100" dist="38100" dir="2700000" algn="tl">
                    <a:srgbClr val="000000">
                      <a:alpha val="43137"/>
                    </a:srgbClr>
                  </a:outerShdw>
                </a:effectLst>
                <a:latin typeface="Arial" pitchFamily="34" charset="0"/>
                <a:cs typeface="Arial" pitchFamily="34" charset="0"/>
              </a:rPr>
            </a:br>
            <a:r>
              <a:rPr lang="pt-BR" sz="3400" b="1" dirty="0">
                <a:effectLst>
                  <a:outerShdw blurRad="38100" dist="38100" dir="2700000" algn="tl">
                    <a:srgbClr val="000000">
                      <a:alpha val="43137"/>
                    </a:srgbClr>
                  </a:outerShdw>
                </a:effectLst>
                <a:latin typeface="Arial" pitchFamily="34" charset="0"/>
                <a:cs typeface="Arial" pitchFamily="34" charset="0"/>
              </a:rPr>
              <a:t>Filhos adultos ingratos, criminosos, preguiçosos, inconsequentes, desonestos, antiéticos, imorais e sem valores elevados serão, de regra, decorrência desse desleixo educacional.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88946"/>
      </p:ext>
    </p:extLst>
  </p:cSld>
  <p:clrMapOvr>
    <a:masterClrMapping/>
  </p:clrMapOvr>
  <p:transition spd="slow" advTm="20000">
    <p:blinds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6959" y="1408076"/>
            <a:ext cx="8352929" cy="4853946"/>
          </a:xfrm>
        </p:spPr>
        <p:txBody>
          <a:bodyPr>
            <a:noAutofit/>
          </a:bodyPr>
          <a:lstStyle/>
          <a:p>
            <a:pPr algn="r"/>
            <a:r>
              <a:rPr lang="pt-BR" sz="3600" dirty="0">
                <a:latin typeface="Arial" pitchFamily="34" charset="0"/>
                <a:cs typeface="Arial" pitchFamily="34" charset="0"/>
              </a:rPr>
              <a:t>79-Ser um adepto da lei do amor torna o homem mais dócil e compreensivo; faz com que saiba perdoar; eleva-o à harmonia celestial, deixando-o à mercê dos bons conselhos; granulam-se ao seu redor os lumes da esperança perpétua e consolida-se o </a:t>
            </a:r>
            <a:br>
              <a:rPr lang="pt-BR" sz="3600" dirty="0">
                <a:latin typeface="Arial" pitchFamily="34" charset="0"/>
                <a:cs typeface="Arial" pitchFamily="34" charset="0"/>
              </a:rPr>
            </a:br>
            <a:r>
              <a:rPr lang="pt-BR" sz="3600" dirty="0">
                <a:latin typeface="Arial" pitchFamily="34" charset="0"/>
                <a:cs typeface="Arial" pitchFamily="34" charset="0"/>
              </a:rPr>
              <a:t>seu universo de paz.</a:t>
            </a:r>
            <a:endParaRPr lang="pt-BR" sz="36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962" y="652027"/>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888920" y="525746"/>
            <a:ext cx="574511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 - VANTAGENS IMEDIATAS </a:t>
            </a:r>
          </a:p>
          <a:p>
            <a:pPr algn="ctr"/>
            <a:r>
              <a:rPr lang="pt-BR" sz="2000" b="1" dirty="0">
                <a:solidFill>
                  <a:schemeClr val="bg2"/>
                </a:solidFill>
                <a:latin typeface="Arial" pitchFamily="34" charset="0"/>
                <a:cs typeface="Arial" pitchFamily="34" charset="0"/>
              </a:rPr>
              <a:t>decorrentes da Prática da Reforma Íntima</a:t>
            </a:r>
          </a:p>
        </p:txBody>
      </p:sp>
    </p:spTree>
    <p:extLst>
      <p:ext uri="{BB962C8B-B14F-4D97-AF65-F5344CB8AC3E}">
        <p14:creationId xmlns:p14="http://schemas.microsoft.com/office/powerpoint/2010/main" val="2006485673"/>
      </p:ext>
    </p:extLst>
  </p:cSld>
  <p:clrMapOvr>
    <a:masterClrMapping/>
  </p:clrMapOvr>
  <p:transition spd="slow" advTm="20000">
    <p:blinds dir="vert"/>
  </p:transition>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906-	O desenvolvimento do corpo humano acompanha o desenvolvimento intelectual, apesar do espírito ser o mesmo na essência. Ou seja: não é porque uma criança se torna adulta que seu espírito torna-se mais primoroso e depurado. Isso depende da educação que teve, do aprendizado e dos novos valores que assimilou. Logo, crescer por crescer não significa evolução espiritual. E possível que um ano seja mais significativo em matéria de progresso do espírito do que dez. </a:t>
            </a:r>
            <a:r>
              <a:rPr lang="pt-BR" sz="3200" b="1" i="1" dirty="0">
                <a:effectLst>
                  <a:outerShdw blurRad="38100" dist="38100" dir="2700000" algn="tl">
                    <a:srgbClr val="000000">
                      <a:alpha val="43137"/>
                    </a:srgbClr>
                  </a:outerShdw>
                </a:effectLst>
                <a:latin typeface="Arial" pitchFamily="34" charset="0"/>
                <a:cs typeface="Arial" pitchFamily="34" charset="0"/>
              </a:rPr>
              <a:t>Tudo, como se disse, depende do que foi apreendido nesse período.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59560007"/>
      </p:ext>
    </p:extLst>
  </p:cSld>
  <p:clrMapOvr>
    <a:masterClrMapping/>
  </p:clrMapOvr>
  <p:transition spd="slow" advTm="20000">
    <p:blinds dir="vert"/>
  </p:transition>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907- A formação cristã, pois, é indispensável a todo ser humano. Os pais devem zelar para que isso seja devidamente transmitido aos seus filhos. Se eles, pais, carecem dessas noções, merecem buscar instrução nesse sentido para não deixar de ensinar o melhor à sua descendência.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72026521"/>
      </p:ext>
    </p:extLst>
  </p:cSld>
  <p:clrMapOvr>
    <a:masterClrMapping/>
  </p:clrMapOvr>
  <p:transition spd="slow" advTm="20000">
    <p:blinds dir="vert"/>
  </p:transition>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908-	Divergências modernas entre educação liberal e educação repressiva não têm razão de ser. O que falta são noções de moral cristã. O equilíbrio é e sempre será o mais indicado caminho a trilhar. Não há método melhor do que fazer o educando conhecer e respeitar limites, sabendo aplicar-lhe a sanção merecida no momento correto e dando-lhe amor à saciedade.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0872721"/>
      </p:ext>
    </p:extLst>
  </p:cSld>
  <p:clrMapOvr>
    <a:masterClrMapping/>
  </p:clrMapOvr>
  <p:transition spd="slow" advTm="20000">
    <p:blinds dir="vert"/>
  </p:transition>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909- Sabendo que o impúbere de sete anos, por exemplo, não atingiu ainda o seu completo livre-arbítrio, como permitir que ele decida seus passos e destino? Cabe aos pais orientá-lo diretamente nessa trajetória. De outra parte, sabendo que o rapaz de dezessete anos possui total livre-arbítrio como coibi-lo de seguir seu rumo como fizeram ou fazem ao pequeno de sete? Cabe aos genitores auxiliá-lo nas suas decisões, mas não se sobrepor a elas.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26882168"/>
      </p:ext>
    </p:extLst>
  </p:cSld>
  <p:clrMapOvr>
    <a:masterClrMapping/>
  </p:clrMapOvr>
  <p:transition spd="slow" advTm="20000">
    <p:blinds dir="vert"/>
  </p:transition>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910- Educação e sabedoria caminham juntas e estão unidas no mesmo cenário. Com sabedoria, bom senso e justiça não há quem não consiga bem educar qualquer ser humano, mesmo aquele que, adulto, precisa de reeducação.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52393593"/>
      </p:ext>
    </p:extLst>
  </p:cSld>
  <p:clrMapOvr>
    <a:masterClrMapping/>
  </p:clrMapOvr>
  <p:transition spd="slow" advTm="20000">
    <p:blinds dir="vert"/>
  </p:transition>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24745"/>
            <a:ext cx="8748464" cy="5161904"/>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911-	Excesso de punição na educação distorce a visão dos filhos e mostra-lhes um mundo violento, incentivando-os a serem também agressivos e belicosos, pois é o que veem e sentem em casa. Excesso de liberdade na educação conturba os limites e o respeito que os filhos devem ter pelo direito alheio, dando-lhes a sensação de que tudo podem, quando não é verdade. Apresentam-se libertinos e descuidados no trato com seus deveres, pois é o que recebem no próprio lar.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72841670"/>
      </p:ext>
    </p:extLst>
  </p:cSld>
  <p:clrMapOvr>
    <a:masterClrMapping/>
  </p:clrMapOvr>
  <p:transition spd="slow" advTm="20000">
    <p:blinds dir="vert"/>
  </p:transition>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912-	Aspecto relevante a ser considerado é o exemplo que a educação dos pais aos filhos fornece aos desencarnados. Em cada lar existem Espíritos ainda presos à Crosta ou que estagiam para aprender junto a encarnados. Portanto, má educação dá mau exemplo nos dois planos da vida.</a:t>
            </a: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a:t>
            </a:r>
            <a:br>
              <a:rPr lang="pt-BR" sz="2800" b="1" dirty="0">
                <a:effectLst>
                  <a:outerShdw blurRad="38100" dist="38100" dir="2700000" algn="tl">
                    <a:srgbClr val="000000">
                      <a:alpha val="43137"/>
                    </a:srgbClr>
                  </a:outerShdw>
                </a:effectLst>
                <a:latin typeface="Arial" pitchFamily="34" charset="0"/>
                <a:cs typeface="Arial" pitchFamily="34" charset="0"/>
              </a:rPr>
            </a:br>
            <a:br>
              <a:rPr lang="pt-BR" sz="2800" b="1" dirty="0">
                <a:effectLst>
                  <a:outerShdw blurRad="38100" dist="38100" dir="2700000" algn="tl">
                    <a:srgbClr val="000000">
                      <a:alpha val="43137"/>
                    </a:srgbClr>
                  </a:outerShdw>
                </a:effectLst>
                <a:latin typeface="Arial" pitchFamily="34" charset="0"/>
                <a:cs typeface="Arial" pitchFamily="34" charset="0"/>
              </a:rPr>
            </a:br>
            <a:r>
              <a:rPr lang="pt-BR" sz="2400" b="1" i="1" dirty="0">
                <a:solidFill>
                  <a:srgbClr val="FFFF00"/>
                </a:solidFill>
                <a:effectLst>
                  <a:outerShdw blurRad="38100" dist="38100" dir="2700000" algn="tl">
                    <a:srgbClr val="000000">
                      <a:alpha val="43137"/>
                    </a:srgbClr>
                  </a:outerShdw>
                </a:effectLst>
                <a:latin typeface="Arial" pitchFamily="34" charset="0"/>
                <a:cs typeface="Arial" pitchFamily="34" charset="0"/>
              </a:rPr>
              <a:t>* Nota do autor material: para maiores detalhes, ver no livro - "CONVERSANDO SOBRE MEDIUNIDADE" no capítulo V - "OS POSTOS DE TRABALHO".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09420234"/>
      </p:ext>
    </p:extLst>
  </p:cSld>
  <p:clrMapOvr>
    <a:masterClrMapping/>
  </p:clrMapOvr>
  <p:transition spd="slow" advTm="20000">
    <p:blinds dir="vert"/>
  </p:transition>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913-	A igualdade entre os homens é fator essencial na sobrevivência da comunidade material. Assim sendo, é fundamental que, no lar, não haja desigualdade no tratamento entre os irmãos. Os pais devem cuidar para que todos sejam tratados exatamente na mesma proporção. Do contrário, estarão cultivando a injustiça e, no futuro, os filhos usarão a mesma medida, tornando-se adultos parciais e desequilibrados no convívio social.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10539630"/>
      </p:ext>
    </p:extLst>
  </p:cSld>
  <p:clrMapOvr>
    <a:masterClrMapping/>
  </p:clrMapOvr>
  <p:transition spd="slow" advTm="20000">
    <p:blinds dir="vert"/>
  </p:transition>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914-	Estimular a competitividade é salutar, mas jamais pregar o excesso, que descamba na ambição desmedida e por isso mesmo negativa. Irmãos não competem entre si, competem para si. Cada um deve saber que precisa se superar para se tornar um ser humano melhor e não superar o irmão que está ao seu lado, pois ele não deve ser visto como inimigo, nem rival.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14893634"/>
      </p:ext>
    </p:extLst>
  </p:cSld>
  <p:clrMapOvr>
    <a:masterClrMapping/>
  </p:clrMapOvr>
  <p:transition spd="slow" advTm="20000">
    <p:blinds dir="vert"/>
  </p:transition>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400" b="1" dirty="0">
                <a:effectLst>
                  <a:outerShdw blurRad="38100" dist="38100" dir="2700000" algn="tl">
                    <a:srgbClr val="000000">
                      <a:alpha val="43137"/>
                    </a:srgbClr>
                  </a:outerShdw>
                </a:effectLst>
                <a:latin typeface="Arial" pitchFamily="34" charset="0"/>
                <a:cs typeface="Arial" pitchFamily="34" charset="0"/>
              </a:rPr>
              <a:t>915- Genitores também não devem competir com filhos. Não há nada mais negativo do que mães que disputam o amor de seus esposos com as filhas ou pais que fazem o mesmo em relação às esposas no tocante aos filhos. Há o amor entre marido/mulher e o amor paterno/materno. Saber distinguir tais sentimentos é básico para a boa convivência no lar.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50615411"/>
      </p:ext>
    </p:extLst>
  </p:cSld>
  <p:clrMapOvr>
    <a:masterClrMapping/>
  </p:clrMapOvr>
  <p:transition spd="slow" advTm="20000">
    <p:blinds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80986"/>
            <a:ext cx="8861131" cy="5301760"/>
          </a:xfrm>
        </p:spPr>
        <p:txBody>
          <a:bodyPr>
            <a:noAutofit/>
          </a:bodyPr>
          <a:lstStyle/>
          <a:p>
            <a:pPr algn="r"/>
            <a:r>
              <a:rPr lang="pt-BR" sz="3100" dirty="0">
                <a:latin typeface="Arial" pitchFamily="34" charset="0"/>
                <a:cs typeface="Arial" pitchFamily="34" charset="0"/>
              </a:rPr>
              <a:t>80-Estar em paz no enfrentamento da acre vida cotidiana traz benefícios imediatos ao encarnado: menos doenças materiais e espirituais; ausência prolongada de obsessões indesejáveis; condutas e atitudes cristãs formalizadas; maiores e palpáveis possibilidades de sucesso material, acompanhado do precioso auxílio caritativo consolidado; enfim, alcance em maior grau da felicidade relativa capaz de ser vivenciada no mundo corpóreo.</a:t>
            </a:r>
            <a:endParaRPr lang="pt-BR" sz="3100" b="1" dirty="0">
              <a:latin typeface="Arial" pitchFamily="34" charset="0"/>
              <a:cs typeface="Arial" pitchFamily="34" charset="0"/>
            </a:endParaRPr>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72" y="428604"/>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857488" y="357166"/>
            <a:ext cx="574511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 - VANTAGENS IMEDIATAS </a:t>
            </a:r>
          </a:p>
          <a:p>
            <a:pPr algn="ctr"/>
            <a:r>
              <a:rPr lang="pt-BR" sz="2000" b="1" dirty="0">
                <a:solidFill>
                  <a:schemeClr val="bg2"/>
                </a:solidFill>
                <a:latin typeface="Arial" pitchFamily="34" charset="0"/>
                <a:cs typeface="Arial" pitchFamily="34" charset="0"/>
              </a:rPr>
              <a:t>decorrentes da Prática da Reforma Íntima</a:t>
            </a:r>
          </a:p>
        </p:txBody>
      </p:sp>
    </p:spTree>
    <p:extLst>
      <p:ext uri="{BB962C8B-B14F-4D97-AF65-F5344CB8AC3E}">
        <p14:creationId xmlns:p14="http://schemas.microsoft.com/office/powerpoint/2010/main" val="4096125749"/>
      </p:ext>
    </p:extLst>
  </p:cSld>
  <p:clrMapOvr>
    <a:masterClrMapping/>
  </p:clrMapOvr>
  <p:transition spd="slow" advTm="20000">
    <p:blinds dir="vert"/>
  </p:transition>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916- O contexto moderno possui fatores nocivos às crianças e adolescentes. A indiscriminada violência, as prematuras noções de sexo e os excessos de toda ordem aos quais esses seres imaturos têm acesso, seja pela via televisiva, seja por jornais, livros e revistas, precisam ser controlados e monitorados pelos pais da melhor forma possível. Evitar por completo não conseguirão.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19880414"/>
      </p:ext>
    </p:extLst>
  </p:cSld>
  <p:clrMapOvr>
    <a:masterClrMapping/>
  </p:clrMapOvr>
  <p:transition spd="slow" advTm="20000">
    <p:blinds dir="vert"/>
  </p:transition>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100" b="1" dirty="0">
                <a:effectLst>
                  <a:outerShdw blurRad="38100" dist="38100" dir="2700000" algn="tl">
                    <a:srgbClr val="000000">
                      <a:alpha val="43137"/>
                    </a:srgbClr>
                  </a:outerShdw>
                </a:effectLst>
                <a:latin typeface="Arial" pitchFamily="34" charset="0"/>
                <a:cs typeface="Arial" pitchFamily="34" charset="0"/>
              </a:rPr>
              <a:t>916-a- Então, é mais adequado saber lidar com tal realidade. A orientação e o estreito acompanhamento dos genitores poderão evitar que falsas e frágeis noções solidifiquem-se nos espíritos inocentes dos filhos. Na infância, as crianças acreditam mais nos pais do que nas informações exteriores que recebem. Por que não usar isso para o bem, afastando naturalmente a perniciosidade disseminada na sociedade atual?</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37981589"/>
      </p:ext>
    </p:extLst>
  </p:cSld>
  <p:clrMapOvr>
    <a:masterClrMapping/>
  </p:clrMapOvr>
  <p:transition spd="slow" advTm="20000">
    <p:blinds dir="vert"/>
  </p:transition>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2900" b="1" dirty="0">
                <a:effectLst>
                  <a:outerShdw blurRad="38100" dist="38100" dir="2700000" algn="tl">
                    <a:srgbClr val="000000">
                      <a:alpha val="43137"/>
                    </a:srgbClr>
                  </a:outerShdw>
                </a:effectLst>
                <a:latin typeface="Arial" pitchFamily="34" charset="0"/>
                <a:cs typeface="Arial" pitchFamily="34" charset="0"/>
              </a:rPr>
              <a:t>917-	O sexo deve ser ensinado no seu devido tempo, sem mentiras, preconceitos e falsos valores. Realidade acima de tudo. Quando perguntados a respeito de algo, devem os pais contornar o problema quando for muito cedo para a compreensão infantil, mas não devem mentir. No mais, se sentirem ser o momento, é melhor explicar e dar a correta versão do ponto indagado, do que fugirem ao confronto e entregarem seus filhos aos "professores" que certamente irão encontrar na vida fora do lar.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3282494"/>
      </p:ext>
    </p:extLst>
  </p:cSld>
  <p:clrMapOvr>
    <a:masterClrMapping/>
  </p:clrMapOvr>
  <p:transition spd="slow" advTm="20000">
    <p:blinds dir="vert"/>
  </p:transition>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918- A maturidade só vem com o tempo e há adultos que lamentavelmente permanecem imaturos. Isso significa que o sazonamento do encarnado é fruto da vivência e da experiência e não somente do fator cronológico, vale dizer, da chegada à idade adulta. Atentos a tal postulado, é prudente que pais também aprendam com seus filhos, pois Espíritos mais evoluídos podem reencarnar em suas famílias justamente para trazer-lhes progresso.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04918000"/>
      </p:ext>
    </p:extLst>
  </p:cSld>
  <p:clrMapOvr>
    <a:masterClrMapping/>
  </p:clrMapOvr>
  <p:transition spd="slow" advTm="20000">
    <p:blinds dir="vert"/>
  </p:transition>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919- A fantasia e a inocência, ainda que peculiares dos infantes, podem ser cultivadas para sempre. Adultos podem sonhar para serem felizes. Nesse contexto, não devem os pais extirpar prematuramente os elementos fantasiosos que compõem o universo de seus filhos.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12454851"/>
      </p:ext>
    </p:extLst>
  </p:cSld>
  <p:clrMapOvr>
    <a:masterClrMapping/>
  </p:clrMapOvr>
  <p:transition spd="slow" advTm="20000">
    <p:blinds dir="vert"/>
  </p:transition>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919-a- Para tanto, o melhor é proporcionar-lhes brinquedos e leituras que componham tal cenário, afastando os violentos e que imitam o universo duro dos adultos. Por que entregar a um garoto uma arma de brinquedo se lhe pode ser dada uma bola para impulsioná-lo ao esporte? Por que entregar a uma menina uma fotonovela com cenas de sexo se lhe pode ser dada uma fábula que encantará seu romantismo?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14503197"/>
      </p:ext>
    </p:extLst>
  </p:cSld>
  <p:clrMapOvr>
    <a:masterClrMapping/>
  </p:clrMapOvr>
  <p:transition spd="slow" advTm="20000">
    <p:blinds dir="vert"/>
  </p:transition>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920- Não é o brinquedo ou a brincadeira mais agressiva que irão desmantelar a boa educação, mas também é fato que tudo o que é pernicioso deve ser evitado. Por que insistir no perigo se é possível escapar pela pureza?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81871995"/>
      </p:ext>
    </p:extLst>
  </p:cSld>
  <p:clrMapOvr>
    <a:masterClrMapping/>
  </p:clrMapOvr>
  <p:transition spd="slow" advTm="20000">
    <p:blinds dir="vert"/>
  </p:transition>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921- Alimentação, regras para as atividades essenciais, horários; enfim, disciplina no lar é dever dos pais e dos filhos. Abdicar disso é contribuir para a formação de adultos indisciplinados, descuidados e, consequentemente, angustiados, infelizes e até mesmo doentes.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27036075"/>
      </p:ext>
    </p:extLst>
  </p:cSld>
  <p:clrMapOvr>
    <a:masterClrMapping/>
  </p:clrMapOvr>
  <p:transition spd="slow" advTm="20000">
    <p:blinds dir="vert"/>
  </p:transition>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922- Cultivar a arte, a literatura e a natureza são fatores positivos para qualquer educação e mesmo para a reeducação dos pais que não as tiveram como elementos de destaque na sua infância ou adolescência. Por que não aprender a admirar o belo juntamente com os filhos?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98304"/>
      </p:ext>
    </p:extLst>
  </p:cSld>
  <p:clrMapOvr>
    <a:masterClrMapping/>
  </p:clrMapOvr>
  <p:transition spd="slow" advTm="20000">
    <p:blinds dir="vert"/>
  </p:transition>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923- </a:t>
            </a: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Influir ou não nas amizades dos filhos? </a:t>
            </a:r>
            <a:r>
              <a:rPr lang="pt-BR" sz="2800" b="1" dirty="0">
                <a:effectLst>
                  <a:outerShdw blurRad="38100" dist="38100" dir="2700000" algn="tl">
                    <a:srgbClr val="000000">
                      <a:alpha val="43137"/>
                    </a:srgbClr>
                  </a:outerShdw>
                </a:effectLst>
                <a:latin typeface="Arial" pitchFamily="34" charset="0"/>
                <a:cs typeface="Arial" pitchFamily="34" charset="0"/>
              </a:rPr>
              <a:t>O mesmo critério utilizado para lhes dar um brinquedo, escolher uma atividade de lazer ou proporcionar um passeio será usado para o contexto das amizades. Até os doze anos, devem os pais influir nessas amizades, buscando coibir más influências. Não que outras crianças sejam seres humanos piores para o convívio com seus filhos — não se trata de um julgamento de valores; afinal, não é culpa dos infantes, mas dos seus pais a má educação que estejam recebendo.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55945768"/>
      </p:ext>
    </p:extLst>
  </p:cSld>
  <p:clrMapOvr>
    <a:masterClrMapping/>
  </p:clrMapOvr>
  <p:transition spd="slow" advTm="20000">
    <p:blinds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235754" y="1927986"/>
            <a:ext cx="8568952" cy="2862322"/>
          </a:xfrm>
          <a:prstGeom prst="rect">
            <a:avLst/>
          </a:prstGeom>
        </p:spPr>
        <p:txBody>
          <a:bodyPr wrap="square">
            <a:spAutoFit/>
          </a:bodyPr>
          <a:lstStyle/>
          <a:p>
            <a:pPr algn="r"/>
            <a:r>
              <a:rPr lang="pt-BR" sz="3600" dirty="0">
                <a:latin typeface="Arial" pitchFamily="34" charset="0"/>
                <a:cs typeface="Arial" pitchFamily="34" charset="0"/>
              </a:rPr>
              <a:t>	81-Em primeiro lugar, o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egoísmo</a:t>
            </a:r>
            <a:r>
              <a:rPr lang="pt-BR" sz="3600" dirty="0">
                <a:latin typeface="Arial" pitchFamily="34" charset="0"/>
                <a:cs typeface="Arial" pitchFamily="34" charset="0"/>
              </a:rPr>
              <a:t> e o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orgulho</a:t>
            </a:r>
            <a:r>
              <a:rPr lang="pt-BR" sz="3600" dirty="0">
                <a:latin typeface="Arial" pitchFamily="34" charset="0"/>
                <a:cs typeface="Arial" pitchFamily="34" charset="0"/>
              </a:rPr>
              <a:t> vedam ao ser humano </a:t>
            </a:r>
          </a:p>
          <a:p>
            <a:pPr algn="r"/>
            <a:r>
              <a:rPr lang="pt-BR" sz="3600" dirty="0">
                <a:latin typeface="Arial" pitchFamily="34" charset="0"/>
                <a:cs typeface="Arial" pitchFamily="34" charset="0"/>
              </a:rPr>
              <a:t>a </a:t>
            </a:r>
            <a:r>
              <a:rPr lang="pt-BR" sz="3600" b="1" dirty="0">
                <a:effectLst>
                  <a:outerShdw blurRad="38100" dist="38100" dir="2700000" algn="tl">
                    <a:srgbClr val="000000">
                      <a:alpha val="43137"/>
                    </a:srgbClr>
                  </a:outerShdw>
                </a:effectLst>
                <a:latin typeface="Arial" pitchFamily="34" charset="0"/>
                <a:cs typeface="Arial" pitchFamily="34" charset="0"/>
              </a:rPr>
              <a:t>REFORMA ÍNTIMA </a:t>
            </a:r>
            <a:r>
              <a:rPr lang="pt-BR" sz="3600" dirty="0">
                <a:latin typeface="Arial" pitchFamily="34" charset="0"/>
                <a:cs typeface="Arial" pitchFamily="34" charset="0"/>
              </a:rPr>
              <a:t>ou, pelo </a:t>
            </a:r>
          </a:p>
          <a:p>
            <a:pPr algn="r"/>
            <a:r>
              <a:rPr lang="pt-BR" sz="3600" dirty="0">
                <a:latin typeface="Arial" pitchFamily="34" charset="0"/>
                <a:cs typeface="Arial" pitchFamily="34" charset="0"/>
              </a:rPr>
              <a:t>menos, dificultam-na </a:t>
            </a:r>
          </a:p>
          <a:p>
            <a:pPr algn="r"/>
            <a:r>
              <a:rPr lang="pt-BR" sz="3600" dirty="0">
                <a:latin typeface="Arial" pitchFamily="34" charset="0"/>
                <a:cs typeface="Arial" pitchFamily="34" charset="0"/>
              </a:rPr>
              <a:t>ao máximo.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888920" y="525746"/>
            <a:ext cx="574511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 - VANTAGENS IMEDIATAS </a:t>
            </a:r>
          </a:p>
          <a:p>
            <a:pPr algn="ctr"/>
            <a:r>
              <a:rPr lang="pt-BR" sz="2000" b="1" dirty="0">
                <a:solidFill>
                  <a:schemeClr val="bg2"/>
                </a:solidFill>
                <a:latin typeface="Arial" pitchFamily="34" charset="0"/>
                <a:cs typeface="Arial" pitchFamily="34" charset="0"/>
              </a:rPr>
              <a:t>decorrentes da Prática da Reforma Íntima</a:t>
            </a:r>
          </a:p>
        </p:txBody>
      </p:sp>
    </p:spTree>
    <p:extLst>
      <p:ext uri="{BB962C8B-B14F-4D97-AF65-F5344CB8AC3E}">
        <p14:creationId xmlns:p14="http://schemas.microsoft.com/office/powerpoint/2010/main" val="3497469334"/>
      </p:ext>
    </p:extLst>
  </p:cSld>
  <p:clrMapOvr>
    <a:masterClrMapping/>
  </p:clrMapOvr>
  <p:transition spd="slow" advTm="20000">
    <p:blinds dir="vert"/>
  </p:transition>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923-a- Entretanto, não é salutar permitirem um convívio com crianças de péssimos hábitos, a menos que possam e queiram educá-las também. Depois dos doze anos, muita cautela. Influir demais, pode provocar rupturas indesejáveis no lar; pode levar a más companhias e a consequências desastrosas. Então, muita prudência e muito conselho.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96614239"/>
      </p:ext>
    </p:extLst>
  </p:cSld>
  <p:clrMapOvr>
    <a:masterClrMapping/>
  </p:clrMapOvr>
  <p:transition spd="slow" advTm="20000">
    <p:blinds dir="vert"/>
  </p:transition>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923-b- Se possível, devem os pais preservar os filhos das más influências. </a:t>
            </a:r>
            <a:br>
              <a:rPr lang="pt-BR" sz="3200" b="1" dirty="0">
                <a:effectLst>
                  <a:outerShdw blurRad="38100" dist="38100" dir="2700000" algn="tl">
                    <a:srgbClr val="000000">
                      <a:alpha val="43137"/>
                    </a:srgbClr>
                  </a:outerShdw>
                </a:effectLst>
                <a:latin typeface="Arial" pitchFamily="34" charset="0"/>
                <a:cs typeface="Arial" pitchFamily="34" charset="0"/>
              </a:rPr>
            </a:b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Não sendo possível, devem trazer para dentro de casa os amigos eleitos pelos filhos para tentar dar- lhes o amor e a educação que não tiveram. </a:t>
            </a:r>
            <a:r>
              <a:rPr lang="pt-B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Estarão, assim, exercitando a caridade e evitando problemas futuros.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0427765"/>
      </p:ext>
    </p:extLst>
  </p:cSld>
  <p:clrMapOvr>
    <a:masterClrMapping/>
  </p:clrMapOvr>
  <p:transition spd="slow" advTm="20000">
    <p:blinds dir="vert"/>
  </p:transition>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924- Conselhos e orientações no tocante aos vícios de um modo geral e à educação sexual não prescindem do bom exemplo dos pais. </a:t>
            </a:r>
            <a:br>
              <a:rPr lang="pt-BR" sz="2800" b="1" dirty="0">
                <a:effectLst>
                  <a:outerShdw blurRad="38100" dist="38100" dir="2700000" algn="tl">
                    <a:srgbClr val="000000">
                      <a:alpha val="43137"/>
                    </a:srgbClr>
                  </a:outerShdw>
                </a:effectLst>
                <a:latin typeface="Arial" pitchFamily="34" charset="0"/>
                <a:cs typeface="Arial" pitchFamily="34" charset="0"/>
              </a:rPr>
            </a:br>
            <a:br>
              <a:rPr lang="pt-BR" sz="2800" b="1" dirty="0">
                <a:effectLst>
                  <a:outerShdw blurRad="38100" dist="38100" dir="2700000" algn="tl">
                    <a:srgbClr val="000000">
                      <a:alpha val="43137"/>
                    </a:srgbClr>
                  </a:outerShdw>
                </a:effectLst>
                <a:latin typeface="Arial" pitchFamily="34" charset="0"/>
                <a:cs typeface="Arial" pitchFamily="34" charset="0"/>
              </a:rPr>
            </a:br>
            <a:r>
              <a:rPr lang="pt-BR"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A - </a:t>
            </a: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Como evitar que o filho fume se o genitor o faz? </a:t>
            </a:r>
            <a:b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B -  </a:t>
            </a: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Como dissuadi-lo da ideia de beber se os pais cultivam tal hábito? </a:t>
            </a:r>
            <a:b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 - </a:t>
            </a:r>
            <a:r>
              <a:rPr lang="pt-BR"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Como impedir que utilize drogas de um modo geral se os próprios genitores as usam ou convivem em universo que as tolera?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05699725"/>
      </p:ext>
    </p:extLst>
  </p:cSld>
  <p:clrMapOvr>
    <a:masterClrMapping/>
  </p:clrMapOvr>
  <p:transition spd="slow" advTm="20000">
    <p:blinds dir="vert"/>
  </p:transition>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2900" b="1" dirty="0">
                <a:effectLst>
                  <a:outerShdw blurRad="38100" dist="38100" dir="2700000" algn="tl">
                    <a:srgbClr val="000000">
                      <a:alpha val="43137"/>
                    </a:srgbClr>
                  </a:outerShdw>
                </a:effectLst>
                <a:latin typeface="Arial" pitchFamily="34" charset="0"/>
                <a:cs typeface="Arial" pitchFamily="34" charset="0"/>
              </a:rPr>
              <a:t>924-a- </a:t>
            </a:r>
            <a:r>
              <a:rPr lang="pt-BR" sz="2900" b="1" dirty="0">
                <a:solidFill>
                  <a:srgbClr val="FF0000"/>
                </a:solidFill>
                <a:effectLst>
                  <a:outerShdw blurRad="38100" dist="38100" dir="2700000" algn="tl">
                    <a:srgbClr val="000000">
                      <a:alpha val="43137"/>
                    </a:srgbClr>
                  </a:outerShdw>
                </a:effectLst>
                <a:latin typeface="Arial" pitchFamily="34" charset="0"/>
                <a:cs typeface="Arial" pitchFamily="34" charset="0"/>
              </a:rPr>
              <a:t>D - </a:t>
            </a:r>
            <a:r>
              <a:rPr lang="pt-BR" sz="2900" b="1" dirty="0">
                <a:solidFill>
                  <a:srgbClr val="FFFF00"/>
                </a:solidFill>
                <a:effectLst>
                  <a:outerShdw blurRad="38100" dist="38100" dir="2700000" algn="tl">
                    <a:srgbClr val="000000">
                      <a:alpha val="43137"/>
                    </a:srgbClr>
                  </a:outerShdw>
                </a:effectLst>
                <a:latin typeface="Arial" pitchFamily="34" charset="0"/>
                <a:cs typeface="Arial" pitchFamily="34" charset="0"/>
              </a:rPr>
              <a:t>Como pregar-lhe a castidade se os pais são libertinos? </a:t>
            </a:r>
            <a:br>
              <a:rPr lang="pt-BR" sz="2900" b="1" dirty="0">
                <a:solidFill>
                  <a:srgbClr val="FFFF00"/>
                </a:solidFill>
                <a:effectLst>
                  <a:outerShdw blurRad="38100" dist="38100" dir="2700000" algn="tl">
                    <a:srgbClr val="000000">
                      <a:alpha val="43137"/>
                    </a:srgbClr>
                  </a:outerShdw>
                </a:effectLst>
                <a:latin typeface="Arial" pitchFamily="34" charset="0"/>
                <a:cs typeface="Arial" pitchFamily="34" charset="0"/>
              </a:rPr>
            </a:br>
            <a:r>
              <a:rPr lang="pt-BR" sz="2900" b="1" dirty="0">
                <a:effectLst>
                  <a:outerShdw blurRad="38100" dist="38100" dir="2700000" algn="tl">
                    <a:srgbClr val="000000">
                      <a:alpha val="43137"/>
                    </a:srgbClr>
                  </a:outerShdw>
                </a:effectLst>
                <a:latin typeface="Arial" pitchFamily="34" charset="0"/>
                <a:cs typeface="Arial" pitchFamily="34" charset="0"/>
              </a:rPr>
              <a:t>O velho brocardo </a:t>
            </a:r>
            <a:r>
              <a:rPr lang="pt-BR" sz="2900" b="1" dirty="0">
                <a:solidFill>
                  <a:srgbClr val="FFFF00"/>
                </a:solidFill>
                <a:effectLst>
                  <a:outerShdw blurRad="38100" dist="38100" dir="2700000" algn="tl">
                    <a:srgbClr val="000000">
                      <a:alpha val="43137"/>
                    </a:srgbClr>
                  </a:outerShdw>
                </a:effectLst>
                <a:latin typeface="Arial" pitchFamily="34" charset="0"/>
                <a:cs typeface="Arial" pitchFamily="34" charset="0"/>
              </a:rPr>
              <a:t>"FAÇA O QUE EU DIGO, MAS NÃO FAÇA O QUE EU FAÇO" </a:t>
            </a:r>
            <a:r>
              <a:rPr lang="pt-BR" sz="2900" b="1" dirty="0">
                <a:effectLst>
                  <a:outerShdw blurRad="38100" dist="38100" dir="2700000" algn="tl">
                    <a:srgbClr val="000000">
                      <a:alpha val="43137"/>
                    </a:srgbClr>
                  </a:outerShdw>
                </a:effectLst>
                <a:latin typeface="Arial" pitchFamily="34" charset="0"/>
                <a:cs typeface="Arial" pitchFamily="34" charset="0"/>
              </a:rPr>
              <a:t>já não tem utilidade para as novas gerações. Para isso a REFORMA ÍNTIMA. Se quer algo de bom para seu filho, exerça o casal em primeiro lugar a virtude. </a:t>
            </a:r>
            <a:br>
              <a:rPr lang="pt-BR" sz="2900" b="1" dirty="0">
                <a:effectLst>
                  <a:outerShdw blurRad="38100" dist="38100" dir="2700000" algn="tl">
                    <a:srgbClr val="000000">
                      <a:alpha val="43137"/>
                    </a:srgbClr>
                  </a:outerShdw>
                </a:effectLst>
                <a:latin typeface="Arial" pitchFamily="34" charset="0"/>
                <a:cs typeface="Arial" pitchFamily="34" charset="0"/>
              </a:rPr>
            </a:br>
            <a:r>
              <a:rPr lang="pt-BR" sz="2900" b="1" dirty="0">
                <a:solidFill>
                  <a:srgbClr val="FF0000"/>
                </a:solidFill>
                <a:effectLst>
                  <a:outerShdw blurRad="38100" dist="38100" dir="2700000" algn="tl">
                    <a:srgbClr val="000000">
                      <a:alpha val="43137"/>
                    </a:srgbClr>
                  </a:outerShdw>
                </a:effectLst>
                <a:latin typeface="Arial" pitchFamily="34" charset="0"/>
                <a:cs typeface="Arial" pitchFamily="34" charset="0"/>
              </a:rPr>
              <a:t>E - </a:t>
            </a:r>
            <a:r>
              <a:rPr lang="pt-BR" sz="2900" b="1" dirty="0">
                <a:solidFill>
                  <a:srgbClr val="FFFF00"/>
                </a:solidFill>
                <a:effectLst>
                  <a:outerShdw blurRad="38100" dist="38100" dir="2700000" algn="tl">
                    <a:srgbClr val="000000">
                      <a:alpha val="43137"/>
                    </a:srgbClr>
                  </a:outerShdw>
                </a:effectLst>
                <a:latin typeface="Arial" pitchFamily="34" charset="0"/>
                <a:cs typeface="Arial" pitchFamily="34" charset="0"/>
              </a:rPr>
              <a:t>Quer um filho disciplinado e trabalhador? </a:t>
            </a:r>
            <a:br>
              <a:rPr lang="pt-BR" sz="2900" b="1" dirty="0">
                <a:effectLst>
                  <a:outerShdw blurRad="38100" dist="38100" dir="2700000" algn="tl">
                    <a:srgbClr val="000000">
                      <a:alpha val="43137"/>
                    </a:srgbClr>
                  </a:outerShdw>
                </a:effectLst>
                <a:latin typeface="Arial" pitchFamily="34" charset="0"/>
                <a:cs typeface="Arial" pitchFamily="34" charset="0"/>
              </a:rPr>
            </a:br>
            <a:r>
              <a:rPr lang="pt-BR" sz="2900" b="1" dirty="0">
                <a:effectLst>
                  <a:outerShdw blurRad="38100" dist="38100" dir="2700000" algn="tl">
                    <a:srgbClr val="000000">
                      <a:alpha val="43137"/>
                    </a:srgbClr>
                  </a:outerShdw>
                </a:effectLst>
                <a:latin typeface="Arial" pitchFamily="34" charset="0"/>
                <a:cs typeface="Arial" pitchFamily="34" charset="0"/>
              </a:rPr>
              <a:t>Dê-lhe o exemplo. </a:t>
            </a:r>
            <a:br>
              <a:rPr lang="pt-BR" sz="2900" b="1" dirty="0">
                <a:effectLst>
                  <a:outerShdw blurRad="38100" dist="38100" dir="2700000" algn="tl">
                    <a:srgbClr val="000000">
                      <a:alpha val="43137"/>
                    </a:srgbClr>
                  </a:outerShdw>
                </a:effectLst>
                <a:latin typeface="Arial" pitchFamily="34" charset="0"/>
                <a:cs typeface="Arial" pitchFamily="34" charset="0"/>
              </a:rPr>
            </a:br>
            <a:r>
              <a:rPr lang="pt-BR" sz="2900" b="1" dirty="0">
                <a:effectLst>
                  <a:outerShdw blurRad="38100" dist="38100" dir="2700000" algn="tl">
                    <a:srgbClr val="000000">
                      <a:alpha val="43137"/>
                    </a:srgbClr>
                  </a:outerShdw>
                </a:effectLst>
                <a:latin typeface="Arial" pitchFamily="34" charset="0"/>
                <a:cs typeface="Arial" pitchFamily="34" charset="0"/>
              </a:rPr>
              <a:t>Assim é a educação correta.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6343404"/>
      </p:ext>
    </p:extLst>
  </p:cSld>
  <p:clrMapOvr>
    <a:masterClrMapping/>
  </p:clrMapOvr>
  <p:transition spd="slow" advTm="20000">
    <p:blinds dir="vert"/>
  </p:transition>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925- Se, ainda que dê o bom exemplo, em seu lar houver um filho indisciplinado, rebelde ou viciado; se, ainda que tenha fornecido o melhor de si, todo seu amor e paciência e grande parcela de sua vida à educação dos descendentes, em sua prole surge um filho criminoso ou avesso aos valores morais, éticos e sobretudo cristãos, o que fazer senão orar a Deus e pedir por ele?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53726620"/>
      </p:ext>
    </p:extLst>
  </p:cSld>
  <p:clrMapOvr>
    <a:masterClrMapping/>
  </p:clrMapOvr>
  <p:transition spd="slow" advTm="20000">
    <p:blinds dir="vert"/>
  </p:transition>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925-a- Há Espíritos inferiores reencarnando em famílias cuja maioria dos integrantes são Espíritos de maior evolução, justamente para tentar dar-lhes o apoio de que tanto precisam para superar suas dificuldades e garantir o seu progresso. Mas existe o livre-arbítrio. Pais não fazem milagres, nem mágica. Devem conformar-se, sem envergonhar-se, de filhos desgarrados que não seguem o melhor que obtiveram. Um dia, haverão de aprender.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33899671"/>
      </p:ext>
    </p:extLst>
  </p:cSld>
  <p:clrMapOvr>
    <a:masterClrMapping/>
  </p:clrMapOvr>
  <p:transition spd="slow" advTm="20000">
    <p:blinds dir="vert"/>
  </p:transition>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926- O mesmo se diga de filhos ajuizados, corretos, disciplinados por natureza que têm pais desregrados, aéticos, imorais, preguiçosos ou até criminosos. Cada Espírito é um Espírito, com sua bagagem própria. Sem rebeldia, orar a Deus é a solução para enfrentar tamanho desajuste.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1286870"/>
      </p:ext>
    </p:extLst>
  </p:cSld>
  <p:clrMapOvr>
    <a:masterClrMapping/>
  </p:clrMapOvr>
  <p:transition spd="slow" advTm="20000">
    <p:blinds dir="vert"/>
  </p:transition>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927- Questões polêmicas como virgindade, experiência sexual antes do casamento, época para namorar, liberdade de opção sexual, adoção de vícios, enfim, mazelas juvenis, devem ser enfrentadas pelos pais com bom senso.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 - O que eles fizeram em matéria de educação e de exemplo?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 - Deram o melhor? </a:t>
            </a:r>
            <a:br>
              <a:rPr lang="pt-BR" sz="3200" b="1" dirty="0">
                <a:effectLst>
                  <a:outerShdw blurRad="38100" dist="38100" dir="2700000" algn="tl">
                    <a:srgbClr val="000000">
                      <a:alpha val="43137"/>
                    </a:srgbClr>
                  </a:outerShdw>
                </a:effectLst>
                <a:latin typeface="Arial" pitchFamily="34" charset="0"/>
                <a:cs typeface="Arial" pitchFamily="34" charset="0"/>
              </a:rPr>
            </a:br>
            <a:r>
              <a:rPr lang="pt-BR" sz="3200" b="1" dirty="0">
                <a:effectLst>
                  <a:outerShdw blurRad="38100" dist="38100" dir="2700000" algn="tl">
                    <a:srgbClr val="000000">
                      <a:alpha val="43137"/>
                    </a:srgbClr>
                  </a:outerShdw>
                </a:effectLst>
                <a:latin typeface="Arial" pitchFamily="34" charset="0"/>
                <a:cs typeface="Arial" pitchFamily="34" charset="0"/>
              </a:rPr>
              <a:t> - Estão conscientes disso?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97210544"/>
      </p:ext>
    </p:extLst>
  </p:cSld>
  <p:clrMapOvr>
    <a:masterClrMapping/>
  </p:clrMapOvr>
  <p:transition spd="slow" advTm="20000">
    <p:blinds dir="vert"/>
  </p:transition>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927-a- Pois bem, assim sendo precisam continuar orientando, mas nem sempre conseguirão impedir completamente os desvios de toda ordem. Afinal, fosse possível colocar uma barreira ao desatino de uma forma absoluta e as prisões não estariam abarrotadas tanto quanto a maldade já teria sido banida da Crosta. O ideal deve ser ensinado aos jovens, mas deve também ser buscado pelos pais. </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97995687"/>
      </p:ext>
    </p:extLst>
  </p:cSld>
  <p:clrMapOvr>
    <a:masterClrMapping/>
  </p:clrMapOvr>
  <p:transition spd="slow" advTm="20000">
    <p:blinds dir="vert"/>
  </p:transition>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927-b- Sem falso moralismo, nem exagero religioso, os genitores precisam mostrar aos filhos as consequências negativas de cada um desses fatores controversos apontados. Conforme a índole dos filhos, eles os ouvirão ou não. Como se disse, a resignação deverá estar presente quando tudo ao seu alcance foi feito e, ainda assim, não conseguiram os pais evitar alguns desvios na prole.</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28605376"/>
      </p:ext>
    </p:extLst>
  </p:cSld>
  <p:clrMapOvr>
    <a:masterClrMapping/>
  </p:clrMapOvr>
  <p:transition spd="slow" advTm="20000">
    <p:blinds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ângulo 3"/>
          <p:cNvSpPr/>
          <p:nvPr/>
        </p:nvSpPr>
        <p:spPr>
          <a:xfrm>
            <a:off x="107504" y="1777516"/>
            <a:ext cx="8728734" cy="3970318"/>
          </a:xfrm>
          <a:prstGeom prst="rect">
            <a:avLst/>
          </a:prstGeom>
        </p:spPr>
        <p:txBody>
          <a:bodyPr wrap="square">
            <a:spAutoFit/>
          </a:bodyPr>
          <a:lstStyle/>
          <a:p>
            <a:pPr algn="r"/>
            <a:r>
              <a:rPr lang="pt-BR" sz="3600" dirty="0">
                <a:latin typeface="Arial" pitchFamily="34" charset="0"/>
                <a:cs typeface="Arial" pitchFamily="34" charset="0"/>
              </a:rPr>
              <a:t>82-Não bastasse, tornam o encarnado insensível aos verdadeiros valores da vida e à sua essência cristã, o que o infelicita no mais profundo do seu âmago, gerando-lhe um estado insistente de amargor e tristeza espirituais, </a:t>
            </a:r>
          </a:p>
          <a:p>
            <a:pPr algn="r"/>
            <a:r>
              <a:rPr lang="pt-BR" sz="3600" dirty="0">
                <a:latin typeface="Arial" pitchFamily="34" charset="0"/>
                <a:cs typeface="Arial" pitchFamily="34" charset="0"/>
              </a:rPr>
              <a:t>conscientes ou não.</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6" name="CaixaDeTexto 5"/>
          <p:cNvSpPr txBox="1"/>
          <p:nvPr/>
        </p:nvSpPr>
        <p:spPr>
          <a:xfrm>
            <a:off x="2888920" y="525746"/>
            <a:ext cx="574511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 - VANTAGENS IMEDIATAS </a:t>
            </a:r>
          </a:p>
          <a:p>
            <a:pPr algn="ctr"/>
            <a:r>
              <a:rPr lang="pt-BR" sz="2000" b="1" dirty="0">
                <a:solidFill>
                  <a:schemeClr val="bg2"/>
                </a:solidFill>
                <a:latin typeface="Arial" pitchFamily="34" charset="0"/>
                <a:cs typeface="Arial" pitchFamily="34" charset="0"/>
              </a:rPr>
              <a:t>decorrentes da Prática da Reforma Íntima</a:t>
            </a:r>
          </a:p>
        </p:txBody>
      </p:sp>
    </p:spTree>
    <p:extLst>
      <p:ext uri="{BB962C8B-B14F-4D97-AF65-F5344CB8AC3E}">
        <p14:creationId xmlns:p14="http://schemas.microsoft.com/office/powerpoint/2010/main" val="2643487699"/>
      </p:ext>
    </p:extLst>
  </p:cSld>
  <p:clrMapOvr>
    <a:masterClrMapping/>
  </p:clrMapOvr>
  <p:transition spd="slow" advTm="20000">
    <p:blinds dir="vert"/>
  </p:transition>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928- Não é preciso abordar aqui diretamente cada um dos fatores apontados no item anterior, pois todos estão devidamente tratados nos setores específicos desta obra. O que vale para os adultos cristãos, em matéria de sexo e vícios, por exemplo, valerá certamente para os filhos no cenário educativo. A única diferença é que não se pode tratar deles com a mesma igualdade em relação a crianças, adolescentes e adultos. O que é inocente para um infante, certamente não será para o adulto. </a:t>
            </a:r>
            <a:r>
              <a:rPr lang="pt-BR" sz="2600" b="1" i="1" u="sng" dirty="0">
                <a:solidFill>
                  <a:srgbClr val="FFFF00"/>
                </a:solidFill>
                <a:effectLst>
                  <a:outerShdw blurRad="38100" dist="38100" dir="2700000" algn="tl">
                    <a:srgbClr val="000000">
                      <a:alpha val="43137"/>
                    </a:srgbClr>
                  </a:outerShdw>
                </a:effectLst>
                <a:latin typeface="Arial" pitchFamily="34" charset="0"/>
                <a:cs typeface="Arial" pitchFamily="34" charset="0"/>
              </a:rPr>
              <a:t>A cada situação a sua devida medida.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67567360"/>
      </p:ext>
    </p:extLst>
  </p:cSld>
  <p:clrMapOvr>
    <a:masterClrMapping/>
  </p:clrMapOvr>
  <p:transition spd="slow" advTm="20000">
    <p:blinds dir="vert"/>
  </p:transition>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929- O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EVANGELHO NO LAR </a:t>
            </a:r>
            <a:r>
              <a:rPr lang="pt-BR" sz="3600" b="1" dirty="0">
                <a:effectLst>
                  <a:outerShdw blurRad="38100" dist="38100" dir="2700000" algn="tl">
                    <a:srgbClr val="000000">
                      <a:alpha val="43137"/>
                    </a:srgbClr>
                  </a:outerShdw>
                </a:effectLst>
                <a:latin typeface="Arial" pitchFamily="34" charset="0"/>
                <a:cs typeface="Arial" pitchFamily="34" charset="0"/>
              </a:rPr>
              <a:t>é prática recomendada aos lares cristãos.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A educação da criança e do adolescente, quando associada aos ensinamentos de </a:t>
            </a:r>
            <a:r>
              <a:rPr lang="pt-BR" sz="3600" b="1" dirty="0">
                <a:solidFill>
                  <a:srgbClr val="FFFF00"/>
                </a:solidFill>
                <a:effectLst>
                  <a:outerShdw blurRad="38100" dist="38100" dir="2700000" algn="tl">
                    <a:srgbClr val="000000">
                      <a:alpha val="43137"/>
                    </a:srgbClr>
                  </a:outerShdw>
                </a:effectLst>
                <a:latin typeface="Arial" pitchFamily="34" charset="0"/>
                <a:cs typeface="Arial" pitchFamily="34" charset="0"/>
              </a:rPr>
              <a:t>JESUS</a:t>
            </a:r>
            <a:r>
              <a:rPr lang="pt-BR" sz="3600" b="1" dirty="0">
                <a:effectLst>
                  <a:outerShdw blurRad="38100" dist="38100" dir="2700000" algn="tl">
                    <a:srgbClr val="000000">
                      <a:alpha val="43137"/>
                    </a:srgbClr>
                  </a:outerShdw>
                </a:effectLst>
                <a:latin typeface="Arial" pitchFamily="34" charset="0"/>
                <a:cs typeface="Arial" pitchFamily="34" charset="0"/>
              </a:rPr>
              <a:t>, fica extremamente facilitada, além de servir de alimento espiritual para toda a família.</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52922898"/>
      </p:ext>
    </p:extLst>
  </p:cSld>
  <p:clrMapOvr>
    <a:masterClrMapping/>
  </p:clrMapOvr>
  <p:transition spd="slow" advTm="20000">
    <p:blinds dir="vert"/>
  </p:transition>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930- Desde o berço até a idade adulta, no momento certo, sem fanatismo ou exagero, devem os pais ensinar aos filhos o que é moral, ética e retidão, bem como quais são as mensagens que o Cristo deixou para a humanidade seguir.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A Educação da Criança e do Adolescente</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22681828"/>
      </p:ext>
    </p:extLst>
  </p:cSld>
  <p:clrMapOvr>
    <a:masterClrMapping/>
  </p:clrMapOvr>
  <p:transition spd="slow" advTm="20000">
    <p:blinds dir="vert"/>
  </p:transition>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932- Desejo contumaz e meramente ilusório de atrair a atenção e a admiração dos outros, a vaidade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é um desvio de conduta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no cenário cristão.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6598574"/>
      </p:ext>
    </p:extLst>
  </p:cSld>
  <p:clrMapOvr>
    <a:masterClrMapping/>
  </p:clrMapOvr>
  <p:transition spd="slow" advTm="20000">
    <p:blinds dir="vert"/>
  </p:transition>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933- O encarnado, orgulhoso dos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seus feitos e proezas, por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vezes iludido que é,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crê-se superior aos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semelhantes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e, por isso, </a:t>
            </a:r>
            <a:br>
              <a:rPr lang="pt-BR" sz="3600" b="1" dirty="0">
                <a:effectLst>
                  <a:outerShdw blurRad="38100" dist="38100" dir="2700000" algn="tl">
                    <a:srgbClr val="000000">
                      <a:alpha val="43137"/>
                    </a:srgbClr>
                  </a:outerShdw>
                </a:effectLst>
                <a:latin typeface="Arial" pitchFamily="34" charset="0"/>
                <a:cs typeface="Arial" pitchFamily="34" charset="0"/>
              </a:rPr>
            </a:br>
            <a:r>
              <a:rPr lang="pt-BR" sz="3600" b="1" dirty="0">
                <a:effectLst>
                  <a:outerShdw blurRad="38100" dist="38100" dir="2700000" algn="tl">
                    <a:srgbClr val="000000">
                      <a:alpha val="43137"/>
                    </a:srgbClr>
                  </a:outerShdw>
                </a:effectLst>
                <a:latin typeface="Arial" pitchFamily="34" charset="0"/>
                <a:cs typeface="Arial" pitchFamily="34" charset="0"/>
              </a:rPr>
              <a:t>é vaidoso.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13435603"/>
      </p:ext>
    </p:extLst>
  </p:cSld>
  <p:clrMapOvr>
    <a:masterClrMapping/>
  </p:clrMapOvr>
  <p:transition spd="slow" advTm="20000">
    <p:blinds dir="vert"/>
  </p:transition>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934- Egoísta por natureza, cultiva a sua melhor imagem, fátuo que é, para chamar a si o melhor tratamento possível e reverências de toda espécie. Nutre-se dessa adulação e provoca em si mesmo um rompante de triunfo, inócuo e leviano.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4151853"/>
      </p:ext>
    </p:extLst>
  </p:cSld>
  <p:clrMapOvr>
    <a:masterClrMapping/>
  </p:clrMapOvr>
  <p:transition spd="slow" advTm="20000">
    <p:blinds dir="vert"/>
  </p:transition>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98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935- Repletas estão as zonas escurecidas de vaidosos Espíritos que, ao deixar a carne, perdem-se diante da realidade e não mais conseguem manter o equilíbrio necessário para não se rebelar contra Deus.</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55537618"/>
      </p:ext>
    </p:extLst>
  </p:cSld>
  <p:clrMapOvr>
    <a:masterClrMapping/>
  </p:clrMapOvr>
  <p:transition spd="slow" advTm="20000">
    <p:blinds dir="vert"/>
  </p:transition>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000" b="1" dirty="0">
                <a:effectLst>
                  <a:outerShdw blurRad="38100" dist="38100" dir="2700000" algn="tl">
                    <a:srgbClr val="000000">
                      <a:alpha val="43137"/>
                    </a:srgbClr>
                  </a:outerShdw>
                </a:effectLst>
                <a:latin typeface="Arial" pitchFamily="34" charset="0"/>
                <a:cs typeface="Arial" pitchFamily="34" charset="0"/>
              </a:rPr>
              <a:t>936-	</a:t>
            </a:r>
            <a:r>
              <a:rPr lang="pt-BR" sz="3200" b="1" i="1" dirty="0">
                <a:solidFill>
                  <a:srgbClr val="FFFF00"/>
                </a:solidFill>
                <a:effectLst>
                  <a:outerShdw blurRad="38100" dist="38100" dir="2700000" algn="tl">
                    <a:srgbClr val="000000">
                      <a:alpha val="43137"/>
                    </a:srgbClr>
                  </a:outerShdw>
                </a:effectLst>
                <a:latin typeface="Times New Roman" pitchFamily="18" charset="0"/>
                <a:ea typeface="+mn-ea"/>
                <a:cs typeface="Times New Roman" pitchFamily="18" charset="0"/>
              </a:rPr>
              <a:t>O precário estágio evolutivo da humanidade faz com que a vaidade seja encarada muitas vezes como virtude. </a:t>
            </a:r>
            <a:br>
              <a:rPr lang="pt-BR" sz="3200" b="1" i="1" dirty="0">
                <a:solidFill>
                  <a:srgbClr val="FFFF00"/>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pt-BR" sz="3000" b="1" dirty="0">
                <a:effectLst>
                  <a:outerShdw blurRad="38100" dist="38100" dir="2700000" algn="tl">
                    <a:srgbClr val="000000">
                      <a:alpha val="43137"/>
                    </a:srgbClr>
                  </a:outerShdw>
                </a:effectLst>
                <a:latin typeface="Arial" pitchFamily="34" charset="0"/>
                <a:cs typeface="Arial" pitchFamily="34" charset="0"/>
              </a:rPr>
              <a:t>Cultivada ao lado do materialismo, ela é fonte de ruptura dos valores cristãos, pois fomenta ainda mais o egoísmo, o individualismo e a superficialidade das condutas. Nenhum vaidoso consegue pensar mais nos outros do que em si mesmo, por isso deixa de praticar a devida caridade.</a:t>
            </a:r>
            <a:br>
              <a:rPr lang="pt-BR" sz="3000" b="1" dirty="0">
                <a:effectLst>
                  <a:outerShdw blurRad="38100" dist="38100" dir="2700000" algn="tl">
                    <a:srgbClr val="000000">
                      <a:alpha val="43137"/>
                    </a:srgbClr>
                  </a:outerShdw>
                </a:effectLst>
                <a:latin typeface="Arial" pitchFamily="34" charset="0"/>
                <a:cs typeface="Arial" pitchFamily="34" charset="0"/>
              </a:rPr>
            </a:br>
            <a:endParaRPr lang="pt-BR" sz="30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82244526"/>
      </p:ext>
    </p:extLst>
  </p:cSld>
  <p:clrMapOvr>
    <a:masterClrMapping/>
  </p:clrMapOvr>
  <p:transition spd="slow" advTm="20000">
    <p:blinds dir="vert"/>
  </p:transition>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937- Dificilmente o vaidoso não sabe que o é. Em raros casos ele age inconscientemente fomentando a estulta postura de superior ou singular. Na maior parte, o desvio é diretamente cultivado.</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34961900"/>
      </p:ext>
    </p:extLst>
  </p:cSld>
  <p:clrMapOvr>
    <a:masterClrMapping/>
  </p:clrMapOvr>
  <p:transition spd="slow" advTm="20000">
    <p:blinds dir="vert"/>
  </p:transition>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938- Há inúmeras formas de cultuar a vaidade: física, intelectual e até espiritualmente. Cultuando a forma exterior, a aparência, a beleza do corpo, enfim todos os detalhes que possam distinguir o indivíduo dos demais, trata-se da vaidade física. </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54101142"/>
      </p:ext>
    </p:extLst>
  </p:cSld>
  <p:clrMapOvr>
    <a:masterClrMapping/>
  </p:clrMapOvr>
  <p:transition spd="slow" advTm="20000">
    <p:blinds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96" y="636261"/>
            <a:ext cx="1736486" cy="5157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CaixaDeTexto 8"/>
          <p:cNvSpPr txBox="1"/>
          <p:nvPr/>
        </p:nvSpPr>
        <p:spPr>
          <a:xfrm>
            <a:off x="3161609" y="528449"/>
            <a:ext cx="56110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XI - DESVANTAGENS EVIDENTES P/ O </a:t>
            </a:r>
          </a:p>
          <a:p>
            <a:pPr algn="ctr"/>
            <a:r>
              <a:rPr lang="pt-BR" sz="2000" b="1" dirty="0">
                <a:solidFill>
                  <a:schemeClr val="bg2"/>
                </a:solidFill>
                <a:latin typeface="Arial" pitchFamily="34" charset="0"/>
                <a:cs typeface="Arial" pitchFamily="34" charset="0"/>
              </a:rPr>
              <a:t>EGOÍSTA E ORGULHOSO</a:t>
            </a:r>
          </a:p>
        </p:txBody>
      </p:sp>
      <p:sp>
        <p:nvSpPr>
          <p:cNvPr id="4" name="Retângulo 3"/>
          <p:cNvSpPr/>
          <p:nvPr/>
        </p:nvSpPr>
        <p:spPr>
          <a:xfrm>
            <a:off x="251520" y="2450298"/>
            <a:ext cx="8568952" cy="1754326"/>
          </a:xfrm>
          <a:prstGeom prst="rect">
            <a:avLst/>
          </a:prstGeom>
        </p:spPr>
        <p:txBody>
          <a:bodyPr wrap="square">
            <a:spAutoFit/>
          </a:bodyPr>
          <a:lstStyle/>
          <a:p>
            <a:pPr algn="r"/>
            <a:r>
              <a:rPr lang="pt-BR" sz="3600" dirty="0">
                <a:latin typeface="Arial" pitchFamily="34" charset="0"/>
                <a:cs typeface="Arial" pitchFamily="34" charset="0"/>
              </a:rPr>
              <a:t>83-Colocam-lhe uma venda quase intransponível ao valioso </a:t>
            </a:r>
          </a:p>
          <a:p>
            <a:pPr algn="r"/>
            <a:r>
              <a:rPr lang="pt-BR" sz="3600" dirty="0">
                <a:latin typeface="Arial" pitchFamily="34" charset="0"/>
                <a:cs typeface="Arial" pitchFamily="34" charset="0"/>
              </a:rPr>
              <a:t>processo de autocrítica.</a:t>
            </a:r>
          </a:p>
        </p:txBody>
      </p:sp>
      <p:sp>
        <p:nvSpPr>
          <p:cNvPr id="7" name="CaixaDeTexto 6"/>
          <p:cNvSpPr txBox="1"/>
          <p:nvPr/>
        </p:nvSpPr>
        <p:spPr>
          <a:xfrm>
            <a:off x="0" y="6340852"/>
            <a:ext cx="9126848" cy="523220"/>
          </a:xfrm>
          <a:prstGeom prst="rect">
            <a:avLst/>
          </a:prstGeom>
          <a:noFill/>
        </p:spPr>
        <p:txBody>
          <a:bodyPr wrap="square" rtlCol="0">
            <a:spAutoFit/>
          </a:bodyPr>
          <a:lstStyle/>
          <a:p>
            <a:pPr algn="r"/>
            <a:r>
              <a:rPr lang="pt-BR"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Tree>
    <p:extLst>
      <p:ext uri="{BB962C8B-B14F-4D97-AF65-F5344CB8AC3E}">
        <p14:creationId xmlns:p14="http://schemas.microsoft.com/office/powerpoint/2010/main" val="2232826481"/>
      </p:ext>
    </p:extLst>
  </p:cSld>
  <p:clrMapOvr>
    <a:masterClrMapping/>
  </p:clrMapOvr>
  <p:transition spd="slow" advTm="20000">
    <p:blinds dir="vert"/>
  </p:transition>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938-a- Incentivando uma busca desmedida pelo conhecimento, pelos títulos, pela glória das letras ou das artes, está atrás da vaidade intelectual. Sentindo-se superior aos outros, como ser, julgando-se mais abonado, cheio de valores morais, dotado de bondade invulgar e conhecedor dos meandros da alma humana, persegue a vaidade espiritual. Todas as formas são negativas.</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8580068"/>
      </p:ext>
    </p:extLst>
  </p:cSld>
  <p:clrMapOvr>
    <a:masterClrMapping/>
  </p:clrMapOvr>
  <p:transition spd="slow" advTm="20000">
    <p:blinds dir="vert"/>
  </p:transition>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939- O religioso de qualquer espécie pode incidir em quaisquer delas, mas normalmente está incurso na vaidade espiritual.</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60411817"/>
      </p:ext>
    </p:extLst>
  </p:cSld>
  <p:clrMapOvr>
    <a:masterClrMapping/>
  </p:clrMapOvr>
  <p:transition spd="slow" advTm="20000">
    <p:blinds dir="vert"/>
  </p:transition>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940- O homem da ciência segue muitas vezes na trilha da vaidade intelectual. É óbvio que o conhecimento deve ser ampliado sempre que possível, mas precisa, de algum modo, servir à humanidade. Conhecer somente para ser útil a si mesmo não é conduta cristã.</a:t>
            </a: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02013448"/>
      </p:ext>
    </p:extLst>
  </p:cSld>
  <p:clrMapOvr>
    <a:masterClrMapping/>
  </p:clrMapOvr>
  <p:transition spd="slow" advTm="20000">
    <p:blinds dir="vert"/>
  </p:transition>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600" b="1" dirty="0">
                <a:effectLst>
                  <a:outerShdw blurRad="38100" dist="38100" dir="2700000" algn="tl">
                    <a:srgbClr val="000000">
                      <a:alpha val="43137"/>
                    </a:srgbClr>
                  </a:outerShdw>
                </a:effectLst>
                <a:latin typeface="Arial" pitchFamily="34" charset="0"/>
                <a:cs typeface="Arial" pitchFamily="34" charset="0"/>
              </a:rPr>
              <a:t>941- O artista, o possuidor de beleza incomum, que vive disso ou encanta as pessoas com isso, sem razão, sem fruto positivo, sem mensagens cristãs, vive a ilusão da vaidade física.</a:t>
            </a:r>
            <a:br>
              <a:rPr lang="pt-BR" sz="3600" b="1" dirty="0">
                <a:effectLst>
                  <a:outerShdw blurRad="38100" dist="38100" dir="2700000" algn="tl">
                    <a:srgbClr val="000000">
                      <a:alpha val="43137"/>
                    </a:srgbClr>
                  </a:outerShdw>
                </a:effectLst>
                <a:latin typeface="Arial" pitchFamily="34" charset="0"/>
                <a:cs typeface="Arial" pitchFamily="34" charset="0"/>
              </a:rPr>
            </a:br>
            <a:br>
              <a:rPr lang="pt-BR" sz="3600" b="1" dirty="0">
                <a:effectLst>
                  <a:outerShdw blurRad="38100" dist="38100" dir="2700000" algn="tl">
                    <a:srgbClr val="000000">
                      <a:alpha val="43137"/>
                    </a:srgbClr>
                  </a:outerShdw>
                </a:effectLst>
                <a:latin typeface="Arial" pitchFamily="34" charset="0"/>
                <a:cs typeface="Arial" pitchFamily="34" charset="0"/>
              </a:rPr>
            </a:br>
            <a:endParaRPr lang="pt-B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2389232"/>
      </p:ext>
    </p:extLst>
  </p:cSld>
  <p:clrMapOvr>
    <a:masterClrMapping/>
  </p:clrMapOvr>
  <p:transition spd="slow" advTm="20000">
    <p:blinds dir="vert"/>
  </p:transition>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000" b="1" dirty="0">
                <a:effectLst>
                  <a:outerShdw blurRad="38100" dist="38100" dir="2700000" algn="tl">
                    <a:srgbClr val="000000">
                      <a:alpha val="43137"/>
                    </a:srgbClr>
                  </a:outerShdw>
                </a:effectLst>
                <a:latin typeface="Arial" pitchFamily="34" charset="0"/>
                <a:cs typeface="Arial" pitchFamily="34" charset="0"/>
              </a:rPr>
              <a:t>942- Os dotes e as virtudes do ser humano têm motivação, não acontecem por acaso. Os encarnados são diferentes, porque não são iguais os Espíritos. Os mais inteligentes e preparados devem estender a mão aos menos cultos e menos lúcidos. Os belos, no mundo físico, onde os valores da matéria são importantes, devem dar mensagens positivas, mostrando-se humildes e compenetrados com o bem-estar do próximo.</a:t>
            </a:r>
            <a:br>
              <a:rPr lang="pt-BR" sz="3000" b="1" dirty="0">
                <a:effectLst>
                  <a:outerShdw blurRad="38100" dist="38100" dir="2700000" algn="tl">
                    <a:srgbClr val="000000">
                      <a:alpha val="43137"/>
                    </a:srgbClr>
                  </a:outerShdw>
                </a:effectLst>
                <a:latin typeface="Arial" pitchFamily="34" charset="0"/>
                <a:cs typeface="Arial" pitchFamily="34" charset="0"/>
              </a:rPr>
            </a:br>
            <a:endParaRPr lang="pt-BR" sz="30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17870378"/>
      </p:ext>
    </p:extLst>
  </p:cSld>
  <p:clrMapOvr>
    <a:masterClrMapping/>
  </p:clrMapOvr>
  <p:transition spd="slow" advTm="20000">
    <p:blinds dir="vert"/>
  </p:transition>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170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942-a- Assim fazendo, evidenciarão aos menos preparados que o materialismo não leva a nada. Os realmente virtuosos e evoluídos espiritualmente, cuja bondade é natural, nem mesmo assumem esse lado do seu modo de ser e dão o melhor dos exemplos aos seus pares.</a:t>
            </a:r>
            <a:br>
              <a:rPr lang="pt-BR" sz="3200" b="1" dirty="0">
                <a:effectLst>
                  <a:outerShdw blurRad="38100" dist="38100" dir="2700000" algn="tl">
                    <a:srgbClr val="000000">
                      <a:alpha val="43137"/>
                    </a:srgbClr>
                  </a:outerShdw>
                </a:effectLst>
                <a:latin typeface="Arial" pitchFamily="34" charset="0"/>
                <a:cs typeface="Arial" pitchFamily="34" charset="0"/>
              </a:rPr>
            </a:br>
            <a:endParaRPr lang="pt-BR"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52317492"/>
      </p:ext>
    </p:extLst>
  </p:cSld>
  <p:clrMapOvr>
    <a:masterClrMapping/>
  </p:clrMapOvr>
  <p:transition spd="slow" advTm="20000">
    <p:blinds dir="vert"/>
  </p:transition>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2800" b="1" dirty="0">
                <a:effectLst>
                  <a:outerShdw blurRad="38100" dist="38100" dir="2700000" algn="tl">
                    <a:srgbClr val="000000">
                      <a:alpha val="43137"/>
                    </a:srgbClr>
                  </a:outerShdw>
                </a:effectLst>
                <a:latin typeface="Arial" pitchFamily="34" charset="0"/>
                <a:cs typeface="Arial" pitchFamily="34" charset="0"/>
              </a:rPr>
              <a:t>943-	Vaidade nunca é positiva. Não se deve confundir hábitos de higiene, busca necessária de instrução e conhecimento (até como forma de lazer), obrigatoriedade de aparência por razões profissionais ou culturais, cultivo de alimentação saudável e ausência de vícios em nome do bem-estar do corpo físico com vaidade. Quando o encarnado atua pensando na admiração que irá granjear, tendo este ou aquele comportamento, sendo desta ou daquela forma, apresentando-se deste ou daquele modo, está sendo vaidoso e isso é negativo.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9514715"/>
      </p:ext>
    </p:extLst>
  </p:cSld>
  <p:clrMapOvr>
    <a:masterClrMapping/>
  </p:clrMapOvr>
  <p:transition spd="slow" advTm="20000">
    <p:blinds dir="vert"/>
  </p:transition>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944- Existe a autoadmiração, vale dizer, a vaidade aplicada a si mesmo. Quer o encarnado contentar a si próprio, sendo deste ou daquele jeito. Mas, em realidade, isso é egocentrismo narcisista. A vaidade propriamente dita é sempre a intenção de cativar terceiros, colocando-os submissos ou invejosos aos pés do que possui o dote invulgar.</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27409978"/>
      </p:ext>
    </p:extLst>
  </p:cSld>
  <p:clrMapOvr>
    <a:masterClrMapping/>
  </p:clrMapOvr>
  <p:transition spd="slow" advTm="20000">
    <p:blinds dir="vert"/>
  </p:transition>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945-	Note-se a mazela moral que preenche a vida de um vaidoso: quer ser o que não é na essência, por isso busca formas de burlar sua própria natureza, enganando-se e iludindo os outros. Passa a vida material toda nesse compasso até desencarnar, rever a sua verdade e cair em imensa angústia e frustração.</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74303204"/>
      </p:ext>
    </p:extLst>
  </p:cSld>
  <p:clrMapOvr>
    <a:masterClrMapping/>
  </p:clrMapOvr>
  <p:transition spd="slow" advTm="20000">
    <p:blinds dir="vert"/>
  </p:transition>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192" y="1075728"/>
            <a:ext cx="8748464" cy="5305921"/>
          </a:xfrm>
        </p:spPr>
        <p:txBody>
          <a:bodyPr>
            <a:noAutofit/>
          </a:bodyPr>
          <a:lstStyle/>
          <a:p>
            <a:pPr algn="l"/>
            <a:r>
              <a:rPr lang="pt-BR" sz="3200" b="1" dirty="0">
                <a:effectLst>
                  <a:outerShdw blurRad="38100" dist="38100" dir="2700000" algn="tl">
                    <a:srgbClr val="000000">
                      <a:alpha val="43137"/>
                    </a:srgbClr>
                  </a:outerShdw>
                </a:effectLst>
                <a:latin typeface="Arial" pitchFamily="34" charset="0"/>
                <a:cs typeface="Arial" pitchFamily="34" charset="0"/>
              </a:rPr>
              <a:t>946-	Se a riqueza perdesse o enorme lado que a liga à vaidade, o mundo dos encarnados seria melhor. Se os homens não ligassem o dinheiro e o poder à vaidade, portanto incentivando-os a querer sempre mais e mais, cuidariam mais dos semelhantes necessitados e menos de si próprios.</a:t>
            </a:r>
          </a:p>
        </p:txBody>
      </p:sp>
      <p:sp>
        <p:nvSpPr>
          <p:cNvPr id="6" name="CaixaDeTexto 5"/>
          <p:cNvSpPr txBox="1"/>
          <p:nvPr/>
        </p:nvSpPr>
        <p:spPr>
          <a:xfrm>
            <a:off x="0" y="6286649"/>
            <a:ext cx="9126848" cy="400110"/>
          </a:xfrm>
          <a:prstGeom prst="rect">
            <a:avLst/>
          </a:prstGeom>
          <a:noFill/>
        </p:spPr>
        <p:txBody>
          <a:bodyPr wrap="square" rtlCol="0">
            <a:spAutoFit/>
          </a:bodyPr>
          <a:lstStyle/>
          <a:p>
            <a:r>
              <a:rPr lang="pt-BR" sz="20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Livro: Fundamentos da Reforma Íntima – Cairbar Schutel</a:t>
            </a:r>
          </a:p>
        </p:txBody>
      </p:sp>
      <p:sp>
        <p:nvSpPr>
          <p:cNvPr id="9" name="CaixaDeTexto 8"/>
          <p:cNvSpPr txBox="1"/>
          <p:nvPr/>
        </p:nvSpPr>
        <p:spPr>
          <a:xfrm>
            <a:off x="2699792" y="419881"/>
            <a:ext cx="559289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000" b="1" dirty="0">
                <a:solidFill>
                  <a:schemeClr val="bg2"/>
                </a:solidFill>
                <a:latin typeface="Arial" pitchFamily="34" charset="0"/>
                <a:cs typeface="Arial" pitchFamily="34" charset="0"/>
              </a:rPr>
              <a:t>Vaidade </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73" y="331151"/>
            <a:ext cx="1728192" cy="577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73980996"/>
      </p:ext>
    </p:extLst>
  </p:cSld>
  <p:clrMapOvr>
    <a:masterClrMapping/>
  </p:clrMapOvr>
  <p:transition spd="slow" advTm="20000">
    <p:blinds dir="vert"/>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6244</TotalTime>
  <Words>39597</Words>
  <Application>Microsoft Office PowerPoint</Application>
  <PresentationFormat>Apresentação na tela (4:3)</PresentationFormat>
  <Paragraphs>4506</Paragraphs>
  <Slides>1090</Slides>
  <Notes>1090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1090</vt:i4>
      </vt:variant>
    </vt:vector>
  </HeadingPairs>
  <TitlesOfParts>
    <vt:vector size="1097" baseType="lpstr">
      <vt:lpstr>Arial</vt:lpstr>
      <vt:lpstr>Britannic Bold</vt:lpstr>
      <vt:lpstr>Calibri</vt:lpstr>
      <vt:lpstr>Century Gothic</vt:lpstr>
      <vt:lpstr>Times New Roman</vt:lpstr>
      <vt:lpstr>Verdana</vt:lpstr>
      <vt:lpstr>Tema do Office</vt:lpstr>
      <vt:lpstr>Apresentação do PowerPoint</vt:lpstr>
      <vt:lpstr> Quintessenciar  tornou-se o verbo que significa apurar a níveis cada vez mais elevados (5ª. essência é energia puríssima). Quintessência (quinta essência) é uma alusão à Aristóteles, que considerava que o universo era composto de quatro elementos principais - TERRA, ÁGUA, AR E FOGO -, MAIS UM QUINTO ELEMENTO, uma substância etérea que permeava tudo e impedia os corpos celestes de caírem sobre a Terra. </vt:lpstr>
      <vt:lpstr> Em 1998, três astrofísicos da Universidade de Pensilvânia - Robert Caldwell, Rahul Dave e Paul Steinhardt - reintroduziram o termo para designar um campo dinâmico quântico que é gravitacionalmente repulsivo.</vt:lpstr>
      <vt:lpstr> A dinamicidade é a propriedade mais atraente da quintessência. O maior desafio de qualquer teoria de energia escura é explicar o fato de ela existir na medida exata: numa quantidade não tão grande para impedir a formação das galáxias no universo primordial, e nem tão pequena que não pudesse ser detectada agora. A energia do vácuo (a constante cosmológica de Einstein), é totalmente inerte, mantém a mesma densidade o tempo todo. </vt:lpstr>
      <vt:lpstr> Portanto, para explicar a quantidade de energia escura hoje, os valores da constante cosmológica deveriam ter sido muito bem sintonizados na criação do universo para ter o valor adequado com as observações de hoje. Em contraste, a quintessência interage com a matéria e evolui com o tempo, de forma que se ajusta naturalmente aos valores observados na época atual. –  Fonte: "The quintessencial Universe", Scientific American vol.12, número 2, 2002, pagina 41.</vt:lpstr>
      <vt:lpstr> “Porás no cabeçalho do livro a cepa que te desenhamos, porque é o emblema do trabalho do Criador”. Aí se acham reunidos todos os princípios materiais que melhor podem representar o corpo e o espírito. O corpo é a cepa; o espírito é o licor; a alma ou espírito ligado à matéria é o bago. O homem “QUINTESSENCIA” o espírito pelo trabalho e tu sabes que só mediante o trabalho do corpo o Espírito adquire conhecimentos. </vt:lpstr>
      <vt:lpstr>  Quando pensamos em REFORMA ÍNTIMA, sempre devemos começar com um estudo relativo à autocrítica e à conscientização dela decorrente e sempre devemos nos lembrar de Santo Agostinho. Cada pessoa, para estar motivada a se conhecer, admitindo erros ao menos para si mesma, precisa exercitar a força de vontade inerente a todo ser humano, mas muitas vezes adormecida. </vt:lpstr>
      <vt:lpstr>  A motivação, nesse percurso, nascerá do confronto da meditação com o cotidiano nem sempre ideal que muitos adotam. Unindo, pois, a teoria à prática, tendo por finalidade descortinar o ente cristão que há por trás das barreiras insensíveis que o materialismo impõe, como regra geral na jornada terrena, o indivíduo sentir-se-á mais leve, quando praticar a REFORMA ÍNTIMA. </vt:lpstr>
      <vt:lpstr>  É sabido que, na prática, mais fácil é ler e julgar entender os ensinamentos de Jesus, hoje estudados à luz da DOUTRINA ESPÍRITA, do que exercitá-los e realmente assimilá-los no dia a dia, consolidando posturas cristãs e aprimorando qualidades morais.</vt:lpstr>
      <vt:lpstr>  Nada de estranho nisso, pois sabe-se que nosso mundo é ainda de EXPIAÇÃO E PROVAS e, por isso mesmo, todo homem tem muitas imperfeições a sanar. Pessoas mais esclarecidas dos seus defeitos e melhor empenhadas no processo de reforma íntima conseguem conviver mais harmoniosamente entre si, alcançando maior êxito em suas realizações. </vt:lpstr>
      <vt:lpstr>   Descoberta a necessidade da autocrítica, encontrada a premissa de que  há seres humanos inertes diante do óbvio,  vale dizer, dos erros praticados, que o degrau  seguinte seria o estudo de formas a conduzir o indivíduo à reforma interior, tão essencial ao aprimoramento do ser. E mais: é certo que a maioria que estuda atentamente os livros espíritas, a partir da CODIFICAÇÃO DE ALLAN KARDEC, que representa a base da DOUTRINA DOS ESPÍRITOS, sente a necessidade de melhor se conhecer e pôr em prática a REFORMA ÍNTIMA. Todavia, nem sempre sabe como agir nesse sentido.</vt:lpstr>
      <vt:lpstr>  Vamos tentar fornecer subsídios nessa direção, proporcionando ao  “leitor” interessado, elementos de  reflexão, através dos quais possa, de  forma voluntária e consciente, trabalhar os seus sentimentos e a sua razão, seja racionalizando sentimentos por intermédio do bom senso e da lógica, seja iluminando a inteligência e os pensamentos com as luzes dos bons sentimentos. </vt:lpstr>
      <vt:lpstr>  Temas de suma importância nesse campo: egoísmo; orgulho e seus  derivados; materialismo; desvios de  conduta e vícios; sexualidade; aids; aborto; pena de morte; eutanásia; entre outros.  “POR QUE NÃO TENHO FÉ BASTANTE PARA VENCER TODOS OS PERCALÇOS QUE SURGEM À MINHA FRENTE”?  É uma indagação que o encarnado habitualmente se faz, ao entrar em choque com problemas do cotidiano que o abalam profundamente.</vt:lpstr>
      <vt:lpstr>    A chave para esta questão pode ser encontrada no contexto desta obra, que  poderá servir de manual auxiliar de  REFORMA ÍNTIMA para o leitor, contribuindo  para o sucesso de sua EVOLUÇÃO ESPIRITUAL. A REFORMA ÍNTIMA deve ser compreendida como a chave mestra para o sucesso de sua melhoria interior e, consequentemente, de sua felicidade exterior. O leitor pode notar que há mais vantagem em sacrificar-se no presente, para que seu futuro seja efetivamente melhor, afinal, a  REFORMA ÍNTIMA é temporária e serve à evolução do Espírito, imortal, permitindo-lhe o ingresso em planos espirituais mais elevados.</vt:lpstr>
      <vt:lpstr>  Lapidar os próprios sentimentos é tarefa árdua, mormente para o encarnado que não os tem em relativo desenvolvimento, nem tampouco em contínuo exercício. REFORMA ÍNTIMA sem amor no coração é, no entanto, uma falácia. Aprender a cultivá-la verdadeiramente é um exercício significativo de abnegação e submissão a Deus.</vt:lpstr>
      <vt:lpstr>   O EGOÍSMO, por seu lado, é a raiz de todos os males morais  que existem no humano, fonte  de todos os seus desvios e vícios de comportamento e causa primária das suas tendências negativas de toda ordem, porque ele é a negativa do mandamento maior:  "AMARÁ A DEUS SOBRE TODAS AS COISAS E AO PRÓXIMO  COMO A SI MESMO."</vt:lpstr>
      <vt:lpstr>   Todos são capazes de vencer o mal que há no âmago individual e coletivo. O amor opera autênticas modificações positivas no ser humano e na humanidade. Portanto, ainda que não exista fórmula mágica para tal, há caminhos práticos a seguir. É justamente o objetivo nosso: demonstrá-los.</vt:lpstr>
      <vt:lpstr>  O processo de REFORMA ÍNTIMA é, por certo, demorado e delicado. Necessita de determinação e interesse permanente daquele que o abraça, para que alcance bons frutos. O saldo positivo exige exercício de paciência, tolerância, desprendimento, perdão, compreensão e amor nas relações humanas.</vt:lpstr>
      <vt:lpstr>    A REFORMA ÍNTIMA e seus fundamentos    representam verdadeira luz no imo da alma, a todo encarnado que pretende desenvolver-se espiritualmente, ao longo da sua trilha pela crosta terrestre. Começar a reforma interior pelos problemas mais simples é uma das fórmulas indicadas. Depois, com naturalidade, os desvios mais complexos vão sendo enfrentados e vencidos, tudo a seu tempo e à sua hora. Sem precipitação, mas com determinação, o homem alcança seus objetivos.  CAIRBAR SCHUTEL E SUA EQUIPE ESPIRITUAL</vt:lpstr>
      <vt:lpstr>1-REFORMA ÍNTIMA é o renovar das esperanças interiores, tendo por meta o fortalecimento da fé, a solidificação do amor, a incessante busca do perdão, o cultivo dos sentimentos positivos.</vt:lpstr>
      <vt:lpstr>2-É o esforço que o ser humano faz  para melhorar-se moralmente.</vt:lpstr>
      <vt:lpstr>3-Sua base de apoio fundamental são os ensinamentos de Jesus, que representam um roteiro luminoso rumo à conquista de um grau mais elevado na cadeia universal evolutiva.</vt:lpstr>
      <vt:lpstr>4-Tem por sede, e momento principal, as passagens pelo plano material, ao longo das reencarnações.</vt:lpstr>
      <vt:lpstr>5- A Doutrina Espírita tem por missão esclarecer o significado exato e a essencialidade da reforma íntima  a todos os encarnados dispostos  a apreendê-la. </vt:lpstr>
      <vt:lpstr>6-Múltiplas reencarnações, ao longo de milênios, são palco das aguerridas batalhas consigo mesmo em  busca do incremento do lado  cristão que todos possuem. </vt:lpstr>
      <vt:lpstr> 7-A perfeição será atingida e o aperfeiçoamento, um dia, será completo. Nessa aura de felicidade ver-se-á envolvido o Espírito, já não mais considerado ser humano, pois acima disso.</vt:lpstr>
      <vt:lpstr>8-Aproveitar estágio por estágio, reencarnação por reencarnação, passo por passo, é a fórmula indicada para galgar os níveis que conduzem à plenitude.</vt:lpstr>
      <vt:lpstr>9-Estudar a REFORMA ÍNTIMA, levar o encarnado a compreender-se melhor e também o semelhante, avaliar suas ações e reações, tocar profundamente seus sentimentos, enxergar suas deficiências, propor soluções, calcular projetos para essa busca cristã, debater dilemas, resolver problemas, solucionar dúvidas, levantar questões e atingir um ponto a mais no seu esclarecimento humano é a meta desta obra.</vt:lpstr>
      <vt:lpstr>10-Por que cultivar abnegação, afabilidade, bem-querer, benevolência, bondade, brandura, caridade, carinho, clemência, compaixão, confiança, coragem, desprendimento, devotamento, disciplina, doçura, esperança, fé, flexibilidade, generosidade, gratidão, humildade, indulgência, lealdade, justiça, mansuetude, misericórdia, modéstia, otimismo, paciência, pacificidade, perseverança, piedade, pureza de coração, resignação, responsabilidade, simpatia, simplicidade, sinceridade, solidariedade, ternura?</vt:lpstr>
      <vt:lpstr>11-Porque são modos positivos de sentir o mundo ao redor e deixar fluir o âmago cristão, conforme recomendado  por Jesus.</vt:lpstr>
      <vt:lpstr>12-São as chaves do progresso do espírito e os bálsamos que aplacam  as chagas do mal; constituem o mais eficaz remédio contra o sofrimento e a oportunidade maior que o encarnado possui de atingir a paz interior, sublime, mansa e benéfica.</vt:lpstr>
      <vt:lpstr>13-Lança penetrante que fere mortalmente o coração dos homens, atirando-os às trevas do malquerer e conduzindo-os ao holocausto das sensações, como se estivessem sem salvação, nem possuíssem qualquer esperança.</vt:lpstr>
      <vt:lpstr>14-Reduz-se no indivíduo pensar em si mais do que pensa nos outros, sejam estes de que relacionamento forem.</vt:lpstr>
      <vt:lpstr>15-A simplicidade da definição do egoísmo é tão singela quanto a dificuldade que as inteligências humanas têm para entendê-lo. Basta olhar para si mesmo em primeiro lugar, agir em benefício próprio acima de tudo, voltar os interesses para o epicentro do seu "eu" e tudo, estará girando em torno do egoísmo.</vt:lpstr>
      <vt:lpstr>16-É chaga porque vitima os bons sentimentos, afastando-os um a um conforme a intensidade da vibração egoística, conduzindo o encarnado à senda do mal.</vt:lpstr>
      <vt:lpstr>17-É base de todas as imperfeições do ser humano. Representa o princípio elementar de toda doença sentimental, emocional e psicológica. É fonte dos males que abraçam a humanidade.</vt:lpstr>
      <vt:lpstr>18-Dele todo o mal deriva.</vt:lpstr>
      <vt:lpstr>19-Suas diferentes gradações, para mais ou para menos, não invalidam seu simplificado conceito.</vt:lpstr>
      <vt:lpstr>20-Filho do egoísmo, mas primogênito da prole, é o sentimento e o estado de espírito de quem se considera, de qualquer modo, a qualquer tempo, superior ao seu semelhante.</vt:lpstr>
      <vt:lpstr>21-A igualdade é princípio universal, imutável e absoluto.</vt:lpstr>
      <vt:lpstr>22-Não há seres — Espíritos e encarnados — superiores uns  aos outros na órbita do  amor de Deus.</vt:lpstr>
      <vt:lpstr> 23-Diferenças na escala evolutiva existem; ESPÍRITOS SUPERIORES e entidades inferiores também. Entretanto, no amor do Pai, a igualdade é plena; como lhes são absolutamente equânimes as oportunidades de progresso.</vt:lpstr>
      <vt:lpstr>  24-Mais tempo de trajetória é o que possui o ESPÍRITO SUPERIOR; menor prazo enfrentou o inferior. Ambos são irmãos, semelhantes, iguais, filhos de Deus. </vt:lpstr>
      <vt:lpstr>25-Inexiste nos valores autenticamente cristãos espaço para o orgulho.</vt:lpstr>
      <vt:lpstr> 29-Por que evitar amargor, antipatia, arrogância, avareza, ciúme, cólera, comodismo, covardia, cupidez, deslealdade, desprezo, desumanidade, dissimulação, falsidade, futilidade, ganância, impiedade, indisciplina, individualismo, inflexibilidade, ingratidão, insensibilidade, inveja, ira, irresponsabilidade, libertinagem, luxúria, maldade, malquerer, materialismo, melancolia, narcisismo, ódio, pessimismo, preguiça, prepotência, raiva, rancor, rebeldia, ressentimento, teimosia, torpeza, vaidade, vingança?</vt:lpstr>
      <vt:lpstr>30-Porque são modos de ser, sentir e estar que não possibilitam a harmonia maior com o lado cristão do espírito, não conduzem a Jesus, não permitem a felicidade, não fazem progredir e afastam o ser da busca da perfeição.</vt:lpstr>
      <vt:lpstr>31-Infaustas ações são aquelas que tiverem por fundamento quaisquer  desses males da alma.</vt:lpstr>
      <vt:lpstr>32-Majoritária comunidade habita a  Crosta manifestando ao seu  semelhante as mais diversas  e indistintas formas  de egoísmo.</vt:lpstr>
      <vt:lpstr>33-Abraçando o orgulho, menosprezando o próximo, termina o ser afastando-se do PLANO SUPERIOR e deixando de  auferir o lenitivo do coração,  que é o bom envolvimento  dos emissários divinos.</vt:lpstr>
      <vt:lpstr>34-O processo de REFORMA ÍNTIMA desgasta e fere o pundonor do  encarnado, transformando-o  em joguete da falência da  garbosidade de seu sentimento de superioridade, inato, natural  e, por vezes, inconsciente.</vt:lpstr>
      <vt:lpstr>35-Não deixa ela de ser, por isso, essencial e crucial na jornada  por que passa o Espírito  no plano físico.</vt:lpstr>
      <vt:lpstr>36-Seu lado amistoso e geralmente desconhecido é constituído da  purificação do âmago do indivíduo  e da possibilidade dele sentir  a felicidade tão almejada  em esfera tão precária.</vt:lpstr>
      <vt:lpstr>37-São os pensamentos do encarnado que o aproximam ou o afastam  de Deus, em maior ou menor  grau, com maior ou  menor duração.</vt:lpstr>
      <vt:lpstr>38-Quanto maior sua paz interior, enorme a possibilidade de estar harmonizado com a SUPERIORIDADE DIVINA; quanto maiores forem os seus distúrbios psicológicos ou as perturbações psicossomáticas, crescentes lhe serão as influências negativas do plano inferior da vida.</vt:lpstr>
      <vt:lpstr>39- Higidez física e mental:  meta do ser humano.</vt:lpstr>
      <vt:lpstr>40- O equilíbrio é indispensável para que o encarnado, devedor que é por natureza, enfrente os obstáculos da sua trilha no plano físico e seja bem sucedido na sua oportunidade reencarnatória.</vt:lpstr>
      <vt:lpstr>41- Para alcançar a REFORMA ÍNTIMA, deve o ser humano cultivar a vontade firme e consciente de que ela é o  melhor instrumento que possui  para ser mais feliz e vencer tanto na caminhada material quanto na  espiritual, paralelas que são.</vt:lpstr>
      <vt:lpstr>42-O LIVRE-ARBÍTRIO é o artífice do  seu empreendimento, mestre dos  seus passos, mentor do seu discernimento. Pode ser herói  ou vilão, salvador ou  algoz, benéfico ou maligno.</vt:lpstr>
      <vt:lpstr>43-Por isso é livre e para tal é arbítrio. É o comando de vida entregue por Deus nas mãos de cada homem.</vt:lpstr>
      <vt:lpstr>44-Lutar ou não?  Essa indagação muitos encarnados se fazem a fim de avaliar a utilidade do complexo empreendimento da  REFORMA ÍNTIMA.</vt:lpstr>
      <vt:lpstr>45-O sofrimento lhes será inevitável, pois os seus conflitos internos estarão em ebulição e não bastará a aparência para concretizar verdadeiramente qualquer modificação substancial.</vt:lpstr>
      <vt:lpstr>46-Um dos primeiros entraves a ser removido é a ausência ou a dormência da autocrítica. As pessoas, de um modo geral, julgam-se isentas de avaliações ou se concedem o benefício da dúvida, o que dificulta ou impede o reconhecimento dos seus erros e dos desvios de toda ordem, muitas vezes a movimentá-las com frequência no cotidiano.</vt:lpstr>
      <vt:lpstr>47-Não que todos os seres humanos considerem-se perfeitos. Expressam aos outros que não o são, por certo: intimamente, porém, acham que são menos errados que o seu vizinho, portanto, mais perfeito que o próximo. Ai está a chave inicial do insucesso na REFORMA ÍNTIMA.</vt:lpstr>
      <vt:lpstr>48-A persistência do indivíduo no descobrimento dos próprios defeitos ampliará consideravelmente o âmbito de possibilidades de êxito. Somente quem sabe os males que possui, pode curá-los. A ignorância é um sério entrave na renovação interior.</vt:lpstr>
      <vt:lpstr>49-Forças negativas produzem reações similares. Cultivar maus sentimentos, portanto, cria um universo contraproducente ao encarnado.</vt:lpstr>
      <vt:lpstr>50-Abrindo o coração para o bem, estará tecendo condições para um envolvimento positivo e, com isso, surgirá a possibilidade de ouvir críticas e estabelecer o diálogo acerca dos problemas que cercam sua personalidade e seu modo de agir.</vt:lpstr>
      <vt:lpstr> 51-Após ter assimilado o processo de autocrítica, o segundo passo será agir com sinceridade.  De nada adianta enganar-se na REFORMA ÍNTIMA, porque se assim o fizer ela não será autêntica.</vt:lpstr>
      <vt:lpstr>52-A sinceridade prevê a vontade de ouvir críticas para poder solucionar problemas, não com o sentido de retorsão ou revanche.</vt:lpstr>
      <vt:lpstr>53-Quem critica pode estar ou não no mesmo processo. Se estiver, sua censura será fraterna, com o objetivo de esclarecer e não de ferir, tendo por pressuposto a mansuetude e o amor, príncipe dos sentimentos cristãos. Caso não esteja, ainda assim, será a objeção recebida com naturalidade e incidirá o perdão sobre aquele que não soube expressar-se ou mesmo assacou uma inverdade.</vt:lpstr>
      <vt:lpstr>54-Uma terceira dificuldade a ser enfrentada é a bagagem secular de erros e mazelas que o Espírito traz consigo ao longo do seu processo evolutivo.  São fatores determinantes para a sua maior ou menor resistência ao  processo de reforma íntima.</vt:lpstr>
      <vt:lpstr>55-Não se trata de uma desculpa, nem de uma justificativa excludente, mas somente de mais um entrave na sua luta por um progresso interior.</vt:lpstr>
      <vt:lpstr>56-Obstáculo implacável constitui o maior ou menor desapego aos valores cristãos. Sem fé, não há força interna que seja capaz de levar o encarnado ao áspero combate que irá travar consigo mesmo, visando produzir, com eficácia, a sua reforma íntima.</vt:lpstr>
      <vt:lpstr>57-O mundo dos encarnados é  repleto de Espíritos, havendo  ampla e plena integração  entre os dois planos  da vida.</vt:lpstr>
      <vt:lpstr>58-As influências recebidas pelos homens, no entanto, podem ser positivas ou negativas. Intuições e inspirações fluem dos bons Espíritos, visando ao auxílio dos encarnados nos seus empreendimentos, dando-lhes o necessário fortalecimento cristão. As sugestões do plano inferior, sempre presentes em estágios evolutivos como o da Crosta atualmente, quando constantes podem tornar-se obsessões simples e subjugações, conforme o seu maior ou menor grau de envolvimento e aceitação.</vt:lpstr>
      <vt:lpstr>59-Pessoas envolvidas por obsessores tendem a pender para o mal, visto  que os sentimentos predominantes nesses seres menos esclarecidos  ainda estão distanciados dos  ensinamentos de Jesus.</vt:lpstr>
      <vt:lpstr>60-Trilhando por sendas desapegadas do Bem, é natural que a REFORMA ÍNTIMA lhes fique extremamente dificultosa,  pois a melhoria interior dependerá  da própria negação do  processo obsessivo.</vt:lpstr>
      <vt:lpstr>61-Tem grande importância na REFORMA ÍNTIMA afastar toda e qualquer forma de obsessão para que haja possibilidade de sucesso na empreitada.</vt:lpstr>
      <vt:lpstr>62-Por paradoxal que possa parecer, um fator abrange o outro. O ser humano que não exercita a autocrítica deixa de fortalecer e cultivar sua fé nos postulados cristãos, terminando por agir camufladamente no tocante aos seus sentimentos.  Com isso, torna-se presa fácil dos inimigos do Bem. Atrai e deixa-se levar pela obsessão. Por outro lado, quem está sob esse processo nefasto, fraqueja nas condições efetivas de empreender a REFORMA ÍNTIMA. Com isso, surge o círculo vicioso da obsessão - ausência de reforma íntima.</vt:lpstr>
      <vt:lpstr>63-Mas, importante princípio: a obsessão não representa um mal absoluto, ao contrário, é uma consequência da invigilância do próprio encarnado e da sua falta de querer positivo. Desejando, pois, afastar o(s) seu(s) obsessor(es), não basta tencionar. Para tanto, é preciso um mínimo de REFORMA ÍNTIMA, de início, a fim de que seus bons sentimentos retornem e, aos poucos, a entidade inferior comece a perder seu campo de atuação, enfraquecendo sua capacidade de influenciação.</vt:lpstr>
      <vt:lpstr>64-Ajuda Espiritual Superior e reuniões de desobsessão também auxiliam nesse processo de libertação.</vt:lpstr>
      <vt:lpstr> 65-Eliminando o assédio do obsessor, estará o encarnado mais apto a dar prosseguimento ao seu processo de REFORMA ÍNTIMA. Sem quebrar sua vinculação com o mal que o cerca, impossibilitado ficará de concretizá-la.</vt:lpstr>
      <vt:lpstr>66-Para conservar-se afastado de ascendências negativas, é condição suficiente manter-se harmonizado com o plano espiritual elevado. Boas ações e sintonia, por menor que seja, com os ensinamentos de Jesus são as armas e os antídotos para todos os males dessa natureza.</vt:lpstr>
      <vt:lpstr>67-Quaisquer dos sentimentos ou posturas elencados no item 29 são poderosos atrativos para seres inferiores e processos obsessivos de toda ordem.</vt:lpstr>
      <vt:lpstr>68-Jornadas seculares são empreendidas pelo ser até atingir a perfeição. </vt:lpstr>
      <vt:lpstr>69-A reencarnação é o instrumento necessário para que os degraus evolutivos sejam vencidos  um a um.</vt:lpstr>
      <vt:lpstr>70-No contexto dos seres humanos, a prática da lei universal do amor é o caminho indicado para que o progresso seja atingido. Nem sempre é possível tal exercício, porque o encarnado pode não estar bem preparado a compreendê-la, aceitá-la e praticá-la. Necessita, pois, de REFORMA ÍNTIMA.</vt:lpstr>
      <vt:lpstr>71-A todo instante de sua peregrinação pela vida material, o indivíduo está recebendo importantes orientações do PLANO ESPIRITUAL, através das intuições e inspirações. Durante o sono, quando está  em desprendimento do corpo físico, o  Espírito, liberto momentaneamente,  recebe, se a tanto estiver receptivo, bons conselhos dos mentores e amigos espirituais.</vt:lpstr>
      <vt:lpstr>72-Dar valor e, sobretudo, seguir tais alertas tornam-lhe mais fácil a busca da evolução, viabilizando a modificação interior dos seus sentimentos.</vt:lpstr>
      <vt:lpstr>73-Tais advertências podem servir para ressaltar a necessidade de autocrítica, incentivar a mudança de atitudes e mesmo deter um procedimento menos digno ou anticristão.  Portanto, são sempre valiosas para a REFORMA ÍNTIMA.</vt:lpstr>
      <vt:lpstr>74-A reencarnação pode ser enfocada de duas formas: 1ª- GENÉRICA e 2ª- ESPECÍFICA. A primeira considera-a como um todo, ou seja, o processo ao longo de milênios que irá conduzir o ser a perfeição. A segunda trata de uma existência material, situando-a no  período determinado de algumas décadas, de modo geral.</vt:lpstr>
      <vt:lpstr>75-Vista sob o prisma genérico, a reforma íntima é o propulsor indispensável para fazer todo o processo global da evolução do ser e impulsioná-lo à total purificação. No ângulo específico, a REFORMA ÍNTIMA constitui-se de atos isolados, no dia-a-dia do encarnado, levando-o a melhorar-se nas suas mais variadas atitudes, para depois, ampliando o contexto, alterar sua conduta, tornando-a cada vez mais próxima do comportamento ideal e cristão.</vt:lpstr>
      <vt:lpstr>76-Em conclusão, a REFORMA ÍNTIMA garante a evolução, seja no cenário global das várias reencarnações pelas quais o Espírito passa, seja no contexto específico daquela que está vivenciando. A somatória das reencarnações bem sucedidas significa a síntese do progresso do ser.</vt:lpstr>
      <vt:lpstr>77-O mundo evolui, a humanidade prospera, comunidades inteiras mudam de plano e, como componente elementar  de todo esse processo, progride individualmente cada Espírito,  centelha de vida criada  por Deus.</vt:lpstr>
      <vt:lpstr>78-Não somente de perspectiva futura deve viver o ser humano no contexto  da sua REFORMA ÍNTIMA. Afinal, a modificação interior dos valores, a transformação para melhor dos seus sentimentos e a prática, no cotidiano,  dos ensinamentos do Cristo, trazem-lhe efetivamente melhorias sensíveis.</vt:lpstr>
      <vt:lpstr>79-Ser um adepto da lei do amor torna o homem mais dócil e compreensivo; faz com que saiba perdoar; eleva-o à harmonia celestial, deixando-o à mercê dos bons conselhos; granulam-se ao seu redor os lumes da esperança perpétua e consolida-se o  seu universo de paz.</vt:lpstr>
      <vt:lpstr>80-Estar em paz no enfrentamento da acre vida cotidiana traz benefícios imediatos ao encarnado: menos doenças materiais e espirituais; ausência prolongada de obsessões indesejáveis; condutas e atitudes cristãs formalizadas; maiores e palpáveis possibilidades de sucesso material, acompanhado do precioso auxílio caritativo consolidado; enfim, alcance em maior grau da felicidade relativa capaz de ser vivenciada no mundo corpóreo.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90-Há determinadas facetas da personalidade humana por onde o encarnado pode encontrar maior facilidade para iniciar o seu processo de REFORMA ÍNTIMA.</vt:lpstr>
      <vt:lpstr> 91-Cada qual deve descobrir o seu lado imperfeito mais fácil e simples de ser contornado; essa perspectiva varia de pessoa a pessoa, não havendo soluções idênticas para todos. </vt:lpstr>
      <vt:lpstr>92-Em princípio, não pode estar afastada a autocrítica, visto que, sem ela, inexistirão no entender do indivíduo desvios de conduta a  serem reparados.</vt:lpstr>
      <vt:lpstr> 93-Acatando a censura sobre os próprios atos, deve a criatura aprender a ouvir conselhos alheios, ainda que lhe pareçam distantes da realidade ou inverossímeis. Nem sempre o que, à primeira vista, não tem visos de verdadeiro, é realmente falso. A ilusão, nesse campo, é muito intensa, pois há grande dificuldade do ser humano em reconhecer e assimilar seus erros.</vt:lpstr>
      <vt:lpstr> 94-Ser flexível sem lhe faltar personalidade. Pequenas concessões nos desejos ou caprichos, por menores que sejam, dão mostra do vigor com que cada um inicia a luta da sua reforma íntima.</vt:lpstr>
      <vt:lpstr> 95-Não é difícil perceber que ao encarnado torna-se mais fácil ser perdoado do que perdoar. Por vezes, falta-lhe até o bom senso de perceber que está sendo desculpado. Muitos sequer enxergam nos atos indulgentes do próximo algo a ser agradecido, ainda que no íntimo.</vt:lpstr>
      <vt:lpstr> 96-A benevolência deve começar a ser praticada através das singelas atitudes. Aos poucos, conseguindo vencer pequenos obstáculos, o homem vai progredindo na tolerância, até alcançar o perdão aos seus inimigos, com amor e fraternidade.</vt:lpstr>
      <vt:lpstr> 97-No contexto da reforma íntima, limitados e pequenos gestos valem muito, desde que positivos. Um mínimo progresso não deixa de ser uma evolução. Logo, o caminho é começar por baixo, sem falsas pretensões ou ilusões. Não alimentar a presunção de se tornar a imagem e semelhança do Cristo de um momento para outro é postura recomendável, ainda que essa seja a meta a ser alcançada um dia.</vt:lpstr>
      <vt:lpstr> 98-Sendo-lhe mais agradável amar o amigo e odiar o inimigo, pois inerente à natureza humana da maioria dos encarnados, a trilha indicada nesse campo é ser cada vez mais benevolente com o amigo, fortalecendo os laços de amor, mas dando início a uma visão mais otimista e menos rancorosa que possui do desafeto. Todo ser humano tem virtudes e defeitos. Por que não procurar primeiro alguma qualidade naquele a quem odeia ou de quem guarda rancor?</vt:lpstr>
      <vt:lpstr> 99-Pessoas têm limites. Há quem não consiga fazer alguma coisa que outro considere extremamente fácil. Graus de dificuldade para exercer determinados papéis em sociedade e diferentes faixas de compreensão são parte presente e constante do cotidiano dos encarnados. Não há por que estranhar que uns consigam vencer certos obstáculos com a metade do tempo levado pelo outro, enquanto que a situação pode inverter-se em algum setor diverso da vida. Compreender, pois, o limite de cada um facilita — e muito — o processo de reforma íntima.</vt:lpstr>
      <vt:lpstr> 100-Ser amigo é uma arte. Saber ser amigo é um dom. Por que o homem não medita o quão amigo é, ou poderia ser, do seu semelhante? Entender o que é e o que significa amizade é um bom passo na solução dos problemas cotidianos que o cercam.</vt:lpstr>
      <vt:lpstr> 101-Julgamentos devem ficar restritos aos ambientes dos tribunais. No cotidiano, a abstenção dos juízos que alguém faz do outro é um conselho precioso a ser seguido. Evita, com isso, a maledicência, afasta a bisbilhotice e passa ao largo da injustiça.</vt:lpstr>
      <vt:lpstr> 102- Saber dividir é ponto inafastável da mudança de comportamento para melhor. Impossível ser solidário sem compreender o valor e o significado do "dar" e do "receber".</vt:lpstr>
      <vt:lpstr> 103-Saber receber alguma manifestação de carinho ou mesmo uma dádiva material é tão importante quanto saber doar o mesmo a outrem.</vt:lpstr>
      <vt:lpstr> 104-O egoísmo, o orgulho e seus derivados criam e consolidam incontáveis barreiras dificultam o aprimoramento das relações humanas. Algumas, mais comuns; outras, raras. Todas, no entanto, complexas e difíceis de serem superadas.</vt:lpstr>
      <vt:lpstr> 105-Quem já não enfrentou um desgastante relacionamento afetivo? Irmãos que não se aguentam; pai e filho que não se suportam; mãe e filha que competem; colegas de profissão que disputam palmo a palmo o mesmo terreno; vizinhos que não se toleram, enfim, há um universo de relações que acontecem na vida do encarnado, obrigando-o a aturá-las compulsoriamente. Ninguém se livra do laço de sangue ou de algum outro liame especialmente colocado em seu caminho para toda uma vida. Difícil se torna a reforma íntima nesse setor amargo ao coração.</vt:lpstr>
      <vt:lpstr> 106-O importante é cada um ter a noção de que nada acontece por mero acaso e para tudo há uma explicação e uma forte razão de ser. Portanto, aceitar tal propósito do destino é o primeiro passo para superar divergências aparentemente intransponíveis.</vt:lpstr>
      <vt:lpstr> 107-Vitorioso é o encarnado que consegue acatar o desígnio divino que o colocou ao lado de determinada pessoa que julga insuportável. Aliás, a mesma sensação pode ter ela a seu respeito. Por que não se livrar de um desgastante processo de mútua vibração negativa?</vt:lpstr>
      <vt:lpstr> 108-Quem dará o primeiro passo? É outro obstáculo a ser superado no caminho dos que praticam a renovação do seu âmago.</vt:lpstr>
      <vt:lpstr> 109-Torna-se conveniente, se não consegue dar o primeiro passo rumo à conciliação, o indivíduo não fechar a porta ao outro que, com dificuldade, quer dar início à recomposição dos laços afetivos entre ambos. </vt:lpstr>
      <vt:lpstr> 110-Se não se sente com capacidade ou força de vontade suficiente para dar o primeiro empurrão em direção à indulgência, por que impedir que o semelhante o faça? Não é mais fácil deixar que ele tome a iniciativa? Se é, por que não aceitar o seu gesto com bom senso e parcimônia?</vt:lpstr>
      <vt:lpstr> 111-Outra indagação pode surgir nesse contexto: e se ambos não quiserem dar o primeiro passo conciliador? É sinal de que ainda não compreenderam, de fato, a importância de acatarem os sábios caminhos traçados pelo destino. Assim ocorrendo, ao menos deem ao tempo o benefício da dúvida e deixem-no agir. Nada melhor do que o passar dos dias e mesmo dos anos, sem vibrações negativas, em posicionamento neutro, para curar feridas e remediar os males do coração.</vt:lpstr>
      <vt:lpstr> 112-Barreira das mais árduas a transpor é a da hostilidade. Inimigos, adversários (ou quaisquer outros posicionamentos não cristãos) que cultivam esse sintoma, deixando-o proliferar, estão espiritualmente mais enfermos do que se julgam. Afastar-se da agressividade somente traz benefícios ao ser humano, pois deixa de fazer suar frio o desafeto que vê o rival; impede a taquicardia nos encontros de qualquer espécie; faz cessar o mau humor que invade o interior do antagonista somente ao pensar que vai avistar-se com o opositor, enfim, garante-lhe a saúde física e mental. Abandonar o lado hostil que o cerca é vantagem ao próprio encarnado.</vt:lpstr>
      <vt:lpstr> 113-Conviver com o inimigo é imperativo.  Não se rompe com os sentimentos negativos caso não haja o exercício das disposições afetivas positivas. Portanto, no campo da reforma íntima, não é o mero afastamento que trará a tão almejada paz àqueles que se odeiam. É condição necessária o convívio, mesmo que, inicialmente, difícil. O passar do tempo, com ânimo regenerador, fará com que do ódio passe o ser humano à indiferença e desta ao amor.</vt:lpstr>
      <vt:lpstr> 114-Pensar que essa renovação interior é impossível de alcançar é outra barreira que o encarnado enfrenta na reforma do seu comportamento. Nada é irrealizável nesse campo, em qualquer dos planos da vida. Aliás, nenhum fardo é por Deus permitido a quem não possa carregá-lo.</vt:lpstr>
      <vt:lpstr> 115-O ser humano é, de regra, um censor muito severo. Exige uma postura claramente amistosa (sua ou do outro) em variadas relações, pois do contrário, julga-se incapaz de conquistar alguém ou ser por essa pessoa conquistado. Calma e perseverança são elementos inafastáveis a quem pretenda superar as próprias dificuldades e compreender as dos outros.</vt:lpstr>
      <vt:lpstr> 116-Sentir-se o homem um aprendiz na senda da reforma íntima facilita — e muito — o seu trabalho. Disposição para conhecer o que não sabe e vivenciar novas experiências são indispensáveis ao construtor de uma nova personalidade.</vt:lpstr>
      <vt:lpstr> 117-A REFORMA ÍNTIMA abrange dois enfoques: o teórico (pensamento) e o prático (ação). Teoricamente o encarnado tem maior facilidade, não somente de entendimento do que vem a ser a renovação interior, mas também e sobretudo de compreender como praticá-la. Neste último aspecto, no entanto, há um enorme comprometimento da capacidade de luta do ser humano.</vt:lpstr>
      <vt:lpstr> 118-Trata-se de um fator natural, pois tudo o que é aprendido em tese leva algum tempo para ser exercitado na prática. Com a reforma íntima não ocorre diferentemente.</vt:lpstr>
      <vt:lpstr> 119-Na teoria, o encarnado deve compreender que não é perfeito e está longe de sê-lo. Por outro lado, precisa saber que, para seu próprio bem, não pode deixar de alterar o seu comportamento, adequando-o ao ângulo cristão. Finalmente, necessita de promover a autocrítica a fim de conhecer o que possui de errado e em quais aspectos deve mudar.</vt:lpstr>
      <vt:lpstr> 120-Na prática, o ser humano precisa dar passos pequenos mas seguros; necessita de começar algum dia a empreendê-la, ainda que leve muito tempo para findá-la; não pode ter a perspectiva de que, num só estágio reencarnatório, irá esgotá-la; deve manter-se esperançoso mesmo que enfrente desgastes e frustrações nas primeiras tentativas; carece manter-se atento aos próprios subterfúgios que muitas vezes busca encontrar para interrompê-la. Gradativa, mas constantemente, conseguirá dar início ao processo de reforma íntima e manter-se nele.</vt:lpstr>
      <vt:lpstr> 121-Teórica e praticamente tem o homem necessidade de manter-se confiante em si mesmo e no processo. O descrédito não lhe será útil em momento algum.</vt:lpstr>
      <vt:lpstr> 122-Aprender a lidar com suas ilusões também é bom conselho a quem pretende conservar a perseverança no processo sem falsear a realidade. Não é demais lembrar que há encarnados que se frustram nas primeiras tentativas de alcançar êxito em qualquer empreendimento que idealizam, ainda que tenham capacidade de vencer os obstáculos e atingir o triunfo. No contexto da REFORMA ÍNTIMA dá-se o mesmo.</vt:lpstr>
      <vt:lpstr> 123-Pessoas que evitam o convívio com o semelhante, afastam-se de comunidades e preferem a solidão, são egoístas por natureza. O primeiro passo que devem dar é romper com tal atitude, buscando o diálogo franco com aqueles que as cercam. </vt:lpstr>
      <vt:lpstr> 124-Na atualidade é praticamente impossível ao indivíduo viver em completo isolamento. Logo, basta-lhe querer para dar início a um convívio amistoso com alguém, mesmo que seja um familiar.</vt:lpstr>
      <vt:lpstr> 125-O diálogo é essencial ao processo de reforma íntima porque através dele o encarnado pode conhecer suas deficiências, ouvir bons conselhos e ter um campo aberto para a troca de ideias.</vt:lpstr>
      <vt:lpstr> 126-A solução para deixar de ser individualista é jamais romper com o diálogo em qualquer contexto, mantendo-se ativo e perseverante na busca de debates fraternos acerca dos mais variados temas. O exercício do diálogo faz com que adquira consciência da necessidade do convívio e do rompimento do invólucro egoísta no qual está inserido.</vt:lpstr>
      <vt:lpstr> 127-Existem aqueles que, apesar de não serem, nem se considerarem, individualistas ou solitários por excelência, têm imensa dificuldade de dialogar. Preferem, na maioria das vezes, o monólogo. São os que não sabem ouvir.</vt:lpstr>
      <vt:lpstr> 128-Tanto quanto discursar para convencer e ensinar é uma das artes mais antigas e belas das quais a humanidade tem notícia, saber ouvir representa oportunidade inigualável a quem pretende auferir conhecimento. Logo, para a reforma interior não é suficiente aconselhar e, portanto, discursar.</vt:lpstr>
      <vt:lpstr> 129-O diálogo favorece ambas as posições: falar e ouvir. Utilizar com equilíbrio esses elementos tornam o encarnado um mestre do aprendizado cristão.</vt:lpstr>
      <vt:lpstr> 130-Em todos os setores da vida humana, prosperar o diálogo, especialmente o fraterno, em que há pleno respeito a ideias e conceitos, é o caminho indicado para o sucesso da reforma íntima.</vt:lpstr>
      <vt:lpstr> 131-Quem já não utilizou dois pesos e duas medidas, tendo sido mais benevolente com as próprias atitudes do que o foi com a dos outros?</vt:lpstr>
      <vt:lpstr> 132-Outro ponto fundamental para a renovação do âmago é cada um controlar com isenção de ânimo o natural desequilíbrio que rege as relações humanas. O homem é um ser que tende ao protecionismo e, consequentemente, à injustiça.</vt:lpstr>
      <vt:lpstr> 133-O mesmo critério que utiliza para avaliar a ação do seu semelhante deve o encarnado usar para consigo. Não o faz, de regra, no cotidiano e raramente percebe tal erro.</vt:lpstr>
      <vt:lpstr> 134-Quanto à reforma íntima, precisa a pessoa exercitar o equilíbrio dos seus julgamentos. Deixar de analisar o próximo é um pedido quase impossível de ser atendido, pois o dia-a-dia demanda tais avaliações, sejam elas profissionais, sejam no lar ou mesmo no contexto social.</vt:lpstr>
      <vt:lpstr> 135-A essência, entretanto, é o indivíduo saber avaliar. Se o critério — e o rigor — utilizado, ainda que exagerado ou não ideal, for equânime (para si e para o outro), já é um bom começo.</vt:lpstr>
      <vt:lpstr> 136-O erro está em ser indulgente consigo e rigoroso com o semelhante.</vt:lpstr>
      <vt:lpstr> 137-Para mudar esse comportamento, deve o ser humano olhar primeiramente para si em matéria de desvios e somente depois criticar os atos alheios. Fazendo-o realmente, perceberá as inúmeras injustiças que vem cometendo cotidianamente.</vt:lpstr>
      <vt:lpstr> 138- Não se nega a ninguém o valor de um conselho bem dado nem de uma observação bem feita, na hora certa, com a devida pertinência e de forma fraterna. Quer-se, no entanto, que essa mesma sugestão ou crítica — quando lhe é dirigida — seja bem recebida e criteriosamente analisada. Assim fazendo, os encarnados podem ajudar-se reciprocamente no processo de reforma íntima.</vt:lpstr>
      <vt:lpstr> 139-Antes de ouvir, julgando com dois pesos e duas medidas e ausentando-se do diálogo fraterno, a tendência do encarnado é, de regra, cultivar o mau hábito de prejulgar.</vt:lpstr>
      <vt:lpstr> 140-Com tal atitude cria uma redoma em sua mente e uma barreira em seu coração contra os que o cercam e aquilo que está fora da sua capacidade de conhecimento e entendimento. </vt:lpstr>
      <vt:lpstr> 141-Não gostar de alguém ou de algo simplesmente porque forma um conceito precipitado a respeito não é, definitivamente, um ato cristão. </vt:lpstr>
      <vt:lpstr> 142-Eliminar prevenções é imprescindível no contexto da renovação dos sentimentos. </vt:lpstr>
      <vt:lpstr> 143-Para tanto, o indivíduo necessita de controlar suas emoções, especialmente aquelas que costumam ser desequilibradas, partindo para o diálogo e o convívio, mesmo que, antecipadamente, creia não ser recomendável.</vt:lpstr>
      <vt:lpstr> 144-Não lhe é obrigatório estabelecer relações de amizade com todos que o cercam, nem amá-los do mesmo modo e com a mesma intensidade. Recomenda-se somente que o encarnado não cultive o hábito de julgar as pessoas ou os fatos pela aparência ou pelo que ouviu dizer, nem sempre expressão da verdade.</vt:lpstr>
      <vt:lpstr> 145-Imagine que assim fazendo e tornando tal comportamento uma regra, através do exemplo, no seu meio social, também não será julgado indevidamente por outrem, evitando os males que tal prevenção lhe pode trazer.</vt:lpstr>
      <vt:lpstr> 146-O ser humano deve lembrar-se de que há sempre alguém superior à sua pessoa, cujo julgamento pode pesar como uma clava dolorosa sobre seus ombros, em qualquer setor de sua existência.</vt:lpstr>
      <vt:lpstr> 147-Um exemplo singelo pode ser construído da seguinte forma: o chefe que possui o hábito de prejulgar os funcionários mais simples sob sua responsabilidade entender-se-á com um gerente a cobrar-lhe, também de forma antecipada, os seus atos. E o gerente será avaliado com antecipação por algum diretor. E esse último, por sua vez, terá o presidente a cobrar-lhe os passos. E assim sucessivamente, pois na teia social é impossível falar em supremacia plena de alguém.</vt:lpstr>
      <vt:lpstr> 148-Afastar-se das prevenções é medida cristã, cujo resultado frutifica em dois sentidos: de dentro para fora e vice-versa. Vale dizer: tanto é útil àquele que a pratica, evitando prejudicar alguém, como poderá servir para, no futuro, preservá-lo de ser por outrem prejudicado.</vt:lpstr>
      <vt:lpstr> 149-O modelo maior de conduta a ser seguido é Jesus. Não deve o encarnado alegar dúvida nesse processo de mudança interior, pois o Cristo deixou-lhe um universo de ensinamentos que engrandecem e simplificam, ao mesmo tempo, a busca da REFORMA ÍNTIMA.</vt:lpstr>
      <vt:lpstr> Sempre nós, terráqueos ou terrícolas, devemos nos posicionar frente a Jesus Cristo como um modelo Maior de perfeição. Mas devemos também entender na Doutrina algumas partes científicas sendo uma delas o entendimento do caminho seguido por Nosso Querido Mestre, DURO, ÁRDUO, com muito sofrimento, mas que venceu devido a força de vontade própria, a perseverança, resignação e abnegação, etc. (Vamos analisar cientificamente o que temos certeza, para depois para configurarmos as hipóteses):</vt:lpstr>
      <vt:lpstr> 1-Jesus Cristo é um dos muitos nomes desse Espírito em sua jornada multimilenária.</vt:lpstr>
      <vt:lpstr> 2-Como diz o nosso codificador Allan Kardec através dos Espíritos: todos todos criados "SIMPLES E IGNORANTES", com propensão para o "bem" ou para o "mal", mas, somos os artífices de nosso próprio destino.</vt:lpstr>
      <vt:lpstr> 3-Os Espíritos nos informaram que Jesus é o nosso governador Planetário, ele cuidou da Terra desde a sua criação, lembrando que a Ciência já determinou a idade da Terra por volta de 4,5 bilhões de anos.</vt:lpstr>
      <vt:lpstr> 4-Para nós devemos sentir como o seu maior feito, não é o que ele fez e faz pela Terra, mas, o que fez, passou, sofreu, até fazer a sua REFORMA ÍNTIMA, incorporando todas as virtudes, alinhando-se com as leis de Deus, passando a ter uma vida excelsa alcançando o seu PATAMAR ESPIRITUAL CRÍSTICO.</vt:lpstr>
      <vt:lpstr> 5-Podem ter certeza que não se passou somente numa encarnação, num só planeta. Com sua devoção e confiança em Deus, trabalhando hora a hora, dia a dia, mês a mês, ano a ano, séculos a séculos, e defeitos a defeitos, erros a erros, imperfeições a imperfeições, etc.. Incorporando uma a uma, visto que, sempre que assimilamos ou incorporamos uma virtude, ela fará parte eternamente de nosso ser, de nós (Espíritos).</vt:lpstr>
      <vt:lpstr> 6-Deus, com todo o seu amor paternal, em toda a sua perfeição nos oferece sempre um novo início para corrigirmos todos os nossos erros, imperfeições através das vidas sucessivas, basta que usemos nosso livre-arbítrio com responsabilidade começando agora a nossa REFORMA ÍNTIMA preparando o nosso porvir mais suave com menos sofrimento. Meu papai já dizia: "A DOR É UM ÓTIMO PROFESSOR!". Quando se fala em força de vontade, está-se referindo a um esforço de alguém concentrado numa aspiração. Não havendo condenações eternas, tem o Espírito tantas chances quantas necessárias para o seu progresso ser atingido.</vt:lpstr>
      <vt:lpstr> 7-Muitos poderão dizer: "O que isto tem a ver conosco?" Ora, simplesmente é uma clara demonstração de que todos nós (ESPÍRITOS IMORTAIS QUE SOMOS) podemos trilhar o mesmo caminho, chegar ao mesmo destino mesmo que devido aos nossos erros, as nossas imperfeições devemos retornar ao ponto inicial para tentarmos tantas quantas vezes forem necessárias (isto é uma comprovação do glorioso amor de Deus, que usa de sua compaixão dizendo: "QUE NENHUMA OVELHA DO REBANHO SE PERDERÁ!") para que possamos através das vidas sucessivas contornar os caminhos perigosos, superando com eficiência os obstáculos. O que são alguns séculos em frente a eternidade que nos espera!</vt:lpstr>
      <vt:lpstr> 150-Sofrimento é, em tese, um estado de espírito desequilibrado que envolve o encarnado em determinadas fases de sua jornada, resultante da inadaptação ou rebeldia diante dos obstáculos de quaisquer espécies que lhe surjam à frente.</vt:lpstr>
      <vt:lpstr> 151-Os obstáculos são as provas ou as expiações pelas quais todo ser humano deve passar, pois fatores necessários ao progresso do ser.</vt:lpstr>
      <vt:lpstr> 152-O sofrimento pode gerar inúmeros sentimentos e estados de espírito secundários negativos.</vt:lpstr>
      <vt:lpstr> 153-Não há frutos positivos da rebeldia diante do sofrimento.</vt:lpstr>
      <vt:lpstr> 154-Em verdade, termina por significar inaceitabilidade do homem aos Desígnios Divinos, pois nada acontece por acaso e tudo que envolve o encarnado, numa visão positiva ou negativa, tem uma razão plenamente justificada e absolutamente justa, pois Deus não falha.</vt:lpstr>
      <vt:lpstr> 155-Revoltar-se é um ato de irresignação, porque o indivíduo recusa-se a seguir, como todos devem fazer, as Leis Divinas, que determinam não haver progresso sem luta e perseverança. Consequentemente, não há evolução sem o vencimento de provas e a ultrapassagem resignada das expiações.</vt:lpstr>
      <vt:lpstr> 156-Pode tratar-se de um estado de espírito desequilibrado, fruto da inconstância e do desajuste — condições suficientes para determinar o surgimento de outros males de variada ordem. A título de exemplo, o sofrimento, nesse caso, pode trazer angústia, tristeza, amargura, dores físicas e psíquicas, emotividade exacerbada, sensibilidade extrema, ira e, sobretudo, ódio.</vt:lpstr>
      <vt:lpstr> 157-O sofrimento moral é capaz, nessas circunstâncias, de gerar doenças no corpo físico porque provoca desajustes no sistema imunológico, em grande parte controlado pelo psíquico, que é dirigido pelo espírito.</vt:lpstr>
      <vt:lpstr> 158-Pode causar também doenças mentais e psicológicas, visto abalar o sistema nervoso.</vt:lpstr>
      <vt:lpstr> 159- Sofrer por sofrer não traz vantagem alguma, somente problemas.</vt:lpstr>
      <vt:lpstr> 160-Deixar de revoltar-se diante do inevitável é mostra de evolução, pois representa aceitação plena da Vontade de Deus.</vt:lpstr>
      <vt:lpstr> 161-No campo da reforma íntima, o mais indicado para amenizar e afastar o sofrimento é compreender a lei da reencarnação, acatando-a como justa e verdadeira.</vt:lpstr>
      <vt:lpstr> 162-Sabendo que, para ser autêntica e definitivamente feliz, o Espírito deve passar por vários estágios, vale dizer, por inúmeras reencarnações e que cada uma delas lhe proporciona oportunidade ímpar de progresso espiritual, o encarnado pode, aos poucos, em primeiro lugar, tranquilizar o seu âmago, aceitando as provas que lhe surgem à frente.</vt:lpstr>
      <vt:lpstr> 163-Outro passo fundamental para extirpar ou diminuir o sofrimento é a pessoa aprender a manipular positivamente os próprios sentimentos, racionalizando-os e impedindo que as emoções dominem a sua razão.</vt:lpstr>
      <vt:lpstr> 164-O terceiro estágio é praticar a via inversa dos sentimentos negativos, que são frutos do sofrimento ou seus geradores, exercitando os positivos, derivados do amor. Quanto mais o encarnado consegue colocá-los em ação, menos sofre.</vt:lpstr>
      <vt:lpstr> 165-Atitudes de reclamação passiva merecem ser evitadas. Ao invés de questionar a falta de determinado bem, por que não lutar para obtê-lo? É preferível sair em busca da felicidade do que se queixar de que é infeliz.</vt:lpstr>
      <vt:lpstr> 166-Por mais simples que possa parecer, muitos ainda não meditaram suficientemente no que lhes significa viver em função de situações e acontecimentos do passado. O melhor a fazer, especialmente no que tange aos fatos que consideram negativos da vida, é deixá-los no pretérito, tal como a lei universal da evolução determina ao impulsionar o ser humano para o futuro.</vt:lpstr>
      <vt:lpstr> 167-Viver consciente e determinado no presente, bem como esperançoso no tocante ao futuro, supera as possíveis raízes negativas do passado e coloca o encarnado longe do desespero.</vt:lpstr>
      <vt:lpstr> 168-Lembrar que o eventual sofrimento de hoje, amanhã será passado e, portanto, facilmente superável.</vt:lpstr>
      <vt:lpstr> 169-Não projetar o sofrimento presente para o futuro (como se fosse um mal eterno, que inexiste) afasta a possibilidade de prejudicar a esperança.</vt:lpstr>
      <vt:lpstr> 170-Usar as linhas do passado como lição e aprendizado dos erros cometidos, para evitá-los no presente e no futuro, é sabedoria, mas servir-se delas para trazer desacertos representa imaturidade.</vt:lpstr>
      <vt:lpstr> 171-Uma das razões invocadas pelo homem para justificar seu sofrimento é a falta ou insuficiência de bens materiais. É preciso notar que muito desse sofrimento em realidade é originário do materialismo, outro mal que assola o plano físico.</vt:lpstr>
      <vt:lpstr> 172-A perda de entes queridos, entendendo-se como tal o regresso desses seres à pátria espiritual, é motivo de sofrimento para muitos. Ainda que seja compreensível tal situação diante do atual estágio evolutivo da humanidade, torna-se necessário frisar que a volta ao mundo da verdadeira vida é motivo de alegria, de trajetória cumprida e, portanto, de etapa vencida. Permanecer no plano material e fase de provas e sede de obstáculos e lutas. Retornar pelos caminhos normais é sinal de finalização de uma jornada e, portanto, mostra de esperança num futuro melhor.</vt:lpstr>
      <vt:lpstr> 173-Por pior que seja a passagem do Espírito pela vida material, inexiste o retrocesso na escala evolutiva, pois o progresso o aguarda.</vt:lpstr>
      <vt:lpstr> 174-Fonte de sofrimento é a autopunição: aquele que, para condenar um gesto próprio, impõe-se o desequilíbrio espiritual, cultiva sentimentos negativos. Ainda que alguns entendam que ele é abnegado sofredor e, portanto, mártir do próprio rigorismo, não há mérito em usurpar uma função que é exclusiva de Deus. Do mesmo modo que não lhe cabe julgar o próximo, inexiste, como valor cristão, a autoanálise como forma de infligir um castigo a si mesmo. Autocrítica deve ser usada para o lado positivo, que a melhora dos sentimentos, jamais para a aplicação de uma pretensa pena, em verdade fator de sofrimento ao espírito.</vt:lpstr>
      <vt:lpstr> 175-Por isso é censurável o suicídio. Não cabe ao homem eliminar a própria vida. Não é atribuição do encarnado julgar-se ou com isso, aplicar a si mesmo uma pena mortal, por pior que tenha sido alguma conduta sua.</vt:lpstr>
      <vt:lpstr> 176-Por outro lado, se o suicídio é praticado não como forma de autopunição, mas para evitar sofrimento, é outro malogro que o ser humano comete. Por dois fatores essenciais: primeiro, porque o sofrimento é somente uma incompreensão da realidade, logo, superável e, segundo, porque, extinta a vida material, continuará a espiritual, aumentando-lhe a expiação e, consequentemente, o sofrimento.</vt:lpstr>
      <vt:lpstr> 177-Ninguém se afasta do sofrimento pela fuga da realidade, mas fundamentalmente pelo esclarecimento alcançado através da fé raciocinada, ladeada pela racionalização dos sentimentos.</vt:lpstr>
      <vt:lpstr> 178-A felicidade, sob certo sentido, é o oposto do sofrimento. É feliz quem não sofre, pois a felicidade é o estado de espírito daquele que está satisfeito com o que é e com o que tem. Tão simples quanto real.</vt:lpstr>
      <vt:lpstr> 179-Nota-se, então, a grande importância de aplacar o sofrimento, visto que ele é o redutor das possibilidades do ser humano ser feliz.</vt:lpstr>
      <vt:lpstr> 180-É bem verdade que a felicidade completa não é do mundo material, nem está ao fácil alcance proposto pelo desejo do homem.</vt:lpstr>
      <vt:lpstr> 181-Caminha o Espírito para a perfeição. Pode, ainda, passar por inúmeros estágios, muitas reencarnações, com venturas e desventuras, levando o tempo que for necessário, mas segue sua trilha nessa direção.</vt:lpstr>
      <vt:lpstr> 182-Ser e estar feliz é, portanto, uma capacidade que todo encarnado tem, mas que a maioria recusa exercitar ou desenvolver. Prefere ver-se mártir do destino e, de algum modo, julgar que não é feliz e só poderia ou poderá sê-lo no contexto materialista. Raros são aqueles que brindam o espírito com a alegria de viver, simplesmente porque estão tendo uma oportunidade de progresso, o que é o mais importante.</vt:lpstr>
      <vt:lpstr> 183-Fator fundamental para o ser humano pender para o lado da felicidade é cultivar o otimismo, um modo especial de encarar e enfrentar as contingências da vida material. Sê-lo é algo que também a maioria não visualizou ainda como um benefício; e muitos interpretam como comodismo ou tibieza.</vt:lpstr>
      <vt:lpstr> 184-Detalhe essencial à busca da felicidade é não condicioná-la aos atos de terceiros. Cada um age de um modo, conduzido por sua personalidade e por seu lastro espiritual de séculos, o que significa que as atitudes de um não devem servir de base absoluta à felicidade do outro.</vt:lpstr>
      <vt:lpstr> 185-Logicamente, atos negativos de alguns podem causar dissabores em terceiros, mas tal situação não lhes deveria afetar a felicidade, visto que revezes fazem parte da vida e merecem ser assimilados como tais.</vt:lpstr>
      <vt:lpstr> 186-Tudo não passa de vivência, demonstrando ao ser humano que estar no mundo físico é uma necessidade inafastável, precisando essa passagem ser bem aceita, sem a revolta contra o certo e indeclinável. Rejeitar as provas da existência corpórea, tornando-se infeliz, é o mesmo que se recusar a respirar, alegando ser prescindível fazê-lo.</vt:lpstr>
      <vt:lpstr> 187-Viver na Crosta é mais do que um dever. Significa uma oportunidade conferida ao Espírito para o seu progresso. É Justiça divina, plena, completa, absoluta.</vt:lpstr>
      <vt:lpstr> 188-Fé é crença, é confiança, é determinação. Ter fé no Criador representa confiar plenamente na sua Justiça.</vt:lpstr>
      <vt:lpstr> 189-Crendo em Deus, o encarnado está apto a sentir-se integrado ao seu meio e adaptado à sua prova.</vt:lpstr>
      <vt:lpstr> 190-Mas, não basta. Torna-se indispensável que acredite também no plano espiritual, no seu retorno a esse lado da vida e na eternidade do ser. Pode parecer, à primeira vista, contraditório alguém crer em Deus e não na existência imortal ou no seu retorno à pátria dos Espíritos. Acontece, no entanto.</vt:lpstr>
      <vt:lpstr> 191-Unindo fé em Deus e na vida espiritual eterna, não existem razões plausíveis para o ser humano rebelar-se contra qualquer sorte de provas que tenha a vivenciar. O exclusivo motivo para tal revolta fundamenta-se na inexperiência e na pouca evolução do ser.</vt:lpstr>
      <vt:lpstr> 192-Nesse contexto, ter fé significa, com lógica linear, o indivíduo ser resignado, estar conformado com a situação que há por enfrentar, esgotadas as chances de modificá-la.</vt:lpstr>
      <vt:lpstr> 193-Ninguém imporá resignação. Ter fé e ser resignado são posturas advindas de sentimentos que brotam do imo da alma e espelham o maior ou menor preparo da pessoa.</vt:lpstr>
      <vt:lpstr>   194-Comporta gradações esse sentir. Quanto mais desenvolvido o ser, maiores sua fé e resignação. Logo, maior evolução, conferindo mais confiança em Deus, acarreta maior felicidade. Trata-se de uma linha coerente e natural.</vt:lpstr>
      <vt:lpstr>   195- Para desenvolver a fé e cultivar a resignação, tornasse-lhes preciso amanhar um binômio: experiência e reforma íntima. Experimentando diversas reencarnações, diferentes situações, variadas provas e incontáveis expiações, ao longo dos séculos, ganha o Espírito maturidade, o que lhe fortalece, gradativa e continuamente, a fé. Além disso, para elevar sua possibilidade de sucesso, é necessário empreender a mudança interior. Modificando o seu íntimo, renovando suas esperanças, instrumentalizando seu amor com propriedade, está apto a confiar mais na Justiça Divina. Ganha com isso. O CÍRCULO CONSOLIDA-SE: EXPERIÊNCIA-FÉ-RESIGNAÇÃO-EVOLUÇÃO.</vt:lpstr>
      <vt:lpstr>   196-Evoluindo, ganha experiência. Com esta, fortalece sua fé. Resigna-se, após. Evolui ainda mais.</vt:lpstr>
      <vt:lpstr>   197-O inimigo da fé é a desconfiança. O da resignação é a revolta. Más posturas como essas fomentam o egoísmo e dão azo ao orgulho.</vt:lpstr>
      <vt:lpstr>   198-Fé: alicerce fundamental para o encarnado sentir-se e ser feliz.</vt:lpstr>
      <vt:lpstr>   199-Sofrer inconformação (livre-arbítrio) nada mais é do que não ter fé suficiente, nem resignação inteligente.</vt:lpstr>
      <vt:lpstr>   200-A dor (determinismo) educa, constrói e eleva. Senti-la, faz crescer, pois ensina. Ninguém pode progredir sem conhecimento e este implica experiência. Teoria isolada não induz o homem à luta.</vt:lpstr>
      <vt:lpstr>   201-O sofrimento da alma é sinal de sua resistência à dor vivenciada. Superá-la provoca elevação. Quem ultrapassa uma prova dolorida, mas resignado, engrandece o seu âmago. Evolui.</vt:lpstr>
      <vt:lpstr>   202-Instrumento eficiente para introduzir o seu âmago no cenário da fé é a oração. Elevando a Deus o pensamento, envolve-se bem o encarnado. Protege-se do mal. Evita problemas.</vt:lpstr>
      <vt:lpstr>   203-Quem desconfia, sofre. Sofre porque não confia. É o mal daqueles que adiantam, por sua conta, a suposta desventura do amanhã. Antes mesmo de enfrentar um obstáculo, sofrem por sua mera pretensa existência.</vt:lpstr>
      <vt:lpstr>   204-Alimento da descrença é a ansiedade exagerada pelas linhas do futuro. Viver compassada e metodicamente dia após outro é a jornada racional e natural do ser humano.</vt:lpstr>
      <vt:lpstr>   205-Inexiste o sofrer por sofrer na trilha cristã. Quando se está irresignado mergulha-se no universo complexo do sofrimento. Não busque o encarnado a dor propositadamente porque estará depondo contra os desígnios divinos. Investe contra si mesmo e entrega-se, de regra, ao desânimo e ao abandono.</vt:lpstr>
      <vt:lpstr>   206-Não se lembrar de agradecer a Deus o pouco que tem entendido esse pouco no contexto materialista de vida majoritária do planeta — é confeito predileto para o coração irresignado daquele que ainda dorme o sono da ignorância.</vt:lpstr>
      <vt:lpstr>   207-Se não há céu, também inexiste inferno. O subterrâneo da maldade que prospera no íntimo de cada um é o seu próprio martírio.</vt:lpstr>
      <vt:lpstr>   208-Não havendo condenações eternas, tem o Espírito tantas chances quantas necessárias para o seu progresso ser atingido. É o processo da reencarnação que lhe enseja elevar a fé e cultivar a resignação, pois incontestavelmente justo.</vt:lpstr>
      <vt:lpstr>   209-Cultores do egoísmo e do orgulho são os mais atingidos pelas agruras do sofrimento. Merecem mudar. Precisam fazê-lo. Sustentem-se na reforma íntima.</vt:lpstr>
      <vt:lpstr>   210-Força de Vontade é o amplexo das energias física e moral, que servem para atingir um fim idealizado pelo sentimento do encarnado.</vt:lpstr>
      <vt:lpstr>   211-Quando se fala em força de vontade, está-se referindo a um esforço de alguém concentrado numa aspiração.</vt:lpstr>
      <vt:lpstr> 212-Por que é útil e importante a força de vontade para a reforma íntima! Sendo esta última um instrumento e, ao mesmo tempo, uma consequência para o ser humano, é, acima de tudo, um objetivo a ser alcançado, seja como meio, seja como fim, e, para atingi-lo, somente com força de vontade.</vt:lpstr>
      <vt:lpstr> 213-Não basta a vontade. Seria insuficiente. É preciso vigor nessa busca, visto que a reforma íntima causa sofrimento e desequilibra, por fases, o seu praticante.</vt:lpstr>
      <vt:lpstr> 214-A força de vontade não é segredo para ninguém. Todos a praticam diariamente. A novidade está na pessoa canalizá-la para algo que pode não lhe trazer benefícios aparentes ou imediatos.</vt:lpstr>
      <vt:lpstr> 215-Se há interesse nessa empreitada é a primeira indagação que deve o âmago do indivíduo responder, antes de iniciar a prática da reforma íntima e experimentar um fortalecimento da sua vontade.</vt:lpstr>
      <vt:lpstr> 216- O interesse, nesse sentido, está ligado ao grau de esclarecimento que possui o ser humano. Espíritos mais evoluídos tendem à compreensão do mérito da reforma íntima, pois sabem e sentem ser o caminho para maiores avanços no seu progresso interior. Os menos esclarecidos levam maior tempo para descobrir o valor inconteste desse processo, mas não deixarão de perceber sua importância. Questão de vivência.</vt:lpstr>
      <vt:lpstr> 217-Havendo, portanto, interesse, deve cuidar o encarnado de fortalecer a própria vontade, tornando-a mais determinada a fim de perseguir a sua reforma íntima.</vt:lpstr>
      <vt:lpstr> 218-Repetindo, mas não encerrando: força de vontade todos a têm; a missão do ser em evolução é conseguir concentrá-la na sua reforma íntima. Para tanto, necessita alterar o seu centro de interesses, deslocando-o para a modificação do seu âmago, para o seu aprimoramento pessoal e para a busca do conhecimento e da prática cristãs.</vt:lpstr>
      <vt:lpstr> 219- Os maiores obstáculos a essa transformação de propósitos são o egoísmo e o orgulho arraigados no íntimo da criatura. Pensando primeiro em si e considerando-se superior ao próximo não possui um cenário promissor no seu coração, de modo a, racionalmente, aceitar o processo desgastante da reforma íntima, que primeiramente coloca o ser no seu devido lugar (planos da igualdade e da fraternidade com seus semelhantes) para depois instá-lo a modificar-se.</vt:lpstr>
      <vt:lpstr>   220-A criatura, no atual estágio da humanidade, batalha intimamente consigo mesma. Reluta em deixar de ser egoísta e orgulhosa. Luta realmente vigorosa. Quem já meditou certeiramente sobre esse conflito interior, sabe.</vt:lpstr>
      <vt:lpstr> 221-Duas energias contrapostas lutam pela vitória, pois auxiliadas pelo amplo espectro de sentimentos positivos e negativos que compõem o âmago de cada um. Quando prevalecem os bons, progride a força de vontade que sustenta a reforma íntima; quando os maus, emperra a modificação cristã, pois fraqueja a força de vontade.</vt:lpstr>
      <vt:lpstr> 222-O ideal: fazer prevalecer, sempre, os bons sentimentos; estes garantem o incremento da força de vontade; esta sustenta a reforma íntima, que, por sua vez, fundamenta e apoia o progresso do homem diante da alteração do seu modo de ser, positivamente considerado.</vt:lpstr>
      <vt:lpstr> 223-A força de vontade mescla-se com a fé. Possuindo-as em igual proporção, o encarnado tem condições de deslocar o seu centro de interesses do egoísmo para a solidariedade; assim fazendo, aumenta sua força de vontade concentrada na reforma íntima.</vt:lpstr>
      <vt:lpstr> 224-Todas essas qualidades (força de vontade, centro de interesses positivos, solidariedade, fé) pertencem a um imenso círculo, cujas partes interagem, sustentam-se, trocam e deslocam energia umas para as outras. É preciso mudar para melhor de todas um pouco. De pouco adianta, nesse contexto da reforma íntima, a pessoa alterar uma só.</vt:lpstr>
      <vt:lpstr> 225-Tomemos razão como sinônimo de raciocínio, discernimento; e sentimento como sinônimo de sensibilidade. Todos os seres humanos sentem e raciocinam. Assim fazendo, percebem o mundo ao seu redor e pautam suas condutas, fixam objetivos, perseguem ideais, tomam decisões, caminham para onde querem, seguindo o seu livre-arbítrio.</vt:lpstr>
      <vt:lpstr> 226-Alguns dizem, com equívoco tanto natural quanto aparente, que o sentimento afeta a razão: quem sente em demasia qualquer coisa, não mais consegue discernir entre o bom e o mau, entre o certo e o errado.</vt:lpstr>
      <vt:lpstr> 227-Outros, no mesmo prisma, atestam que vivem da sua razão, inferiorizando o seu sentimento; alegam prescindir da sensibilidade em homenagem ao raciocínio.</vt:lpstr>
      <vt:lpstr> 228-Como se fosse possível, de fato, separá-los de tão singela forma... Erro estrutural profundo.</vt:lpstr>
      <vt:lpstr> 229-É da constituição do ser fazê-los ambos: sentir e raciocinar.</vt:lpstr>
      <vt:lpstr> 230-Estabelecidas as verdadeiras premissas de que razão e sentimento são igualmente importantes ao espírito, não há por que não garantir o equilíbrio entre ambos.</vt:lpstr>
      <vt:lpstr> 231-A sensibilidade não deve ultrapassar determinados limites que possam causar interferência nociva na capacidade de discernimento do indivíduo. Nem a sua razão deve extrair do íntimo a condição de sensível ao mundo exterior.</vt:lpstr>
      <vt:lpstr> 232-Ambos merecem conviver harmoniosamente. A razão controla os abusos emocionais. O sentimento amansa o rigorismo do racional.</vt:lpstr>
      <vt:lpstr> 233-Interagindo e não se excluindo, tais dons do espírito aumentam as chances de elevação da força de vontade do homem no campo da reforma íntima.</vt:lpstr>
      <vt:lpstr> 234-Ter capacidade de sentir e raciocinar não significa automaticamente deter as melhores e mais positivas experimentações, nem tampouco a garantia de tomar as mais acertadas decisões sempre. Visto estar em constante evolução, peregrina o ser humano pelo certo e pelo errado, muda do bom para o mau num ligeiro átimo, aprende a viver e como viver melhor enquanto vai se desenvolvendo, amadurecendo.</vt:lpstr>
      <vt:lpstr> 235-Equilibrar razão e sentimento não quer dizer torná-los infalíveis diante do que é genuinamente cristão. Significa, tão somente, garantir um melhor ambiente para a pessoa progredir. Quando ambos respeitam-se reciprocamente, os sentimentos do âmago e as deliberações da razão, têm os encarnados maiores possibilidades de se conduzirem para o caminho correto.</vt:lpstr>
      <vt:lpstr> 236-Concluindo: a força de vontade de cada um decorre da sua razão e do seu sentimento. Quanto mais harmônicos e equilibrados estes últimos, maior possibilidade de consolidar aquela.</vt:lpstr>
      <vt:lpstr> 237-Interesse é um ganho imediato ou futuro. Possui, na sua definição, um toque levemente negativo, pois associado ao individual.</vt:lpstr>
      <vt:lpstr> 238-Nesta obra, que trata da REFORMA ÍNTIMA — feita e objetivada pelo indivíduo —, não se cuida do chamado "INTERESSE COLETIVO", "SOCIAL" OU "COMUNITÁRIO".</vt:lpstr>
      <vt:lpstr> 239-Quem pensa em saciar uma necessidade, ter um proveito ou auferir um benefício, possui um interesse.</vt:lpstr>
      <vt:lpstr> 240-Encarnados os têm à saciedade. É de sua natureza ainda imperfeita.</vt:lpstr>
      <vt:lpstr> 241-Não que criaturas evoluídas, de mundos superiores, não tenham "interesses", mas são eles tão solidários e harmônicos com o comunitário e com o cristão que deixam de ser considerados como tais (interesses sob o prisma individual), afastando-se do conceito estabelecido neste texto.</vt:lpstr>
      <vt:lpstr> 242-É certo que "interesses" podem ser positivos. Quando a vantagem auferida ou almejada é construtiva, tal como "ter interesse pela melhora do estado de saúde de um enfermo, por mero sentimento de solidariedade". Não é a regra presente da humanidade, no entanto.</vt:lpstr>
      <vt:lpstr> 243-Tratando-se do indivíduo, para fim de reforma íntima, mormente do encarnado em um mundo de expiações e provas, a tendência é visualizar o "interesse" com uma acentuada carga egoística. Difícil ver o ser humano cultuando esse "interesse" como algo voltado aos princípios cristãos.</vt:lpstr>
      <vt:lpstr> 244-Quem estivesse apegado exclusivamente aos bons e puros sentimentos, de forma natural e progressiva, deixaria de possuir "interesses" e passaria a ter e cultivar somente ideais.</vt:lpstr>
      <vt:lpstr> 245-Fixado o conceito para este trabalho, entende-se que os "interesses" constituem o universo dos objetivos de todos os encarnados e suas comunidades.</vt:lpstr>
      <vt:lpstr> 246-Não é errado tê-los, sobretudo no mundo material. São eles que impulsionam o querer raciocinado do ser humano; são os vértices dos sentimentos; são as molas impulsionadoras da força de vontade.</vt:lpstr>
      <vt:lpstr> 247-Equívoco lamentável é a pessoa concentrar o centro de interesses, ou seja, a maior carga de interesses nos frutos do egoísmo e do orgulho.</vt:lpstr>
      <vt:lpstr> 248-Quando a reforma íntima, como instrumento e como meta, é deslocada para o centro de interesses de alguém, tem ele grandes chances de evoluir rapidamente, pois melhora o seu âmago e, com isso, torna-se mais feliz.</vt:lpstr>
      <vt:lpstr> 249-No caso, como mencionado no item 244, está-se graduando de interesse para ideal.</vt:lpstr>
      <vt:lpstr> 250-Debate-se, nesta obra, como um dos principais tópicos, justamente esse ponto: é possível ou não tal deslocamento? Procura-se demonstrar que não somente é plausível, mas sobretudo indispensável a quem deseje sentir-se melhor, pacificando o seu "EU“ e entrando em sintonia com os ensinamentos de Jesus.</vt:lpstr>
      <vt:lpstr> 251-Sem precipitação, pode-se afirmar que, se o encarnado tem vários e variados interesses, concentrando' neles a sua força de vontade, sendo o centro de interesses normalmente voltado às satisfações egoísticas do seu espírito, deve considerar a reforma íntima como um interesse digno de figurar nesse contexto, onde exerce seu maior empenho.</vt:lpstr>
      <vt:lpstr> 252- Se assim fizer, retirando do centro de interesses, ainda que aos poucos, os que estão ligados ao seu egoísmo e ao seu orgulho, deslocando para lá a mudança de comportamento, estruturada na reforma íntima, terá muito mais oportunidades de vencer o mal, tornando-se mais fraterno e cristão.</vt:lpstr>
      <vt:lpstr> 253- Caso compreenda a vantagem de sê-lo (fraterno e cristão), vendo nisso o afastamento das mazelas do ser — os maus sentimentos mencionados no item 29 —, o que lhe possibilita a semeadura e a colheita dos bons propósitos — elencados no item 10 —, estará assegurando, verdadeiramente, o seu progresso espiritual.</vt:lpstr>
      <vt:lpstr> 254-Óbice crucial para essa mudança de mentalidade e de centro de interesses é o materialismo, que envolve com força descomunal a humanidade.</vt:lpstr>
      <vt:lpstr> 255-Ser materialista é o homem privilegiar o mundo físico como se fosse sua última morada. Daí advém as duas formas básicas de materialismo: não crer em Deus e na imortalidade da alma e viver primordialmente pelos — ou em função de — bens materiais.</vt:lpstr>
      <vt:lpstr> 256-O egoísmo,   é fonte primária do materialismo.   O orgulho, secundária. </vt:lpstr>
      <vt:lpstr> 257-Agir o ser humano com egoísmo — e seus corolários —, nesse contexto, significa acumular bens materiais, sem distribuí-los, reparti-los com quem necessite, nem buscar um fim solidário e fraterno à sua existência.</vt:lpstr>
      <vt:lpstr> 258-O orgulho serve ao materialismo quando, detendo uns mais acúmulo de bens do que outros, deixam nascer daí o nefasto sentimento de superioridade.</vt:lpstr>
      <vt:lpstr> 259-Não é demais dizer que a verdadeira riqueza do indivíduo é a espiritual. São os valores do espírito que se lhe perpetuam através dos séculos. Bens materiais são perdidos a cada jornada reencarnatória.</vt:lpstr>
      <vt:lpstr> 260-Para a vida no plano físico é preciso ter e utilizar bens materiais de diversa ordem. Entretanto, a forma como o encarnado usa e encara tais bens é que pode constituir o materialismo.</vt:lpstr>
      <vt:lpstr> 261-Ricos e pobres podem ser materialistas. O importante não é quanto a pessoa tem, mas como usa o que possui.</vt:lpstr>
      <vt:lpstr> 262-É dever cristão de cada um a prática da caridade e a postura solidária com referência ao semelhante. O que foge a esse prisma fomenta o materialismo.</vt:lpstr>
      <vt:lpstr> 263-Para que viver em função do acúmulo de riquezas materiais se, findo o estágio no plano físico, todas elas são perdidas? Garantir a herança dos descendentes, por si só, é também puro materialismo. Preocupa-se, então, o encarnado com sua linhagem, mas não com seu próximo.</vt:lpstr>
      <vt:lpstr> 264-Quem assim age — com tão peculiar preocupação — esquece-se que as idas e vindas de um plano a outro não preservam os laços de sangue, mas somente os do espírito.</vt:lpstr>
      <vt:lpstr> 265-Identificar um ato materialista é simples. Cada um deve adquirir bens materiais de acordo com suas posses. Para obter algo não deve pensar em ter mais do que o seu vizinho, nem tampouco em acumular qualquer tipo de supérfluo.</vt:lpstr>
      <vt:lpstr> 266-Julgamentos de aparência não devem ser feitos porque falíveis.</vt:lpstr>
      <vt:lpstr> 267-Nem sempre quem tem economicamente mais é materialista. Inexiste regra nesse cenário. Cada situação é um caso próprio.</vt:lpstr>
      <vt:lpstr> 268-Há máscaras para o materialismo: posturas de omissão, desleixo, irresponsabilidade, indisciplina e preguiça podem ser facetas camufladas do materialista, seja porque não crê em Deus e não vê fundamento na prática dos ensinamentos cristãos, seja porque seu espírito liga-se aos bens materiais de forma egoística, na visão de que deve tê-los, mas sem esforço.</vt:lpstr>
      <vt:lpstr> 269-Por mais de uma vez, a aparência pode enganar. O preguiçoso, que pouco possui, pode não passar por materialista, mas sê-lo. Nesse caso, sua conduta é espelho do seu egoísmo, o que não significa desapego dos bens materiais.</vt:lpstr>
      <vt:lpstr> 270-Para viver confortavelmente no plano físico, via de regra, é necessário menos do que o homem imagina. Ter essa consciência lhe significa o grande problema.</vt:lpstr>
      <vt:lpstr> 271-O materialismo pode ser mais forte no campo do sentimento ou no cenário da razão. Há aqueles que, emocionalmente, vinculam-se aos bens materiais, com maior ênfase. Outros existem que os cultuam dentro de argumentos racionais que idealizam e sustentam.</vt:lpstr>
      <vt:lpstr> 272-Formas igualmente erradas de procedimento, porém de tratamento diferenciado.</vt:lpstr>
      <vt:lpstr> 273-Se por um lado é mais fácil o materialista sentimental conscientizar-se de que seu materialismo existe e é pernicioso, é-lhe mais difícil detê-lo. Suas posturas advém de impulsos e emoções difíceis de serem controladas.</vt:lpstr>
      <vt:lpstr> 274-Se por um prisma é mais difícil o materialista racional convencer-se de que é prosélito do materialismo e que tal postura é negativa, por outro é-lhe mais fácil aceitar argumentos de que precisa mudar.</vt:lpstr>
      <vt:lpstr> 275-Como segurar-se o adepto do materialismo racional, se não se convence de que é materialista? Como deter-se o partidário do materialismo sentimental, se age por impulsos que sua razão nem sempre controla?</vt:lpstr>
      <vt:lpstr> 276-Eis aí a importância da reforma íntima e do reequilíbrio entre razão e sentimento, como exposto nos itens 225 a 236.</vt:lpstr>
      <vt:lpstr> 277-Outro ponto crucial do materialismo está no encarnado que busca incessantemente a felicidade, mas concentra-a na força dos bens materiais. Esse procedimento é-lhe de difícil alteração, visto que cessar seu descontrole no campo material equivale, no seu entender, a impedi-lo de ser feliz.</vt:lpstr>
      <vt:lpstr> 278-Deter esse processo ao qual junge felicidade com riqueza material tem o condão de tornar o materialista infeliz, triste, depressivo e angustiado.</vt:lpstr>
      <vt:lpstr> 279-Não há, pois, outro meio ao ser humano para tornar-se feliz senão pela prática da reforma íntima. A leveza de espírito somente ó atingida quando o indivíduo compreende o que significa a verdadeira felicidade. Do contrário, a vivência no mundo físico lhe significa mais um fardo do que um bónus.</vt:lpstr>
      <vt:lpstr> 280-A lógica pura nem sempre é antídoto de plena eficácia ao materialista. Ainda que receba infinitos argumentos lógicos para deter o materialismo, poderá ser em vão. Nesse caso, não existe somente o seu sentimento impedindo que a razão compreenda seus atos anticristãos. Há, aí, também, a sua razão trabalhando contra si mesma.  São as teorias secundárias.</vt:lpstr>
      <vt:lpstr> 281-Criam os adeptos do materialismo racional incontáveis teorias que visam a sustentar seus atos e suas práticas apegadas aos bens materiais.</vt:lpstr>
      <vt:lpstr> 282-São teorias secundárias aquelas que, falsas na essência, possuem o manto da verdade aparente.</vt:lpstr>
      <vt:lpstr>   283-Difíceis de serem detectadas, complexas e racionalmente bem feitas, são explicações e justificativas que confortam o materialista, dando-lhe uma sensação de dever cumprido e de tranquilidade emocional.</vt:lpstr>
      <vt:lpstr> 284- O rico que compra mais do que o necessário, invadindo a esfera do voluptuário, pode até justificar seus atos alegando que não excede o seu orçamento, de modo que não vive em função de bens materiais. Sua alegação tem por base o princípio de que, quem possui determinado montante, conseguido honestamente, não o excedendo em matéria de gastos, está vivendo do que ganha e não é, por isso, materialista.</vt:lpstr>
      <vt:lpstr> 285-O pobre que destina todos os seus esforços em busca excessiva de conforto material, a pretexto de que, por ter pouco, necessita possuir mais para suprir suas deficiências, constrói sua justificativa no fato de que, por tal, não vive em função de bens materiais e materialista não é.</vt:lpstr>
      <vt:lpstr> 286-Ambos, nos casos apresentados, estão simplesmente construindo suas teorias secundárias. Falsas na essência, portanto. Esquecem-se do dever cristão de solidariedade. O rico deve dar mais do que o seu supérfluo, precisa doar do seu essencial. O pobre deve atender, na medida de suas forças, ao seu próximo, dando também do seu necessário.</vt:lpstr>
      <vt:lpstr>   287-Doar não significa somente ofertar bens materiais. Dar de si e do seu tempo faz parte da solidariedade. </vt:lpstr>
      <vt:lpstr>   288-Variantes desses singelos exemplos existem e muitas. Fundamental é o materialista compreender o significado da necessidade que possui de explicar e justificar para si mesmo seus erros e seu comportamento egoísta. </vt:lpstr>
      <vt:lpstr>   289-Torna-se imperioso ao encarnado combater o materialismo porque é um dos principais obstáculos à reforma íntima, visto levar o ser humano a privilegiar sobremaneira o apego aos bens materiais, deixando de lado a verdadeira riqueza espiritual, que é calcada exclusivamente nos valores morais. </vt:lpstr>
      <vt:lpstr>   290-O materialismo é uma forma contundente de doença social. Pode levar a comunidade a privilegiar mais o indivíduo do que o coletivo. Consequentemente, sai ganhando o egoísmo. </vt:lpstr>
      <vt:lpstr>   291-A visão cristã enobrece a solidariedade, afastando o individualismo. Exclui, portanto, o materialismo de seus propósitos. </vt:lpstr>
      <vt:lpstr>   292-Bens materiais existem para garantir a vida das pessoas no plano físico, mas não devem deixar de servir ao exercício da caridade. A riqueza material precisa ter uma utilização cristã. </vt:lpstr>
      <vt:lpstr> 293-Para o homem combater o materialismo há um procedimento básico, que é centralizado na sua reforma íntima:  1) autocrítica, admitindo o seu desvio da ética cristã e afastando as teorias secundárias; 2) colocar como centro de interesses a mudança do seu âmago, concentrando sua força de vontade no cultivo das virtudes; 3) utilizar os bens materiais como meio de­ vida e não como fim ou ideal em si mesmos.</vt:lpstr>
      <vt:lpstr> 294-Causa sofrimento tal mudança interior. O bálsamo consiste em cada um compreender que a vida não se esgota numa única existência; ainda que seja contrariado na atual vivência, colherá os frutos em sucessivas reencarnações.</vt:lpstr>
      <vt:lpstr> 295-Por isso a menção, no item 279, de que a exata compreensão de felicidade auxilia o encarnado na sua reforma intima. Dá perspectiva ampla e positiva ao horizonte do ser. Percebe ele que não há fronteiras após a morte do corpo físico. Sente que deve progredir para além dos limites da matéria. Conclui que haverá de colher os frutos da caridade praticada.</vt:lpstr>
      <vt:lpstr> 296-Materialistas, agindo em função de bens materiais, estão insertos na espiral materialista crescente. Desejam sempre mais e mais. Não há um fim para quem privilegia a riqueza material; continuamente aceitam viver nessa ilusão.</vt:lpstr>
      <vt:lpstr> 297-Os adeptos da reforma íntima, que aos poucos vão afastando o materialismo de suas vidas, inserem-se na espiral materialista decrescente.</vt:lpstr>
      <vt:lpstr> 298-Fundamentalmente inseridos no contexto do materialismo, escapes e compensações servem também a todos os outros desvios de conduta ligados ao egoísmo e ao orgulho.</vt:lpstr>
      <vt:lpstr> 299-Escape, no contexto da reforma íntima, é o processo, composto por atos isolados ou conjuntos, em períodos ou fases, que representa uma fuga à realidade por parte do encarnado, ao longo de seu estágio na crosta terrestre.</vt:lpstr>
      <vt:lpstr> 300-Compensação, nesse mesmo contexto, é o processo pelo qual o ser humano equilibra ou reequilibra a interação razão-sentimento, buscando contrabalançar suas provas e suas expiações com prazeres materiais ou fugazes, de qualquer ordem, objetivando também uma fuga à realidade.</vt:lpstr>
      <vt:lpstr> 301-Escapes e compensações compõem o cotidiano de vários indivíduos, indisciplinados e revoltados com o processo de reforma íntima ou mesmo com as provas que devem enfrentar na jornada física.</vt:lpstr>
      <vt:lpstr> 302-Quando se depara com um obstáculo, do qual se vê impossibilitado de fugir e não quer verdadeiramente resolver, o ser humano, de regra, tende a tomar dois rumos alternativos: o escape ou a compensação. Utilizando o escape, torna-se indiferente ou alheio à questão, fechando-se em si mesmo e ignorando, em suma, o que se passa à sua volta, quando o seu dever cristão impõe-lhe a luta e a perseverança. Ao usar a compensação, mergulha num oceano de dádivas e dívidas materiais, quase sempre no contexto do materialismo de qualquer espécie. Em ambos os casos não consegue, porque não quer, atacar de frente o empecilho natural e necessário que a vida lhe impõe.</vt:lpstr>
      <vt:lpstr> 303-O estágio na Crosta é repleto de pressões de toda ordem e o encarnado costuma ser cobrado pelos outros e por si mesmo. Buscar ser fraterno e solidário, nesse quadro que seu coração considera desolador, é-lhe um fardo.</vt:lpstr>
      <vt:lpstr> 304-Não vê por que, no seu raciocínio constituído por teorias secundárias, deixar a pessoa de se conceder uma compensação pelo que vivência; encontra sempre uma justificativa fundada para o seu escape.</vt:lpstr>
      <vt:lpstr> 305-A regra é que tais escapes e compensações se dão no campo dos sentimentos negativos do ser. Hipótese rara, quase inexistente no Globo, é a daquele que assimila bem e de modo positivo suas frustrações diante das provas e expiações que tem a enfrentar.</vt:lpstr>
      <vt:lpstr> 306- A lógica explica. Se o indivíduo não tem sensibilidade e raciocínio suficientes para compreender a necessidade de tais enfrentamentos cotidianos, necessitando fantasiar sua existência para suportar a jornada terrena, natural lhe parece que suas compensações se deem na senda do erro.</vt:lpstr>
      <vt:lpstr> 307-Por outro lado, falar em escape, por si só, significa um desvio. Fugir não significa elevação moral de ninguém na maioria dos casos.</vt:lpstr>
      <vt:lpstr> 308-A compensação pode constituir um equilíbrio baseado em atos positivos, tal como alguém "curar" uma ansiedade gerada por um entrave qualquer dedicando-se cada vez mais à caridade e ao auxílio fraterno ao próximo.</vt:lpstr>
      <vt:lpstr> 309-Escapes e compensações também são mascarados em algumas situações. Faz parte da natureza humana buscar cobrir de aparência positiva os seus erros.</vt:lpstr>
      <vt:lpstr> 310-Aquele que muito trabalha, alegando ser contra a ociosidade, a título de exemplo, mas impondo-se um regime exagerado de isolamento social e privando-se do lazer, pode estar constituindo para si mesmo um escape ou uma compensação. Porque não sabe lidar com alguma insegurança ou deficiência sua, volta-se ao trabalho para fugir à realidade, evitando contato com a comunidade ou mesmo com a família e, com isso, busca suprir sua carência de solidariedade.</vt:lpstr>
      <vt:lpstr> 311-Normalmente o exagero demonstra a impropriedade da conduta. Atirar-se com abuso a determinada atividade ou à prática de algum comportamento evidencia indício de escape ou compensação.</vt:lpstr>
      <vt:lpstr>312-Para enfrentar um único problema, pode  o encarnado vá ler-se desses dois  mecanismos, ao mesmo tempo,  sucessiva ou alternadamente.</vt:lpstr>
      <vt:lpstr> 313-O procedimento cristão, fundamentado nos bons sentimentos descritos no item 10, exige que o ser humano abstenha-se da prática frequente de fuga à realidade. Esta não lhe traz progresso, porque o afasta da luta, evita o enfrentamento que origina a modificação do seu comportamento, lapidando lhe o âmago e aprimorando a sua maneira de se conduzir na existência corpórea.</vt:lpstr>
      <vt:lpstr> 314-Em verdade, os escapes e as compensações são utilizados porque o indivíduo teme sofrer. E sofre porque não compreende a realidade e a inevitabilidade das sucessivas provas que possui.</vt:lpstr>
      <vt:lpstr> 315-Há, no entanto, vários modos da pessoa vivenciar uma compensação ou utilizar um escape.</vt:lpstr>
      <vt:lpstr> 316-Alguns levam o ser humano a um universo inaceitável de erros de toda ordem. É o caso daquele que, por ter nascido em família economicamente pobre, inconformado, sem saber como ou sem querer enfrentar a prova que o estágio encarnatório lhe impõe, volta-se à prática de crimes de toda espécie como compensação ao seu "sofrimento". Trata-se de um exemplo de compensação danosa.</vt:lpstr>
      <vt:lpstr> 317-O homem cerca-se de negativismo, temeroso de enfrentar conflitos na tão indispensável posição de pai ou esposo em sua família (que implica dedicação e abnegação cotidianas), valendo-se de seu trabalho, como já exemplificado no item 310, a título de escape.</vt:lpstr>
      <vt:lpstr> 318-Certamente, há compensações e escapes mais leves os quais, ainda que não ideais, são menos danosos ao progresso do ser.</vt:lpstr>
      <vt:lpstr> 319-O materialista é o usuário por excelência desses procedimentos, porque lhe é muito fácil trocar um bem terreno por outro ou mesmo um prazer espiritual por algo material.</vt:lpstr>
      <vt:lpstr> 320-Outro exemplo: o homem que, orgulhoso, vendo-se ferido no brio, sem saber como lidar com a sensação gerada, explode em cólera. Sua reação de ira pode tanto estar no campo do escape quanto da compensação. Aquele que sente prazer nessa troca está compensando (orgulho ferido v. reação colérica). Quem reage inconscientemente, sem fazer a ligação entre uma e outra, está escapulindo.</vt:lpstr>
      <vt:lpstr> 321-A reforma íntima deve fazer ver ao ser humano a indispensabilidade de diminuir, até cessar, a utilização do escape e da compensação como processos de fuga à realidade.</vt:lpstr>
      <vt:lpstr> 322-Porém, mesmo no processo de reforma íntima, utiliza-se o encarnado desses mecanismos. Para trabalhar a modificação do seu âmago, que traz sofrimento porque implica luta, pode haver o uso de compensações ou mesmo de escapes.</vt:lpstr>
      <vt:lpstr> 323-"Se devo promover minha reforma íntima, necessito de uma compensação" — diz muitas vezes o homem. Essa manifestação é natural, pois o ser, no atual estágio evolutivo da humanidade, não está, de regra, preparado a ceder unilateralmente, sem receber em troca algum benefício.</vt:lpstr>
      <vt:lpstr> 324-Menos mal assim, desde que compense de forma plausível. Fará sua reforma íntima dessa maneira até que compreenda, pelo aprimoramento sequencial do espírito, a inutilidade dos instrumentos acessórios para isso, seja quanto à compensação, seja quanto ao escape.</vt:lpstr>
      <vt:lpstr> 325-Raciocínio: melhor a atitude compensatória leve do que o erro grave; mais conveniente cada um promover a sua reforma íntima diante de uma compensação, ainda que não ideal, mas próxima do cristão, do que permanecer estagnado ou assumir novos e maiores débitos.</vt:lpstr>
      <vt:lpstr> 326-Sentimento: pior o escape do que o enfrentamento do problema; mais conveniente a criatura instaurar e cultivar a reforma íntima do que fugir à realidade, ainda que isso lhe traga sofrimento.</vt:lpstr>
      <vt:lpstr> 327-A compensação está para o raciocínio do mesmo modo que o escape está para o sentimento. A primeira é mais razão, provocada por um processo de lógica, ao qual se vincula o momento de decidir. A segunda é mais sentimento, causado por uma instância emotiva, que exalta a alma e provoca a decisão.</vt:lpstr>
      <vt:lpstr> 328-Caminhar no processo de REFORMA ÍNTIMA, de maneira crescente e segura, é uma peregrinação que demanda tempo. Não se faz da noite para o dia. Pode levar períodos curtos, em cada uma de suas fases, mas a regra é que dure anos, quiçá séculos. O procedimento pode ser encurtado na exata medida em que o livre-arbítrio é bem utilizado pelo indivíduo.</vt:lpstr>
      <vt:lpstr> 329-A irresignação, o que, de regra, equivale ao sofrimento presente, confere à pessoa menores chances de recompensa espiritual futura.</vt:lpstr>
      <vt:lpstr> 330-Escapes e compensações possuem o seu lado positivo, mas não são o ideal a ser alcançado pelo homem na sua caminhada evolutiva. Ao contrário, representam nesse caso o meio para o encarnado chegar a uma finalidade maior, que é a prática da sua reforma íntima. No decorrer desta última, instrumento de progresso, tais pretextos vão perdendo a sua razão de ser e devem ser afastados pelo ser humano, imperando, em seu lugar, a resignação.</vt:lpstr>
      <vt:lpstr> 331-Ambição tem duplo sentido. Alguns a utilizam para expressar algo negativo, tal como a busca primordial de sucesso e bens materiais que possam satisfazer o egoísmo e o orgulho. Outros a entendem como um desejo intenso movido na direção de certo objetivo futuro, de modo que pode haver aí um aspecto positivo, desde que tal desiderato seja cristão.</vt:lpstr>
      <vt:lpstr> 332-O principal é a pessoa canalizar sempre as aspirações que tem para os bons sentimentos, fundando nesse prisma os alicerces da sua reforma íntima. Cultivando a lei universal do amor, incluindo seus derivados, pode tornar-se positiva a ambição, desde que ela não resvale para o exagero do fanatismo e outras posturas extremistas.</vt:lpstr>
      <vt:lpstr> 333-Logo, é melhor, pela prudência, que o encarnado detenha sempre a sua ambição. Semear e cultivar apenas o desejo de mudar para melhor é suficiente. Praticar a reforma íntima não necessita de exaltação no seu querer, mas unicamente força de vontade.</vt:lpstr>
      <vt:lpstr> 334-Regra geral, comportando exceções, não deve o encarnado ser ambicioso; precisa trabalhar com força de vontade. O excesso nas posturas não lhe é salutar; o equilíbrio e a ponderação são adequados ao ângulo cristão da vida.</vt:lpstr>
      <vt:lpstr> 335-Receber os bens, de regra materiais, dos que deixam o mundo físico representa parte da lei dos homens. Incabível debater aqui as raízes desse instituto que está presente na maioria das legislações do Globo. Em questão de reforma íntima, insta saber qual será a finalidade da herança no tocante aos herdeiros.</vt:lpstr>
      <vt:lpstr> 336-Saber receber e utilizar um prêmio qualquer, merecido ou não, evidencia o caráter do beneficiário.</vt:lpstr>
      <vt:lpstr> 337-Materialista se torna quem privilegia em excesso aquilo que herda, pois trata-se de uma forma de voltar o seu interesse primordialmente ao plano físico.</vt:lpstr>
      <vt:lpstr> 338-Superior é o sentimento do herdeiro que direciona sua herança a boas causas, utilizando para si o necessário e sendo caridoso com aquele que de fato carece.</vt:lpstr>
      <vt:lpstr> 339-Quem do mundo material parte deixando minuciosamente dividida e destinada a sua herança, somente aos seus e sem qualquer finalidade útil ou social, ausente preocupação alguma de ordem caritativa que o ato deveria impor, granjeia um débito derradeiro, levando consigo a titulação de materialista.</vt:lpstr>
      <vt:lpstr> 340-Saber legar e ser digno legatário são atributos do bom cristão e atos que compõem a reforma íntima.</vt:lpstr>
      <vt:lpstr> 341-Relegar Deus é ser materialista. Significa voltar as tostas ao seu próprio "eu", negar a sua natureza, que não deixará nunca de ser criação divina.</vt:lpstr>
      <vt:lpstr> 342-Crenças e religiões de toda ordem existem e devem ser respeitadas. Ë admitido pelo Alto que cada encarnado busque o Criador em sua própria concepção teológica.</vt:lpstr>
      <vt:lpstr> 343-Jamais utilizar a religião e a fé para o embrutecimento dos bons sentimentos e o cultivo da riqueza material.</vt:lpstr>
      <vt:lpstr> 344-Líderes religiosos não devem ser maniqueístas em benefício próprio, ora sendo indulgentes com erros graves, ora, rigorosos com os leves.</vt:lpstr>
      <vt:lpstr> 345-Religião e materialismo são incompatíveis na essência, embora subsistam, em autêntica simbiose, em muitos casos no presente da humanidade.</vt:lpstr>
      <vt:lpstr> 346-A crença do ser humano não merece ser manipulada, nem agastada com falsas críticas. O respeito do seu íntimo é valor inarredável.</vt:lpstr>
      <vt:lpstr> 347-O homem está ligado a Deus pela alma, que é sua essência e seu universo maior de compreensão, raciocínio e sentimento.  Não necessita de representantes e intermediários para tanto.</vt:lpstr>
      <vt:lpstr> 348-Religiões não devem ser, pois, instrumentos de dominação o poder, exigindo dos indivíduos uma sujeição injusta e indevida.</vt:lpstr>
      <vt:lpstr> 349-Colocar no mesmo cenário religião e política é também praticar o materialismo.</vt:lpstr>
      <vt:lpstr> 350-A ciência e a religião podem ser aliadas, mas sem superfetação de conceitos e teoremas, nem supremacia de uma sobre a outra.</vt:lpstr>
      <vt:lpstr> 351-Descaracterizar o lado positivo da religião significa torná-la subserviente a qualquer forma, ainda que dissimulada, de materialismo.</vt:lpstr>
      <vt:lpstr> 352-A criança é egocêntrica, e portanto, via de regra, egoísta e de tendência materialista na segunda acepção do n° 255.</vt:lpstr>
      <vt:lpstr> 353-Seu mundo ainda é limitado e seus sentimentos desabrocham cautelosa e continuamente.  O desenvolvimento gradual do corpo físico tolhe a plenitude de sua inteligência e destreza mental. </vt:lpstr>
      <vt:lpstr> 354-Trata-se de um Espírito que, reencarnado, dá os primeiros passos na sua presente jornada no plano físico.  É natural que traga reminiscências das vidas pretéritas e defeitos, cuja raiz é o egoísmo, arraigados no seu inconsciente. </vt:lpstr>
      <vt:lpstr> 355-Cabe ao adulto a tarefa de educar e reeducar o infante.  </vt:lpstr>
      <vt:lpstr> 356-Bons ou maus exemplos redundam em sua boa ou  má educação.  </vt:lpstr>
      <vt:lpstr> 357- O materialismo do adulto, portanto, somente incrementa  o infantil.  </vt:lpstr>
      <vt:lpstr> 358- Existem, apesar de raras, crianças generosas e pouco egoístas, que partilham seu pequenino universo de brinquedos e mínimos pertences com quem está ao seu redor.  Normalmente, são Espíritos mais evoluídos que têm a programação de desenvolver uma especial missão na Crosta.</vt:lpstr>
      <vt:lpstr> 359- Alguém pode questionar: por que, afinal, a criança é tão materialista?  A resposta não é difícil de ser dada. Suas necessidades pessoais desdobram-se, nesse início de vida, em dois aspectos fundamentais: o sentimental e o material. O primeiro deles é preenchido pelo amor e pela atenção que recebe preferencialmente dos genitores ou, em segundo plano, dos responsáveis pela sua criação. O segundo diz respeito à sobrevivência do próprio infante, incapaz, ainda, de suprir suas necessidades..</vt:lpstr>
      <vt:lpstr>  359 cont... Encontra-se, pois, quase totalmente dependente dos adultos. Seu mundo é parcela menor, mas operante, do universo adulto. Não conseguindo agir por si, espelha-se nos pais e nos outros ao seu redor. Encontra enorme apego aos bens materiais por parte da maioria dos encarnados. Torna-se, também por isso, em face da sua imaturidade, materialista por excelência, cópia quase fiel dos que lhe servem de exemplo</vt:lpstr>
      <vt:lpstr>  360-O descortinar do mundo, impulsionado pelo aumento da capacidade de raciocínio e incremento do livre-arbítrio, vai permitindo à criança formar seu caráter e moldar sua personalidade. De naturalmente materialista e egoísta, porque precisa sobreviver e sente a necessidade de ter tudo só para si, a fim de garantir tal propósito inconsciente, passa para o estágio do discernimento e aprende a diferençar o positivo do negativo, o bom do mau e, especialmente, o valor material do espiritual. Nessa transição está a grande importância da  educação que recebe.</vt:lpstr>
      <vt:lpstr>  360 cont...Caso consiga ser bem orientada, nessa fase, a criança atenua o seu egoísmo logo cedo e conseguirá, quando adulta, ter amplas e reais chances de empreender a reforma íntima, abandonando grande parcela do seu materialismo. Não recebendo orientação adequada, dependendo, pois, basicamente de sua bagagem espiritual, ou auferindo ainda maus exemplos, fornecidos pelos pais ou responsáveis, no campo do materialismo, desenvolverá, de regra, o seu lado egoísta e alimentará, no seu âmago, a errada concepção de que a riqueza material é o maior  objetivo do ser humano e deve ser conquistada a qualquer preço. </vt:lpstr>
      <vt:lpstr> 360 cont... Neste caso, as mesmas ações agressivas que tinha no passado o infante, para manter consigo o seu brinquedo predileto, poderão desenvolver-se quando adulto, levando-o a assenhorear-se de bens materiais,  tornando-os sua meta  principal de vida.  </vt:lpstr>
      <vt:lpstr> 361- Se no começo de sua atual existência na crosta terrestre a criança é materialista por necessidade e ignorância, ao longo do crescimento o encarnado pode consolidar o materialismo por influência do meio, falta de orientação e ausência de bagagem espiritual do pretérito suficiente para garantir-lhe o esclarecimento de per si. </vt:lpstr>
      <vt:lpstr> 362-O relacionamento sexual faz parte do universo do ser humano.  Para alguns representa prazer,  para outros, dever,  para terceiros,  pesar.  </vt:lpstr>
      <vt:lpstr> 363- É fonte de amor, no entanto.  Precisa ser bem vivenciado.  </vt:lpstr>
      <vt:lpstr> 364-Significando um ato de consolidação do amor, não sendo imperioso distinguir se  carnal ou espiritual, deve ser  praticado numa relação  marital estável e fiel. </vt:lpstr>
      <vt:lpstr>365-No contexto da REFORMA ÍNTIMA, não  é diferente observar que os mesmos  sentimentos, derivados do egoísmo  e do orgulho, que fomentam inúmeros  defeitos dos encarnados, sustentam,  também, os seus desvios  de ordem sexual. </vt:lpstr>
      <vt:lpstr>366-Logo, é possível o sexo encontrar-se envolto pelo materialismo. Aquele que transforma o ato sexual num instrumento exclusivo de prazer material e coloca-o  como meta principal na sua existência, desenvolve uma das formas de  materialismo.</vt:lpstr>
      <vt:lpstr>367- Avaros e perdulários, ao contrário do que muitos pensam, estão no mesmo contexto materialista. Quem cultiva a mesquinhez, poupando centavos e, egoisticamente, satisfazendo a si mesmo com isso, confere à riqueza material um significado que ela não possui, qual seja o de finalidade da existência humana. Aquele que esbanja e é imprevidente, pois não guarda e somente destina seus recursos materiais a si mesmo ou a seus familiares, também ingressa no campo do materialismo, por cultuar o bem terreno com valor indevido.</vt:lpstr>
      <vt:lpstr>368- O pródigo que se reduz voluntariamente a miséria não dá mostra de desprendimento, mas de leviandade e irresponsabilidade.  Sendo os bens materiais úteis e necessários ao seu desenvolvimento e à sua manutenção no mundo físico, é preciso tê-los, embora seja dever cristão saber utilizá-los. </vt:lpstr>
      <vt:lpstr>369-Trabalhar em excesso, visando à riqueza como meta principal, é sintoma materialista. Todo ser humano deve produzir, contribuir para o crescimento de sua comunidade, ter o suficiente para manter a si e à sua família, mas o exagero conduz à ambição, no sentido negativo mencionado no item 331. </vt:lpstr>
      <vt:lpstr>370- O ócio pode ser faceta materialista. Se impedir o trabalho, a fim de que os bens materiais sejam usufruídos sem qualquer finalidade útil, no caso de quem os tem em abundância, é forma de materialismo por privilegiar a riqueza material. </vt:lpstr>
      <vt:lpstr>371- Onde existe a sobreposição do material sobre o espiritual, via de  regra, há fonte de materialismo,  o qual precisa ser aplacado e  extinto da conduta  do cristão. </vt:lpstr>
      <vt:lpstr>372 - O que é justiça?  O que significa ser justo?  Eternas, constantes, necessárias e permanentes indagações que a humanidade já fez, faz e fará  ao longo de toda sua  existência na crosta  terrestre.</vt:lpstr>
      <vt:lpstr>373 - A melhor definição de justiça, que comporta muitos conceitos, é ter  cada um o que é seu.  Assim, agir com justiça é dar a cada  qual o que lhe pertence.  É a absoluta imparcialidade na concessão, distribuição e manutenção de qualquer vantagem, bem ou interesse  de toda espécie, ao ser humano.</vt:lpstr>
      <vt:lpstr>374 - Impossível ao homem agir com plena justiça, porque lhe faltam  condições morais suficientes para  ter total imparcialidade. Seu estágio na Crosta é incompatível com a perfeição, único fator que lhe iria conferir tal requisito.</vt:lpstr>
      <vt:lpstr>375- Raríssimas exceções de Espíritos perfeitos, missionários no Globo, não serão abordadas nesta obra, visto já estarem eles distantes do processo  de reforma íntima, objeto e  finalidade destas linhas.</vt:lpstr>
      <vt:lpstr>376- Sob esse prisma, não sendo  perfeito o indivíduo, não possui plena imparcialidade. Não a tendo, impossível se lhe torna ser integralmente justo.  E quem não o é, jamais poderá  agir com absoluta justiça.</vt:lpstr>
      <vt:lpstr>377- Enfim, não é difícil perceber que somente Deus está apto a agir com Justiça Absoluta, entendida esta  como a plenitude do dar a cada  um o que é seu, sem erros,  nem equívocos de  qualquer espécie.</vt:lpstr>
      <vt:lpstr>378- Só aquele que tudo vê e tudo  sabe não comete enganos,  pois tudo conhece.  A Justiça Divina tem esse caráter:  não erra jamais.</vt:lpstr>
      <vt:lpstr>379- Crendo nisso, o encarnado deve pacificar o seu âmago e encarar os fatos do cotidiano com naturalidade. Nada lhe acontece por acaso. Nenhum obstáculo chega à sua frente por engano. Tudo que o cerca em seu estágio na Crosta deve ser bem vivido, levando em conta que se trata de um processo para o seu aprendizado e evolução.</vt:lpstr>
      <vt:lpstr>380- Inexiste para a criatura, diante da Justiça Divina, motivo para descontentamento, insatisfação e, sobretudo, revolta. </vt:lpstr>
      <vt:lpstr>381- O seu âmago deve ser e estar tranquilo, silente, pacífico e equilibrado, compenetrado e ciente da importância da REFORMA INTIMA e do apego aos valores cristãos.</vt:lpstr>
      <vt:lpstr>382- Tristeza ou sofrimento de toda espécie pode haver em muitos, na exata medida do grau evolutivo de cada um. Os mais preparados sabem que tudo é passageiro e Deus é essencialmente insto, de forma que são incabíveis fagulhas de rebeldia sob qualquer contexto. Os menos evoluídos, contudo, necessitando ainda de maior compreensão e esclarecimento, apresentam atos de irresignação contra o Desígnio Divino, o que os faz sofrer, mas sem dúvida lhes traz também aprendizado.</vt:lpstr>
      <vt:lpstr>383- Sob o toque da lógica, pode e deve a pessoa entender que sua trajetória na Crosta é fruto de uma Sabedoria infinitamente superior à sua. Portanto, mesmo que não possua maiores conhecimentos de causa, não deve rebelar-se contra o que o seu entendimento é ainda incapaz de penetrar.</vt:lpstr>
      <vt:lpstr>384-  A vida tem, em verdade,  o seguinte enfoque:  quem morre, volta;  quem nasce, parte.</vt:lpstr>
      <vt:lpstr>385- É certo que para a maioria dos encarnados representa justamente o oposto, apenas ressalvando o lado da ignorância de alguns: quem morre, parte; quem nasce, chega  (não sabendo de onde, nem por quê).</vt:lpstr>
      <vt:lpstr>386- Mesmo que não saiba de onde, nem por quê, não é certo que o homem veio de algum lugar e por alguma razão?  O mundo dos fatos e da ciência explica, com sólidos fundamentos, que não existe causa sem antecedente, nem reação sem ação.  Então, esse desconhecimento não pode servir de obstáculo ao entendimento autenticamente cristalino: há uma motivação para o nascimento e uma finalidade para a morte.</vt:lpstr>
      <vt:lpstr>387- Inconteste tal realidade, que abrange, sem exceção, habitantes de todo o Globo, deve o indivíduo notar que sua inteligência, por maior que seja, esbarra na infinita Sabedoria de um Ser Superior, que conhece tudo e sabe mais do que ele.</vt:lpstr>
      <vt:lpstr>388- Se não conhece tudo, a pessoa não pode de tudo duvidar. Se desconhece fatos, não pode presumi-los inexistentes. Se não dispõe de provas da existência do mundo extra físico, não quer isso dizer que ele não existe. Se, mesmo sentindo determinada emoção que não é material, o ser humano questiona a validade da sua natureza espiritual, então não pode ele querer moldar o universo ao seu modo, porque incide em erro. Nada lhe é absoluto ante sua pequenez em matéria de vida.</vt:lpstr>
      <vt:lpstr>389- Aquele que não sabe deve ser cauteloso. Aquele que ignora precisa informar-se; não sendo possível, deve calar-se. Não tendo o que dizer, preferível o silêncio. Seguir tais singelas recomendações significa poupar a muitos os aborrecimentos naturais de quem fala sem fundamento ou profere decisões sem conhecimento de causa. </vt:lpstr>
      <vt:lpstr>390- No cenário da vida eterna, a lógica determina que o homem tenha a cautela de compreender ser inferior Àquele que  o criou, mesmo porque sua inteligência  não lhe permite o entendimento  amplo do que tanto quer  saber nesse sentido.</vt:lpstr>
      <vt:lpstr>391- Deus é, por isso. Sábio. Deu à criatura conhecimento limitado e, a partir desses parcos dados que ela consegue reter em sua mente e utiliza em seu raciocínio, deve desnudar-se de suas falsas aparências e de sua pretensão de ser o centro do universo, acatando o que a Justiça Divina lhe confere.</vt:lpstr>
      <vt:lpstr>392- Deus é também Justo porque exige de Seus filhos exatamente aquilo que cada um pode dar, nem mais, nem menos. Muito conhecimento implica maior responsabilidade. Quanto mais alguém souber, mais lhe será cobrado. O ser humano precisa aquietar o seu interior, vivenciando justiça em suas reflexões e em seus sentimentos, acolhendo a noção do justo em seus atos, coroando a sua existência com resignação diante da Magnitude Divina.</vt:lpstr>
      <vt:lpstr>393- Ação causa reação.  Há algo mais justo?</vt:lpstr>
      <vt:lpstr>394- Por que o indivíduo contesta,  nesse sentido, O ÓBVIO?   1 - Se faz algo positivo, natural que provoque no mundo fenomênico uma reação de igual teor.   2 - Produzindo o negativo,  o mesmo lhe advém.</vt:lpstr>
      <vt:lpstr>395- Sendo ignorante no contexto global da vida — da sua própria, que não começou no nascimento, mas promana de milênios, e da dos semelhantes — deve o encarnado e aceitar a regra da ação e reação. Fazendo-o, sabe que o mal lhe acontece é uma força de efeito a algum dano que causou, mesmo que em outra existência. Porém, sempre justo; acaso ou por equívoco. </vt:lpstr>
      <vt:lpstr>396- Engano comete quem não é soberanamente justo e, por isso,  não consegue, por lhe faltar  aptidão, dar a cada um o que é seu.  Não é o caso da Justiça Divina, que rege a lei da ação e reação.</vt:lpstr>
      <vt:lpstr>397- Vida é existência; significa ser e estar no espaço e no tempo de maneira imortal. Daí porque vida não é o estágio da reencarnação, apenas a passagem pelo plano físico. Estar vivo quer dizer existir. Ninguém deixa de subsistir em qualquer um dos planos da vida.</vt:lpstr>
      <vt:lpstr>398- Se a vida fosse limitada à matéria, Espíritos não existiriam. Alguns encarnados pensam que não há existência fora do seu mundo. E quando para o plano espiritual voltarem? É crível que se dêem por "mortos" ou se declarem "inexistentes"!? Se o fizerem, estarão incidindo numa contradição por excelência: como pode declarar algo quem não é ou não está?</vt:lpstr>
      <vt:lpstr>399- Vida, pois, ultrapassa as fronteiras limitadas do mundo material. E, assim sendo, é mais que óbvio e natural possuam as criaturas ações e reações interligadas nos dois planos de existência. </vt:lpstr>
      <vt:lpstr>400- A Justiça Divina garante que a lei de ação e reação se cumpra onde quer que o ser se encontre. Por isso, muitos não compreendem como pode haver um infante que enfrente uma doença terrível ou que um homem generoso depare-se com uma série de obstáculos em seu caminho, em dois singelos exemplos. </vt:lpstr>
      <vt:lpstr>401- O ser humano que pratica a REFORMA ÍNTIMA entende que deve modificar o seu comportamento, adotando a conduta cristã, para que isso lhe gere ações positivas, garantia de um porvir melhor, seja na vida material presente, seja na espiritual futura, pois composto por reações de igual conotação.</vt:lpstr>
      <vt:lpstr>402- É construtivo ser bom porque positiva é a reação. Para atingir o amor, na sua plenitude, muito trabalho tem o encarnado.  Somente pela sua REFORMA ÍNTIMA consegue perspectivas para o triunfo.</vt:lpstr>
      <vt:lpstr>403 - Quanto mais evoluído está o homem, maior facilidade tem para a prática da sua reforma íntima. Quanto mais esclarecido se encontra, maior fé cultiva. Em verdade, o fundamental para sua linha ascendente de progresso, na qual está inserido todo ser, é confiança na Justiça Divina. O maior ou menor grau nesse sentido traz-lhe implicações nos demais setores de sua vida.</vt:lpstr>
      <vt:lpstr>404 - Para exercitar essa confiança, altamente recomendada, cabe ao indivíduo cultivar a resignação diante das provas da vida material. Aceitá-las, sem rebeldia contra Deus, é a fortificação natural da sua fé e o instrumento  seguro para a solidificação da sua  força de vontade no campo da  REFORMA ÍNTIMA.</vt:lpstr>
      <vt:lpstr>405- Dois enfoques existem para fé. Crença em Deus  e em si mesmo. </vt:lpstr>
      <vt:lpstr>406- Seguir esse binômio fortalece o encarnado, solidificando a sua força de vontade e aumentando suas chances de triunfo no campo da REFORMA ÍNTIMA. Tendo fé, pode o ser humano implementar sua mudança interior com relativa facilidade. </vt:lpstr>
      <vt:lpstr>407- Quem não confia em si próprio  não tem forças para lutar;  interioriza a frustração;  assimila a pequenez;  persiste no ócio.</vt:lpstr>
      <vt:lpstr>408- Não confiar em Deus e na realidade do mundo espiritual retira do ser humano a esperança de ultrapassar as fronteiras pessoais, de sobreviver à morte física, de encontrar uma meta de vida quando tudo parecer chegar ao seu termo e, principalmente, de compreender vários aspectos impalpáveis e naturais de sua própria existência.</vt:lpstr>
      <vt:lpstr>409- Males, para a pessoa que tem fé, são como gotas d'água que evaporam ao entrar em contato com alta temperatura, parecendo que nunca existiram, pois nenhum vestígio deixam. </vt:lpstr>
      <vt:lpstr>410- Vislumbrar o indivíduo, no poente da existência material, não o ocaso absoluto mas o renascer para um novo estágio na vida espiritual é o mandamento primeiro da fé. Nada termina definitivamente, nesse contexto, quando tudo parece acabar. A aparência do fim incondicional é maniqueísta e materialista, não espelhando a realidade. Vencedor é o expectador resignado que aguarda o futuro.</vt:lpstr>
      <vt:lpstr>411- Não acreditar em si mesmo, na sua força de trabalho, na sua capacidade incalculável de vencer qualquer obstáculo, no seu processo eterno de superar as próprias fronteiras é tornar a existência humana parca, sem brilho e, pior, sem a tão cristalina esperança que todos os encarnados precisam ter para suportar as fragosidades da jornada material.</vt:lpstr>
      <vt:lpstr>412- E fé convive com resignação,  como exposto nos itens: 187 a 209.   Nada complexo, embora difícil.  Tudo possível, apesar de penhascoso.</vt:lpstr>
      <vt:lpstr>413- Há quem sustente crer em Deus, mas de forma doentia e recalcada.  Por isso, equivocadamente, julga-se ou justifica-se obsessivo, mártir, apóstolo, missionário, obstinado, esconso.  Puro equívoco!</vt:lpstr>
      <vt:lpstr>414- Fé não significa obsessão.  O bem e o mal não convivem no mesmo plano de incidência; um exclui o outro.  Não se pode falar em fé e, ao mesmo tempo, em fixação doentia.</vt:lpstr>
      <vt:lpstr>415- Sentir e acreditar em Deus pressupõe amor e este sentimento, mestre de todos, somente pacifica, harmoniza, engrandece o homem. Quem julga ser missionário ou mensageiro do Criador engana-se porque lhe falta humildade para perceber que os reais enviados do Pai Maior são anônimos e pouco percebidos. Quem pratica o mal, em nome d'Ele, comete duplo erro.</vt:lpstr>
      <vt:lpstr>416- A insinceridade da fé reside justamente no aspecto personalíssimo com que a pessoa busca nomeá-la.  A crença deve ser, em essência,  impessoal.</vt:lpstr>
      <vt:lpstr>417- Não há, na atualidade, mártires que devam morrer por Deus; inexistem apóstolos vivos que queiram expressar o que Ele não disse; estão equivocados os que se julgam superiores ao seu semelhante porque se consideram emissários da Voz Divina.</vt:lpstr>
      <vt:lpstr>418- Infelizes daqueles que usam a fé para crescer no materialismo, argumentando que Deus lhes deu tal autorização.  Meros incrédulos que manipulam o bom sentimento de criaturas menos preparadas, auferindo vantagens pessoais indevidas.</vt:lpstr>
      <vt:lpstr>419- Riqueza não é melhor que pobreza, nem vice-versa. Cada encarnado tem o que tem, materialmente falando.  Pregar a revolta contra o estado de vida terrena de cada um é professar o ódio (a Justiça Divina jamais o faria).  Não se trata de fé, portanto, e sim de obstinação desviada da realidade.</vt:lpstr>
      <vt:lpstr>420- A manipulação de mentes e corações para o aumento das mazelas do  ser humano é grave desvio  na rota cristã.</vt:lpstr>
      <vt:lpstr>421- Insinceros são aqueles que, supondo crer na Divina, praticam  males de diversas ordens  em nome da fé.</vt:lpstr>
      <vt:lpstr>422- Não sinceros também os que somente aparentam cultivar no  coração o amor a Deus, mas  agem em sentido diverso.  Meras aparências não levam ao Pai, conduzem ao desgaste da  verdadeira crença.</vt:lpstr>
      <vt:lpstr>423- O cristão exercita a fé quando verdadeiramente pratica a  lei do amor. </vt:lpstr>
      <vt:lpstr>424- Todo ser carrega consigo  uma centelha divina.  A presença de Deus está em  tudo e em todos.  Ninguém é beneficiário exclusivo  dessa presença.</vt:lpstr>
      <vt:lpstr>425- Errantes, pecadores, deseducados, aprendizes, céticos, ateus, déspotas, arbitrários, maus e primitivos possuem o toque divino no seu âmago, ainda que não consigam ou não queiram  dar-lhe o devido valor. </vt:lpstr>
      <vt:lpstr>426- Seja o homem esclarecido ou não, possui força suficiente para evoluir, tem noção do amor de Deus e possibilidade de ultrapassar as suas próprias limitações.  Para isso a REFORMA ÍNTIMA: serve-lhe ela de luz para enxergar na escuridão.</vt:lpstr>
      <vt:lpstr>427- Não é porque algo está dentro de uma sala escura e, portanto, não visível, que não existe. Basta que se acenda uma pequena chama e a parca claridade consegue indicar onde está  o objeto procurado.  Assim é o lado bom da criatura.  Todos o têm;  poucos o acham com facilidade.</vt:lpstr>
      <vt:lpstr>428- Melhorando a compreensão, aumentando a força de vontade e modificando o modo de ser, fazendo-o tender para o cristão, o encarnado descobre a sua capacidade de amar e, com isso, sente a centelha  divina em seu âmago.</vt:lpstr>
      <vt:lpstr>429- O ser humano sabe a diferença entre o certo e o errado. Tem condição de distinguir o bem do mal. Por que escolhe o errado e pratica o mal. Porque prefere ceder às suas tendências inferiores, privilegiando os prazeres da  matéria em detrimento  dos espirituais.</vt:lpstr>
      <vt:lpstr>430- Criminosos dos mais violentos e sem apego ao semelhante possuem, no seu íntimo, a noção do que fazem de errado e do mal que praticam. Criam para si as estereotipadas teorias secundárias que tanto os auxiliam no apaziguamento da consciência, atenuando-lhes o implacável remorso.</vt:lpstr>
      <vt:lpstr>431- Se criminoso é aquele que infringe leis humanas, quem não o é ao transgredir, no cotidiano,  as normas cristãs? </vt:lpstr>
      <vt:lpstr>432- Haverá dia em que a centelha divina será sentida forte o suficiente em cada um para que os encarnados pratiquem, na íntegra, a lei do amor, símbolo  maior da presença de Deus  no âmago do seu ser.</vt:lpstr>
      <vt:lpstr>433- O conhecimento teórico advém do racional, mas não tem necessariamente base na experiência.</vt:lpstr>
      <vt:lpstr>434- Conhecer algo, em teoria, significa um exercício do raciocínio sobre determinado assunto. </vt:lpstr>
      <vt:lpstr>435- Há muitas teorias a respeito dos valores cristãos, mas a palavra de Jesus é uma só e pouco dada a interpretações extensivas e restritivas.  É clara por si, apesar de alguns encarnados insistirem em tergiversar quando a estudam.</vt:lpstr>
      <vt:lpstr>436- Conhecer, pois, a reforma íntima  em teoria quer dizer entendê-la racionalmente, o que não significa  por si só o seu implemento  na prática.</vt:lpstr>
      <vt:lpstr>437- A inteligência do ser humano, no entanto, é primorosa o suficiente para, conhecendo de fato a teoria em todos  os seus pontos, aspectos e detalhes,  não deixar de aplicá-la, quando a  entende benéfica a si mesmo. </vt:lpstr>
      <vt:lpstr>438- Isso exprime um mandamento básico: conhecer uma teoria, de  forma autêntica, é o primeiro e  grandioso passo para  executá-la. </vt:lpstr>
      <vt:lpstr>439- Se o indivíduo conhece a palavra do Cristo na sua pureza singela, entende a lei do amor na sua plenitude, tendo  noção de que necessita dela para crescer, evoluir, progredir  espiritualmente. </vt:lpstr>
      <vt:lpstr>440- Conhecendo, pois, verdadeiramente a teoria, sabendo que o seu implemento somente lhe traz benefícios, como o encarnado deixa de aplicá-la?</vt:lpstr>
      <vt:lpstr>441- Por que as pessoas não praticam a lei do amor?  Por que duvidam de sua eficácia?  São questões presentes no  cotidiano de muitos  homens.</vt:lpstr>
      <vt:lpstr>442- A resposta é simples: porque não a entendem, de fato. Pensam conhecê-la, imaginam saber qual é o seu conteúdo, mas a teoria lhes está mal  compreendida, sendo  fantasiosamente interpretada  ou manipulada.</vt:lpstr>
      <vt:lpstr>443- Sendo o homem um ser racional, com capacidade ímpar de entendimento  e coordenação de ideias, quando tem total conhecimento da teoria cristã não sofre tanto quanto na realidade acontece com muitos. </vt:lpstr>
      <vt:lpstr>444- Esses ouvem a teoria, pensam sobre ela, assimilam muitos de seus pontos, mas fogem ao seu cumprimento porque teorizam, em seu lugar, uma tese alternativa, que lhes permita continuar com seus desvios de comportamento. </vt:lpstr>
      <vt:lpstr>445- A REFORMA ÍNTIMA é de difícil implemento. Traz, sofrimento, num primeiro estágio, a quem a exercita. Logo, colocar em prática a lei do amor, teoricamente conhecida, é algo sofrível àquele que está acostumado a desdenhar os valores eminentemente cristãos.</vt:lpstr>
      <vt:lpstr>446- Para tanto, muita gente constrói a "sua" teoria. Aprende a verdadeira,  mas usa sua inteligência para forjar  o que é real, criando o ilusório. </vt:lpstr>
      <vt:lpstr>447- São as chamadas teorias secundárias (282), aquelas que permitem ao ser pensante a tergiversação do óbvio e a manipulação do ideal em detrimento da sua reforma íntima e, consequentemente, da sua evolução espiritual dinâmica e promissora. </vt:lpstr>
      <vt:lpstr>448- Sem buscar a criação de uma teoria secundária para justificar qualquer erro ou desvio seu, o encarnado deve aplicar a teoria que conhece e que sua inteligência lhe permite deduzir ser a mais correta. Assim fazendo, traz a si mesmo, num primeiro momento, sofrimento, mas, num segundo, alento e progresso espiritual.</vt:lpstr>
      <vt:lpstr>449- Por que, de regra, não o faz, abandonando suas teorias secundárias? Porque não quer sofrer, ainda que por um átimo. É o seu egoísmo presente e atuante.</vt:lpstr>
      <vt:lpstr>450- Tornando o entendimento mais claro com um exemplo: em teoria, todo ser humano sabe que perdoar os que lhe fazem algum mal é mandamento cristão, mostra elevação e permite uma vida sem rancor, portanto, sem ódio. Por que, entretanto não exercita o perdão, que, em teoria, lhe é bem conhecido? Segue...</vt:lpstr>
      <vt:lpstr>Porque seu orgulho não permite. Curvar-se diante do desafeto para o desculpar, traz sofrimento atroz ao orgulhoso. Sente apertar-lhe as entranhas, esmagar o coração, lágrimas nervosas escorrerem em desalinho pela face e seu corpo estremecer diante do que considera humilhação. Segue...</vt:lpstr>
      <vt:lpstr>Melhor, então — pensa equivocadamente — criar uma teoria secundária dizendo que "perdoa à distância, mas não quer contato"; ou então que "o Evangelho não o obriga a conviver com os inimigos, logo, nada justifica o pedido de desculpas"; e ainda "há certos males que somente são perdoados com o passar do tempo, talvez até em vidas futuras". Segue...</vt:lpstr>
      <vt:lpstr>Enfim, arruma uma justificativa pessoal para não seguir a teoria que julga conhecer. </vt:lpstr>
      <vt:lpstr>451- O resultado disso é que tal pessoa não tem real noção da lei do amor. Desconhece a teoria.  Cria uma secundária que  substitui a verdadeira.  É um ignorante por assunção.</vt:lpstr>
      <vt:lpstr>452- O indivíduo pode divulgar ou não suas teorias secundárias a terceiros. Muitas vezes  — talvez na maioria dos casos — desconhece a existência  delas.</vt:lpstr>
      <vt:lpstr>probo |ô|  (latim probus, -a, -um, bom, honesto, virtuoso)  Que tem carácter íntegro, honrado, justo, recto. reto.</vt:lpstr>
      <vt:lpstr>453- Quando as tem para si, vai criando desculpas sua vida toda, divulga seu modo de pensar como se estivesse prestando um favor à comunidade, exercita seu egoísmo, mascarando-o como "personalidade forte" e cultiva seu orgulho, fundamentando-o na  "dignidade e altivez do homem probo".</vt:lpstr>
      <vt:lpstr>454- A ilusão rompe-se após o desencarne, quando então as teorias secundárias representam apenas grotescas e esfarrapadas desculpas de Espíritos menos evoluídos, aceitas em zonas escurecidas mas invariavelmente rejeitadas nas cidades de luz.</vt:lpstr>
      <vt:lpstr>455- O sofrimento, nesse caso, advém forte e duradouro, quase como um tormento. Aquele que se justificava sempre (tinha invariavelmente um fundamento para seus desvios, sustentava suas mazelas e maus hábitos, desculpava seu modo de ser anticristão) ingressa, desencarnado, num processo árduo de reconhecimento da verdade e seu mundo parece ruir como um frágil castelo de areia ao sabor das ondas da praia.</vt:lpstr>
      <vt:lpstr>456- No mundo material é mais fácil não seguir as leis divinas. O incorreto exemplo dos semelhantes que estão ao seu lado, a contínua pressão do mal espalhado por todos os cantos, o cruel materialismo fomentando a miséria espiritual e a facilidade de ser aplaudido e enaltecido por ser egoísta e orgulhoso são alguns dos principais fatores que levam o ser humano ao desatino do comportamento.</vt:lpstr>
      <vt:lpstr>457- Tornasse-lhe necessário romper esse círculo vicioso conhecer verdadeiramente a teoria, aceitando-a na sua pureza, abrindo mão das secundárias, é fundamental para o aprimoramento do ser. </vt:lpstr>
      <vt:lpstr>458- Nesse estágio de METAMORFOSE ÍNTIMA de cada um, urge invocar que o pessimismo não é bom companheiro para ninguém. Ainda que formas extremadas de otimismo conduzam à mera ilusão, a disposição de encarar tudo pelo  lado negativo é destrutiva.</vt:lpstr>
      <vt:lpstr>459- A força de vontade precisa contar com a autoestima e o amor-próprio da criatura. Sem esse sentimento de dignidade pessoal e de suas exigências morais, torna-se complexo e árduo a alguém chegar a um equilíbrio interior capaz de romper com as barreiras impostas pelos seus maus sentimentos.</vt:lpstr>
      <vt:lpstr>460- O pessimismo daquele que sustenta não conseguir mudar porque "nasceu assim" é cruel para o seu processo de REFORMA ÍNTIMA. Ninguém é totalmente errado, nem inteiramente certo no mundo terreno atual. Por que não extrair o que tem de bom em seu íntimo para combater o lado mau? Não fosse isso possível e o Espírito não iria reencarnar ciclicamente até evoluir a estágios mais avançados de depuração. Seria, então, inútil ensinar porque, ignorantes, não iriam aprender. Nenhuma pessoa está eternamente condenada ao sofrimento por ser incapaz de racionalizar os seus sentimentos.</vt:lpstr>
      <vt:lpstr>461- Por outro lado, teoria não é só razão. É crucial que o âmago do ser a aceite como tal. Sem estar sentimentalmente ligado à lei do amor, por exemplo, de nada adianta ao homem conhecer racionalmente os seus fundamentos teóricos. Não haverá exercício.</vt:lpstr>
      <vt:lpstr>462- Âmagos rebeldes existem e, com muita paciência, elevem ser trabalhados pela razão de cada um. Muitas vezes, a lógica é o instrumento de convencimento de que o coração necessita para aceitar os motivos da mente ao determinar, racionalmente, um ato positivo qualquer.</vt:lpstr>
      <vt:lpstr>463- Todo encarnado possui uma programação ao estagiar  na Crosta.</vt:lpstr>
      <vt:lpstr>464- Significa isso que há um projeto previsto a ser executado por ele em alguns anos de provação.  Logo, nada lhe acontece por acaso, existindo sempre um fundo causal para todo evento que envolve a sua vida.</vt:lpstr>
      <vt:lpstr>465- Por haver essa programação, lógico que haja compreensão e aceitação por parte do ser humano para os obstáculos que a reencarnação lhe impõe.  Ninguém enfrenta prova indevida ou injusta, nem mesmo casual. </vt:lpstr>
      <vt:lpstr>466- A programação constitui parte da teoria cristã de evolução, a qual se faz gradual, eficaz, crescente, contínua e permanente em cada ser. </vt:lpstr>
      <vt:lpstr>467- Criar teorias secundárias, infalivelmente ineficazes, simboliza, pois, método inventado pelo homem para tentar burlar a programação que  lhe compete seguir. </vt:lpstr>
      <vt:lpstr> 468- Exemplo disso é o cônjuge que, justificando o desejo de separação, diz não ter compromisso algum com o outro, sendo a “liberdade” um direito seu. Nessa teoria secundária parece-lhe correto o pensa-mento, porque dela fica abstraída a progra-mação de jornada....segue... </vt:lpstr>
      <vt:lpstr> No tocante à teoria cristã, entretanto, essa justificativa não vale porque ninguém se une em matrimônio a alguém por mero acaso, existindo invariavelmente um projeto de vida a ser seguido para a superação de erros e dívidas do passado. Compreender, pois, de fato, a teoria cristã implica não ocasionar a separação por mero desejo de “liberdade” ou outro de menor importância que o valha.</vt:lpstr>
      <vt:lpstr>469- Muitas das crises dos núcleos familiares são causadas por desapego de seus membros à programação que todos possuem e por excesso de teorias secundárias criadas por eles para fundamentar as más atitudes  que tomam.</vt:lpstr>
      <vt:lpstr>470- Quando o encarnado se inicia no processo de REFORMA ÍNTIMA, passa a analisar-se, tornando-se vítima de si próprio. Descobre que o grande e verdadeiro algoz do ser humano é ele mesmo, pois seus atos negativos é que o colocam na maioria das situações desastrosas em que se mete. Portanto, a mudança interior de quem se avalia traz-lhe necessariamente a reflexão e a autocrítica.</vt:lpstr>
      <vt:lpstr>471- Surge, aí, entretanto, a profusão das teorias secundárias, com que visa a justificar o porquê dos seus desatinos  e da sua forte resistência às  mudanças necessárias. </vt:lpstr>
      <vt:lpstr>472- Admitir alguém um defeito seu é passo promissor à reforma do âmago; porém, simplesmente aceitá-lo não significa que implemente qualquer  tipo de mudança.  É só o primeiro estágio. </vt:lpstr>
      <vt:lpstr>473- Após a conscientização dessa imperfeição, deve a pessoa agir efetivamente contra ela. Assim fazendo, com o apoio da doutrina de Jesus, tem base suficiente para tornar-se aos pomos outra pessoa, satisfatoriamente cristã, alterando a sua personalidade para melhor.</vt:lpstr>
      <vt:lpstr>474- Ocorre que a teoria secundária sobrepuja a REFORMA ÍNTIMA e pode dar-se no instante da identificação do defeito (impedindo a criatura autêntica autocrítica) ou após o reconhecimento da imperfeição, justamente na fase da luta da pessoa contra o mal.  Como evitá-la?</vt:lpstr>
      <vt:lpstr>475- Conhecendo o homem verdadeiramente a teoria cristã, não se deixará enganar pela sagacidade de raciocínios maquiavélicos que tentam protegê-lo do inevitável sofrimento que advém da REFORMA ÍNTIMA.</vt:lpstr>
      <vt:lpstr>476- Sabendo que há uma programação em sua vida e que a lei do amor não admite exceções, entende que tudo o mais é composto por teorias secundárias que têm por fim dificultar a sua REFORMA ÍNTIMA, criando  embaraços ao seu progresso.</vt:lpstr>
      <vt:lpstr>477- Há métodos eficazes no combate às teorias secundárias e, portanto, ao grande foco de resistência à  REFORMA ÍNTIMA.</vt:lpstr>
      <vt:lpstr>478- Fossem os encarnados, na sua maioria, espíritos mais evoluídos  do que efetivamente o são,  poder-se-ia falar em praticar um "plano mínimo de erros". </vt:lpstr>
      <vt:lpstr>479- Isso significaria que metas deveriam ser estabelecidas no tocante aos defeitos e desvios de comportamento que mereceriam ser corrigidos a curto, médio e longo prazos. Assim, traçaria o ser humano um projeto de alteração do seu modo de ser e agir, que deveria manter uma sequência e uma disciplina envolvendo um mínimo de erros. Poderia errar na correção do erro, mas o faria minimamente, o que equivale dizer que os acertos prevaleceriam.</vt:lpstr>
      <vt:lpstr>480- Não se tratando desse contexto, havendo ainda na crosta terrestre mais erros do que acertos, é preferível tratar o programa de REFORMA ÍNTIMA como  "plano mínimo de acertos".</vt:lpstr>
      <vt:lpstr>481- Tem o sentido de fazer com que o encarnado trace suas metas de mudança de comportamento, garantindo uma eficácia mínima absoluta; portanto, afiançando um patamar mínimo de acertos. Logo, prevaleceriam os erros, mas os acertos estariam assegurados.</vt:lpstr>
      <vt:lpstr>482- Pressupondo que a teoria esteja bem compreendida, haja vontade sincera por parte do encarnado para mudar e a REFORMA ÍNTIMA lhe seja um projeto assimilado, o caminho proposto é o de criar o referido plano mínimo de acertos.</vt:lpstr>
      <vt:lpstr>483- Deve eleger algumas metas, quaisquer que sejam, escolhidas dentre os seus vários defeitos. Após, deve retirar de cada uma delas, as mais fáceis de serem executadas em primeiro lugar. Em seguida, deve colocá-las em ordem crescente, da mais fácil à mais difícil. Eis aí o plano mínimo de acertos.</vt:lpstr>
      <vt:lpstr>484- Para segui-lo à risca, não pode haver falhas. Tudo o que foi livre e espontaneamente escolhido pelo encarnado para ser cumprido deve sê-lo sem desvios.  Garante, com isso, um mínimo de eficácia, um mínimo de acerto.</vt:lpstr>
      <vt:lpstr>485- Exemplificando: imagine-se que o indivíduo elegeu combater o seu materialismo — um dos seus defeitos. Para tanto, elencou os pontos que mais ressaltam nesse desvio. Depois, tomou os pontos mais fáceis e colocou-os em primeiro lugar, em ordem crescente, prometendo a si mesmo combatê-los com eficácia mínima de acerto.  Poderá fixar, pela ordem, os seguintes:</vt:lpstr>
      <vt:lpstr>1) deixar de gastar com supérfluos absolutamente dispensáveis; 2) começar a se preocupar com o interesse alheio, na família, quando for estabelecer as prioridades de gasto no orçamento doméstico; 3) iniciar um planejamento de poupança do excesso, evitando o desperdício; 4) destinar à caridade parte dos rendimentos, todos os meses; 5) não gastar com supérfluos dispensáveis; 6) colocar em primeiro plano, no contexto material, o gosto dos outros acima do seu; </vt:lpstr>
      <vt:lpstr>7) inverter totalmente a ordem de gastos do orçamento doméstico, iniciando pela sustentação básica e indispensável, passando à caridade, depois aos interesses dos familiares e, por fim, aos pessoais; 8) deixar de gastar com supérfluos que considerava indispensáveis; 9) poupar e contribuir com a caridade mais do que para seu consumo pessoal, exceto no que se refere à sobrevivência; 10) cortar totalmente os supérfluos, levando um vida regrada, priorizando a família, os necessitados e visualizando no dinheiro somente um instrumento para a evolução e não a sua meta final.</vt:lpstr>
      <vt:lpstr> 486- Fácil, reconhecidamente não é. Impossível, efetivamente também não. Logo, é difícil, mas possível. 1-Por que não tentar, sabendo o encarnado que é o ideal cristão? 2-Por que não implementar, conhecendo de fato a teoria do Cristo? 3-Por que não dar uma chance a si mesmo no complexo âmbito da REFORMA ÍNTIMA, criando e lutando para garantir o seu pessoal plano mínimo de acertos. 4-Qual não será sua surpresa e sua satisfação quando completar um dos estágios das suas metas com triunfo? São questões cujas respostas foram dadas linhas atrás e são tão evidentes quanto a própria teoria. Evite teorias secundárias para respondê-las.</vt:lpstr>
      <vt:lpstr>487- Genericamente, todos os Espíritos, ao reencarnarem, trazem consigo uma programação a ser cumprida. Ela principia já no ato da concepção, quando a família material é eleita e, a partir daí, um extenso percurso está traçado.</vt:lpstr>
      <vt:lpstr>488- Ninguém, pois, escapa à programação genérica e todos a têm em igualdade de condições, ou seja, ainda que variando as peculiaridades que lhe são inerentes, cada encarnado possui a mesma longa trilha a percorrer.</vt:lpstr>
      <vt:lpstr>489- O mesmo não se pode dizer no tocante à programação específica, que representa um acréscimo à primeira e que varia bastante de um indivíduo para outro. É nesta senda que os encarnados mais se diferenciam entre si. </vt:lpstr>
      <vt:lpstr>490- Em matéria de especificidade, a título de exemplo, um encarnado pode nascer cego, enquanto outro possui o recurso visual com perfeição; alguém pode ter problemas físicos, enquanto o semelhante pode ser, nesse campo, são. Alguns terão provas mais duras a enfrentar, outros mais leves. Terceiros possuirão longos períodos a expiar, enquanto muitos poderão vivenciar equilibrada e alternadamente momentos de expiação com períodos de alegria. Trata-se de uma programação detalhista, que diz respeito ao que se espera do Espírito quando ele conclui o seu estágio na crosta terrestre.</vt:lpstr>
      <vt:lpstr>491- A programação específica é extremamente importante para o ser humano, pois irá submetê-lo à principal prova da sua existência, que é a da resignação diante de Deus. </vt:lpstr>
      <vt:lpstr>492- Revoltar-se, em face de obstáculos específicos, alegando que o vizinho não os vivência, é mostra de insatisfação, rebeldia e falta de fé. Portanto, motivo de apresentar débitos angustiantes ao final da trajetória.</vt:lpstr>
      <vt:lpstr>493- Compreender a Justiça Divina — e seu caráter absoluto como já foi visto em itens precedentes, poderá trazer elementares subsídios ao encarnado no seu modo de ver e compreender a trilha específica que tem à sua frente.</vt:lpstr>
      <vt:lpstr>494- Assim fazendo, não viverá em função do que os outros tem e ele não; nem tampouco irá exigir para si este ou aquele atributo ou qualidade que vê em seu semelhante. Jamais colocará o dedo em riste, cobrando do destino uma meta não preparada para sua jornada. Será complacente e humilde para acatar os Desígnios Divinos. Viverá, na plenitude, ainda que possa apresentar falhas, a sua programação específica.</vt:lpstr>
      <vt:lpstr>495- A genérica lhe determina o instante do renascimento. Fixa parâmetros gerais e o insere num núcleo familiar com o qual irá conviver por algumas décadas.</vt:lpstr>
      <vt:lpstr>496- A específica lhe prepara as situações de risco, colocando-o face a face com algum momento de decisão importante ou certo perigo iminente, de acordo com a prova que tem a enfrentar. A título de exemplo, estar diante de um incêndio de grandes proporções, sofrer um desastre aéreo ou ser envolvido por um naufrágio pode ser a situação de risco que lhe foi preparada pela programação específica.</vt:lpstr>
      <vt:lpstr>497- Em casos particulares, a programação específica projeta a época do desencarne ou prolonga a existência do ser, ainda que todos na Crosta julguem-no desenganado.</vt:lpstr>
      <vt:lpstr>498- O encarnado pode ter participado do planejamento de ambas antes de ter renascido no plano material. </vt:lpstr>
      <vt:lpstr>499- O Espírito, em vias de reencarnar, pode, pois, optar por sua programação genérica e ajudar a traçar a sua específica. </vt:lpstr>
      <vt:lpstr>500- É realidade que poucos conseguem fazê-lo na sua totalidade, aceitando de bom grado todas as nuanças da  genérica e todos os detalhes  da específica.</vt:lpstr>
      <vt:lpstr>501- Via de regra, acatam melhor a genérica, porém questionam muito os valores eleitos para a específica. São poucos os que se submetem a duras expiações — parte da específica — ainda que aceitem o reencarne nesta ou naquela família — parte da genérica.</vt:lpstr>
      <vt:lpstr>502- Espíritos mais evoluídos traçam em perfeita sintonia com o Plano Superior as suas programações genérica e específica, ao passo que os menos evoluídos relutam até o último instante e, com relativa frequência, retornam à Crosta sob determinismo do Alto, sem portanto optar por suas provas, nem pelos enfrentamentos expiatórios.</vt:lpstr>
      <vt:lpstr>503- É imprescindível o conhecimento  e a aceitação desses dois tipos de programação, para que o encarnado desenvolva na sua existência corpórea o melhor equilíbrio entre força de vontade e resignação. Conseguirá, assim, triunfar na reforma íntima, garantindo sua evolução.</vt:lpstr>
      <vt:lpstr>504- Ponto essencial a ser abordado é a interligação entre o livre-arbítrio e a programação. Do mesmo modo que, na fase última que antecede o reencarne, pode o Espírito, utilizando seu livre-arbítrio, participar da eleição das suas programações genérica e específica, quando em estágio na crosta terrestre ele também poderá, usando sua livre vontade, alterar alguns rumos da sua programação específica.</vt:lpstr>
      <vt:lpstr>505- A genérica não é passível de alteração pelo livre-arbítrio do  encarnado, porque realiza-se  e concretiza-se no instante  do renascimento.</vt:lpstr>
      <vt:lpstr>506- Daí porque torna-se fundamental bem compreender a teoria do risco e seus corolários, assim como o amplo espectro que compõe o livre-arbítrio, no contexto das programações que regem a lei da reencarnação.</vt:lpstr>
      <vt:lpstr>507- Desvio de conduta, no contexto cristão, é afastar-se, através de ações, omissões ou pensamentos, da meta ideal que todo encarnado deve ter, que é seguir o Evangelho de Jesus.</vt:lpstr>
      <vt:lpstr>508- Todo comportamento, por mais singelo que possa ser, separando-se  da rota cristã, apresenta-se como  desvio de conduta. </vt:lpstr>
      <vt:lpstr>509- Os desvios estão presentes em inúmeras áreas do relacionamento humano, compondo o ser, interior e exteriormente, dando-lhe o prisma  de vida e fomentando lhe as  atitudes. </vt:lpstr>
      <vt:lpstr>510- No atual estágio da Humanidade, quase impossível dizer que algum encarnado esteja completamente livre  de desvios de comportamento.  Alguns os têm mais, outros, menos.</vt:lpstr>
      <vt:lpstr>511- O objetivo maior é evitá-los, extirpá-los, consolidando o caráter cristão. Não conseguindo fazê-lo integralmente, a meta passa a ser controlá-los,  dominá-los, a fim de  amenizá-los. </vt:lpstr>
      <vt:lpstr>512- Inconcebível é permitir que aumentem, cresçam, tornem-se maiores que a própria criatura nos danos que causam e nas consequências que acarretam.</vt:lpstr>
      <vt:lpstr>513- Desvios de conduta, quando reiterados insistentemente, tornam-se vícios. Assim, por exemplo, o hábito de fumar ou mesmo o de não pagar dívidas. Do mesmo modo, torna-se vício o comportamento anticristão de cometer crimes frequentemente ou o de se dedicar lasciva e rotineiramente ao sexo. De formas mais leves de afastamento do comportamento ideal — desvios de conduta — passa o encarnado, muitas vezes, às mais graves — vícios.</vt:lpstr>
      <vt:lpstr>514- Corrigir um desvio é complexo. Sanar um vício é extremamente complexo.   Não o fazer — nem tentar — é um completo desatino.</vt:lpstr>
      <vt:lpstr>515- Por que não combater as pequenas más tendências?  Por que deixá-las progredir até que sejam incorporadas aos hábitos do cotidiano?  O vício é a reincidência permanente do desvio de conduta.</vt:lpstr>
      <vt:lpstr>516- Os males por eles trazidos são de diversas ordem:  físicos,  psíquicos e  espirituais.  Podem vir intensamente ou de forma branda, mas sempre advirão.</vt:lpstr>
      <vt:lpstr>517- Ingênuo aquele que acredita na isenção dos pensamentos. São também fonte criativa dos desvios e dos vícios. Assim o encarnado que passa seus dias sonhando com uma riqueza que não possui. Pode ser desde um viciado na preguiça a um materialista convicto, manifestando tais tendências pelo conteúdo do seu pensar. </vt:lpstr>
      <vt:lpstr>518- Tudo que o ser faz e como faz  altera o mundo ao seu redor.  Pode fazê-lo ostensiva ou camufladamente.  Esta é a forma do pensamento viciado.  A outra, a das atitudes.</vt:lpstr>
      <vt:lpstr>519- Quando provoca reações, estas podem ser positivas ou negativas.  As segundas advém dos desvios  e dos vícios; as primeiras, do comportamento cristão.</vt:lpstr>
      <vt:lpstr>520- O combate aos vícios deve existir sempre. Quando necessário, contará o encarnado com o apoio da  medicina material.  Quando não, utilizará o recurso da REFORMA ÍNTIMA. </vt:lpstr>
      <vt:lpstr>521- INERTE, somente trará a si mesmo maiores danos.  Um vício que cause dependência física pode levar ao desencarne prematuro e o ato será equivalente a um suicídio,  apesar de inconsciente.</vt:lpstr>
      <vt:lpstr>522- Transformam-se periodicamente  as leis dos homens — para melhor ou pior —, mas permanecem íntegras  e consolidadas as leis de Deus.  Com base nestas deve o encarnado pautar-se, ainda que tenha  naquelas abrigo.</vt:lpstr>
      <vt:lpstr>523- O exagero é sempre um mal.  Logo, tomar um remédio pode ser um alívio; viciar-se nele, uma tragédia.  Tal lema pode ser aplicado a todos  os setores da vida material. </vt:lpstr>
      <vt:lpstr>524- Eis que amar o semelhante é um dever; amar o cônjuge, um bálsamo; dominar pela paixão, no entanto,  passa a ser desvio de conduta.  Tornar-se possessivo, em matéria de amor, é um vício. </vt:lpstr>
      <vt:lpstr>525- Não se utiliza, neste capítulo, o conceito de vício como um defeito  grave inerente à pessoa, apesar de  sê-lo, visto que sua definição  acompanha a de desvio de conduta.  Vício é a reiteração habitual e  insistente do desvio.</vt:lpstr>
      <vt:lpstr>526- Os dois são males e ambos são graves, embora comportem diferentes gradações, como já explicado  em itens precedentes.</vt:lpstr>
      <vt:lpstr>527- Assim, toda fuga de ordem moral, que importe em afastamento dos preceitos cristãos, constitui um desvio, que, reiterado, torna-se um vício.  A fuga de ordem moral é o defeito de personalidade que o encarnado  deve estancar.</vt:lpstr>
      <vt:lpstr>528- A REFORMA ÍNTIMA é o instrumento para combater não  somente o desvio de conduta, mas fundamentalmente o vício. Mudando o comportamento, aprimorando as atitudes e cultivando virtudes, o encarnado conseguirá manter-se afastado das mazelas que lhe trazem infelicidade, angústia, remorso e tristeza.  Tornar-se-á, essencialmente, mais feliz.</vt:lpstr>
      <vt:lpstr>529- POR QUE UNIR SEXO, AMOR E REFORMA ÍNTIMA ?   Porque o relacionamento sexual  deve ser conhecido e vivenciado  no contexto do amor e, portanto, da REFORMA ÍNTIMA.</vt:lpstr>
      <vt:lpstr>530- Sexualidade serve de prova para o encarnado. Pode conter alguns fatores que levam a períodos de expiação,  mas não deve navegar  pelo sofrimento.</vt:lpstr>
      <vt:lpstr>531- Se, por conta do sexo, o ser  humano sofrer, é porque  ainda não aprendeu  a amar. </vt:lpstr>
      <vt:lpstr>532- Controlar a sexualidade, assim  como manter o domínio sobre os  demais desvios de conduta,  é um dever do encarnado.</vt:lpstr>
      <vt:lpstr>533- Do mesmo modo que relacionamento sexual traz alegria e prazer ao espírito e ao corpo, pode conduzir à tristeza e à angústia.</vt:lpstr>
      <vt:lpstr>534- Sexo não deve ser o centro das atenções do ser, nem tampouco o ponto de convergência dos interesses. É parte do amor, verdadeira meta a ser alcançada na sua plenitude.</vt:lpstr>
      <vt:lpstr>535- Pratica-se, idealmente, entre homem e mulher. Tem um sentido de troca positiva de sensações e vibrações carnais e fluídicas. Está no contexto da relação conjugal permanente e fiel.</vt:lpstr>
      <vt:lpstr>536- Ao largo dessa premissa,  torna-se um desvio de  comportamento.</vt:lpstr>
      <vt:lpstr>537- Não é preciso ser utilizado somente para procriar, ainda que seja instrumento ideal para tanto. Sexo, havendo amor, pode e deve ser desfrutado quando possível e desejável.</vt:lpstr>
      <vt:lpstr>538- Por que não no cenário das relações instáveis e como mero prazer carnal? Porque, nesse prisma, não difere dos demais desvios que o encarnado adota para a satisfação artificial, portanto material, de suas necessidades.  Porque pode estar — o que ocorre na maioria dos casos — no contexto do materialismo puro.</vt:lpstr>
      <vt:lpstr>539- A falta de preparo e evolução para a compreensão do verdadeiro significado do amor, como sentimento maior, induz  o encarnado a tratar o sexo como um instrumento ilusório — porque não tocante ao imo da alma — de prazer. </vt:lpstr>
      <vt:lpstr>540- Praticar o ato sexual fora do contexto ideal é o mesmo que  cultivar um desvio, que pode  tornar-se um vício.</vt:lpstr>
      <vt:lpstr>541- É certo que, como prova, o sexo trará a muitos as mesmas agruras dos demais desvios de conduta.  Como expiação pode também transformar-se em linha de negativismo, caso não saiba o encarnado lidar,  resignado, com tal obstáculo.</vt:lpstr>
      <vt:lpstr>542- O indicado é captar sua real dimensão, não permitindo que seja um instrumento de desatino espiritual, trazendo, assim, mais dívidas a  quitar no futuro.</vt:lpstr>
      <vt:lpstr>543- As pessoas na crosta terrestre relacionam-se positivamente através do amor material — entendido como atração física que causa prazer à carne — e do amor espiritual — relação superior, que preenche a alma e regozija o ser, pois completa lhe a essência.  O sexo lida com as duas formas. </vt:lpstr>
      <vt:lpstr>544- Há amor material por excelência, pelo contato físico que proporciona.  Há também amor espiritual porque contenta o íntimo do ser, neste caso quando exercido a nível ideal e cristão. </vt:lpstr>
      <vt:lpstr>545- Pode não ser obrigatório no casamento? Desde que o casal assim acorde, mútua e espontaneamente, por conveniências íntimas e pessoais, prevalecendo na relação o amor espiritual. </vt:lpstr>
      <vt:lpstr>546- Exercitá-lo ou não implica sempre numa decisão responsável.</vt:lpstr>
      <vt:lpstr>547- O amor espiritual envolve o material que envolve o sexo. Portanto, sexo  sem amor espiritual é corpo  sem cabeça.</vt:lpstr>
      <vt:lpstr>548- Confunde o encarnado sentimento com instinto ou sensação, manifestações mais rudes do espírito. Animais têm instintos, assim como o homem os tem. Mas animais não têm sentimentos desenvolvidos, o que o homem possui. Tratar o relacionamento sexual meramente no campo instintivo — ou mesmo no da sensação, algo intermediário entre instinto e sentimento, mas ainda rudimentar — é empobrecê-lo.</vt:lpstr>
      <vt:lpstr>549- Praticar o ato sexual por instinto  ou por sensação de prazer,  sem sentimento,  é animalizá-lo. </vt:lpstr>
      <vt:lpstr>550- Compreensível que muitos, ainda por parca evolução espiritual, o façam. Desejável, entretanto, não é. </vt:lpstr>
      <vt:lpstr>551- Afagar a mente, através da leitura de um livro com belas mensagens, pode  dar maior prazer ao espírito mais  evoluído do que uma noite de  sensações libidinosas representa  a outro, menos desenvolvido.</vt:lpstr>
      <vt:lpstr>552- Soluções existem.  Passam pela REFORMA ÍNTIMA.  Não prescindem da reformulação  interior do ser.</vt:lpstr>
      <vt:lpstr>553- Há uma falsa ideia que torna bestial o resultado adotado pela humanidade, conforme a época e o lugar do Globo,  que é considerar o desvio sexual de qualquer ordem pior ou melhor  que outros desvios de conduta.</vt:lpstr>
      <vt:lpstr>554- Assim, desmandos e atrocidades são cometidos contra o encarnado que, desviando-se no contexto do instinto sexual, comete algum ato não ideal  ou menos cristão.  São períodos negros da história  do ser humano. </vt:lpstr>
      <vt:lpstr>555- Sexo e sentimento devem ter noções inseparáveis.  Ainda que leve algum tempo para que a humanidade disso se aperceba, é  esse o ideal cristão a  ser perseguido.</vt:lpstr>
      <vt:lpstr>556- Eis por que o melhor contexto  para o desempenho dos atos consentâneos é na união  familiar entre o homem  e a mulher.</vt:lpstr>
      <vt:lpstr>557- Existem uniões passageiras entre encarnados que levam ao seu exercício pela mera sensação de prazer. E fato e contra fatos não há negativas. Com o passar do tempo, no entanto, haverá um aprimoramento espiritual suficiente que conduzirá os seres à percepção da razão verdadeira do amor e, consequentemente, dos fundamentos reais da sexualidade. Nessa ocasião, sexo e amor estarão indissociavelmente unidos; amor e união familiar, também. Logo, sexo e união familiar será um binômio natural e pacificamente aceito por todos. </vt:lpstr>
      <vt:lpstr>558- Não se retira do ato sexual, com isso, o seu característico de prazer. É prazer e continuará sendo no mundo material. Deve ser, inclusive para justificar e incentivar a sua prática. Não é fonte exclusiva para a procriação (537), mas sobretudo para a troca de energias e sentimentos entre os seres que se unem para um consórcio de vida, permutando experiências e desenvolvendo projetos.</vt:lpstr>
      <vt:lpstr>559- No plano físico, elementos que para o desencarnado tornam-se supérfluos,  para os encarnados são fundamentais  e sustentam suas sensações de  deleite e satisfação.  Aí onde estão incluídas todas as funções fisiológicas também está a sexualidade.</vt:lpstr>
      <vt:lpstr>560- Sexualidade não deve ser um tabu, mas também não significa libertinagem. Sua finalidade é proporcionar aos encarnados sensações de prazer  através do exercício do  sentimento amor.</vt:lpstr>
      <vt:lpstr>561- Servindo, ainda, de PROVA ou de EXPIAÇÃO, conduz o encarnado à senda dos acertos e, portanto, do progresso,  ou dos erros e, consequentemente,  dos débitos. </vt:lpstr>
      <vt:lpstr>562- Prática sexual pode ser vício, quando se torna busca incessante  de prazer imotivado e  não sentimental. </vt:lpstr>
      <vt:lpstr>563- Sexo pode ser símbolo de materialismo.  Utilizando-o para conquistas interesseiras, forma de sustento ou mesmo instrumento de prazer desenfreado, o encarnado ingressa no cenário do materialismo,  afastando-se do ideal.</vt:lpstr>
      <vt:lpstr>564- Quando exercido o ato respectivo por mera obrigação, na relação conjugal, pode ser útil ou não.  Melhor agir com amor. Sempre. Não sendo possível, o casal pode praticá-lo como meio de satisfação das necessidades físicas.  Ainda que não seja o ideal, é melhor do que ir buscá-lo extramaritalmente.</vt:lpstr>
      <vt:lpstr>565- Como mencionado em item precedente, não se nega a existência da sua prática fora da união familiar, porque é um fato — e corriqueiro na atualidade. Mas, buscando a sua evolução, voltado para o futuro, visando a atingir um estágio superior de depuração, deve o encarnado saber que a sexualidade tem uma finalidade diversa daquela para a qual se volta a maioria da sociedade no presente, por ignorância ou por falta de preparo espiritual para aceitar a realidade. Para tanto, incide o esclarecimento.</vt:lpstr>
      <vt:lpstr>566- Sexo — e a repetição nesse contexto não é demasia — significa instrumento de realização de um sentimento nobre, que é o amor. Aliás, uma das formas de exercitar o amor. Há outras, até mais profundas e satisfatórias que o sexo — depende da evolução do espírito para aperceber-se disso.</vt:lpstr>
      <vt:lpstr>567- Sendo instrumento de amor e sendo este sentimento por excelência desfrutado no núcleo familiar, base fundamental de evolução de todo ser humano, destina-se o seu exercício  à intimidade conjugal.  Idealmente nem antes, nem fora dela. </vt:lpstr>
      <vt:lpstr>568- Como fazer para contê-lo no tocante àqueles que ainda não conseguem assim aceitá-lo? Como todo vício, o melhor caminho é operacionalizar a REFORMA ÍNTIMA. Através dela, o encarnado começará, ainda que timidamente, a mudar os seus hábitos e, com o passar do tempo, a compreender a desvantagem do papel do sexo fora da relação conjugal.</vt:lpstr>
      <vt:lpstr>569- Fazendo-se um paralelo com um vício qualquer, a melhor forma para extirpá-lo é a diminuição lenta, gradativa e permanente dos atos errôneos que compõem o quadro vicioso. </vt:lpstr>
      <vt:lpstr>570- Portanto, quem não consegue conter a sua sexualidade de forma natural, nesse contexto, deve encarar o seu problema como um desvio de conduta e, conforme o caso, como um vício. A partir daí, combater o mal torna-se uma peregrinação difícil, mas possível de ser realizada, utilizando como instrumento o processo decrescente e permanente fiscalização de suas próprias atitudes.  Haverá dia em que o triunfo será alcançado.</vt:lpstr>
      <vt:lpstr>571- Significa atração sexual por  pessoa do mesmo sexo.</vt:lpstr>
      <vt:lpstr>572- Pode advir de uma inadaptação do Espírito ao corpo que lhe foi destinado; vale dizer: desejava nascer homem e nasceu mulher ou vice-versa. Porta para a irresignação contra Deus, portanto, desvio de conduta, uma vez que não consegue suportar sua prova.</vt:lpstr>
      <vt:lpstr>573- Pode resultar de influenciações provenientes do meio social ou fruto da descuidada educação familiar.  Neste caso, mais fácil se torna  reverter o desvio.  No outro, bem mais complexo e difícil.</vt:lpstr>
      <vt:lpstr>574- Quando irresignado com a prova que lhe foi destinada, o encarnado, em maior ou menor escala (eis porque as várias gradações que passam pelo transexual, pelo bissexual e pelo homossexual propriamente dito),  cultiva, no espírito, o desejo de  pertencer ao sexo oposto ao seu.</vt:lpstr>
      <vt:lpstr>575- A prática sexual é uma das formas mais visíveis e satisfatórias de encontro do trinômio "mente-sensualidade-prazer", assim, na forma material que encontra satisfação para o seu lado sensual, buscando o prazer sexual racionalmente (o sentimental, que envolve o coração, fica fora desse contexto), o encarnado procura o contato homossexual para amenizar o seu inconformismo latente,  às vezes silencioso, mas presente no  mais profundo do seu âmago.</vt:lpstr>
      <vt:lpstr>576- Como se disse, reverter essa tendência é difícil. Quando se trata da irresignação espiritual, o processo é lento e necessita, de forma absoluta, do processo de REFORMA ÍNTIMA. Quando se trata do homossexualismo resultante de influenciações sociais ou má educação familiar, mais fácil reverter o quadro, ainda que precise, de maneira mais branda, da REFORMA ÍNTIMA.</vt:lpstr>
      <vt:lpstr>577- A influência do meio e a educação dada pela família, por serem geralmente estranhas ao âmago do ser, podem ter o condão de adulterar o comportamento do encarnado, mas não conseguem transformá-lo na sua essência. Logo, mais fácil, vindo a conscientização, o próprio ser humano tomar rumo diverso, abandonando a anterior influenciação e afastando-se dos maus princípios educativos que o conduziram até então.</vt:lpstr>
      <vt:lpstr>578- Tratando-se da irresignação do espírito, pode levar toda uma jornada para que o encarnado compreenda a sua atitude equivocada. Pode necessitar para isso de mais de um estágio na Crosta. Enfim, somente com uma eficaz REFORMA ÍNTIMA é reversível  tal tendência.</vt:lpstr>
      <vt:lpstr>579- Sem admitir, no entanto, o erro, jamais conseguirá empreendê-la (a REFORMA ÍNTIMA nesse campo). Portanto, manter-se em atividade homossexual , crendo ser algo natural e finalístico, impossível e desnecessário de ser evitado, é encobrir o próprio desvio ou vício e, com isso, impedir o processamento da REFORMA ÍNTIMA, única saída para sanar a irresignação indevida.</vt:lpstr>
      <vt:lpstr>580- Como todos os demais desvios de comportamento, que precisam ser combatidos pelos encarnados, o homossexualismo é mais um deles. </vt:lpstr>
      <vt:lpstr>581- Pode parecer inócuo repetir o óbvio, mas não é. Essa repetição tem por fim demonstrar que não podem as pessoas, jamais, discriminar o homossexual de forma alguma. Conferir-lhe tratamento diferenciado e mais rígido do que o encarnado faz com outros desvios de conduta é parte da ignorância, do mero e abjeto preconceito e, sobretudo, de conduta também fruto do desvio.</vt:lpstr>
      <vt:lpstr>582- O homossexualismo é um desvio  de conduta. Deve ser combatido.  O instrumento para tanto é a REFORMA ÍNTIMA. Leve pouco ou muito tempo,  não é impossível tal embate,  nem tampouco as chances  de sucesso.</vt:lpstr>
      <vt:lpstr>583- Apesar disso, não deve ser julgado, nem tampouco condenado por quem desse desvio não padece. Afinal, quem está isento de um desvio de conduta, possui outros. Não possuísse e seria perfeito. Sendo-o, não estaria em um planeta de expiação e provas.</vt:lpstr>
      <vt:lpstr>584- Celibatarismo é, geralmente, aspecto do egoísmo, expresso  através do individualismo ou da  tendência ao isolamento. </vt:lpstr>
      <vt:lpstr>585- Não é necessário e, ao contrário  do que muitos pensam, pode  ser prejudicial.</vt:lpstr>
      <vt:lpstr>586- A família é o principal núcleo de progresso dos seres.  É nela que reencarnam, crescem, desenvolvem-se, tornam-se maduros  e reiniciam, pois, sua jornada terrena.  É símbolo de progresso do espírito.</vt:lpstr>
      <vt:lpstr>587- Entendeu-se, no passado, que tal atitude seria mostra de desprendimento, modo de garantir um estado impoluto de alma. Não é realidade que permanecer solteiro possa significar elevação. Não há, de regra, situações positivas, no contexto da caridade, que não possam ser desenvolvidas por um casal.</vt:lpstr>
      <vt:lpstr>588- É bem verdade que há casos singulares, mas são exceções. Pode haver Espíritos missionários que, reencarnados, optam pelo celibatarismo  a fim de desenvolver uma  missão específica.</vt:lpstr>
      <vt:lpstr>589- Por outro lado, ainda que o celibato, em si, não seja um mal, ele demonstra que o encarnado celibatário ainda  carece de desprendimento das  raízes do egoísmo.</vt:lpstr>
      <vt:lpstr>590- Opta normalmente pelo celibatarismo aquele que é incapaz — ou sente-se como tal — de constituir um  lar, partilhando sentimentos e bens  materiais, dividindo projetos e aspirações,  doando de si aos outros da maneira mais  direta que isso requer, através da  assistência à família material.</vt:lpstr>
      <vt:lpstr>591- Celibatários caridosos, não missionários, existem. Têm seu valor, por certo. Não afasta, no entanto, o lado egoísta que suas vidas lhes impõem, consciente ou inconscientemente. </vt:lpstr>
      <vt:lpstr>592- Qualquer prisma do celibato leva  ao egoísmo, salvo a exceção já mencionada.  Timidez ou outro modo de justificar-se  é somente uma desculpa, mas  não uma dirimente.</vt:lpstr>
      <vt:lpstr>593- Sem indevidos preconceitos, o celibato deve ser evitado  entre encarnados.</vt:lpstr>
      <vt:lpstr>594- Forma de praticar o ato sexual solitário, projetando imagens e dando liberdade à fantasia.  É um contentamento físico ou  espiritual. Ou ambos. </vt:lpstr>
      <vt:lpstr>595- Agrada somente ao físico quando o encarnado força o orgasmo, pela via masturbatória, a fim de aliviar tensões ou satisfazer necessidade orgânica.  Ainda que haja sempre atuação do espírito, está em segundo plano.</vt:lpstr>
      <vt:lpstr>596- Apraz ao espírito quando, inconformado com sua posição sócio familiar de qualquer espécie, busca o conforto na imaginação, projetando-se para fora do corpo, no contexto dos pensamentos, a fim de satisfazer suas aspirações mais íntimas. Chega ao orgasmo utilizando o corpo material, naturalmente. Pode ser um misto de situações. Inadaptado ao contexto em que vive, buscando emoções ilusórias, mas potentes para satisfazer-lhe o âmago, utiliza o corpo físico, também necessitado de alívio orgânico, para a busca do orgasmo através da masturbação.</vt:lpstr>
      <vt:lpstr>597- É condenável? Diga-se não ser recomendável. Dentro do equilíbrio ideal de vida que deve buscar o encarnado, lutando pelo aprimoramento do seu âmago, o caminho cristão é cultivar hábitos salutares e positivos que encarem o sexo como uma forma material, mas sublime, de exercitar o amor, numa união estável e fiel (535), visando à constituição de uma família e, consequentemente, criando condições para amadurecimento interior.</vt:lpstr>
      <vt:lpstr>598- Se não é recomendável, quer dizer que é desvio de conduta e, portanto, condenável? Condenável é uma palavra forte, um argumento de quem julga e pode julgar. Não é propício, pois, em cenário de REFORMA ÍNTIMA, tratar-se do tema sob tal prisma.</vt:lpstr>
      <vt:lpstr>599- Mas, desvio de conduta é.  Diante do ideal, frise-se.</vt:lpstr>
      <vt:lpstr>600- Há intensidades variadas nos desvios de comportamento:  de graves a leves.  A masturbação, conforme o contexto, pode dar-se de leve a grave.</vt:lpstr>
      <vt:lpstr>601- Adolescentes a praticam visando a descobrir a sexualidade.  Impedi-los pode levar a desvios mais graves. A naturalidade da aceitação dos pais ou responsáveis, com recomendação cristã, é o melhor caminho.</vt:lpstr>
      <vt:lpstr>602- Adultos solteiros guardam um prisma; casados, outro. Irreal colocar no mesmo contexto a masturbação praticada pelo solteiro e a exercitada pelo casado. A projeção deste último pode atingir, em nível vibratório, o(a) companheiro(a), face aos mecanismos da ideoplastia. A do primeiro, ao revés, atinge-o somente.</vt:lpstr>
      <vt:lpstr>603- Ao masturbar-se, o encarnado, de regra, atrai para perto de si Espíritos inferiores que, ligados à carne ainda, por falta de esclarecimento, obtém prazer, mesmo que ilusório, ao participar do ato. Com isso, pode fazer-se o praticante vítima de algum tipo de obsessão  ou influenciação negativa.</vt:lpstr>
      <vt:lpstr>604- Casado sendo, poderá estender  tais prejuízos ao (à)  companheiro(a).</vt:lpstr>
      <vt:lpstr>605- Não cabe elaborar uma escala de valores, classificando a intensidade dos prejuízos causados pela masturbação, mesmo porque se fixam dois parâmetros como colocado no n° 600: trata-se de desvio de conduta e merece ser evitada. Entretanto, dependendo da força de vontade de cada ser, poderá ou não ser eficazmente afastada.</vt:lpstr>
      <vt:lpstr>606- Ainda no que se refere à criança ou ao adolescente é um desvio, embora, no cenário infanto-juvenil, ganhe outra conotação, que é a de descoberta da sexualidade. Bem orientada, aos poucos, ela será evitada, lembrando, sempre, que crianças e adolescentes inserem-se no contexto dos desvios de comportamento, tanto quanto os adultos o fazem. A única diferença é que, estando em fase de aprendizado, terão outra avaliação dos seus atos, ao menos até atingirem os dezesseis anos, quando iniciará o pleno livre arbítrio.</vt:lpstr>
      <vt:lpstr>607- A síndrome da imunodeficiência adquirida, vulgarmente conhecida como AIDS, não é pena, nem castigo, muito menos vingança de Deus. Quem assim pensar, está equivocado e demonstra, inclusive, não ter fé. </vt:lpstr>
      <vt:lpstr>608- É mais uma das enfermidades que envolvem a humanidade. Não foi a primeira, não será a última.</vt:lpstr>
      <vt:lpstr>609- É um alerta de amor, sem dúvida, pois mostra os perigos do chamado sexo livre, do estresse emocional exagerado, das agressões constantes que se voltam ao corpo físico (alimentação inadequada: — excessiva ou faltosa; distúrbios nos ambientes doméstico, profissional, social, entre outros; consumo de entorpecentes de toda ordem; vícios variados), enfim, evidencia os desatinos que a humanidade pratica contra si mesma.</vt:lpstr>
      <vt:lpstr>610- A AIDS — em matéria de descoberta presente da ciência — é causada por um determinado vírus e suas mutações,  mas envolve uma série de elementos desconhecidos, embora sentidos, que abrangem todas as diversas  perturbações descritas no  item anterior.</vt:lpstr>
      <vt:lpstr>611- Quer significar que, apesar do vírus, há aqueles que sobrevivem por anos. Outros, em menos tempo,  sucumbem. </vt:lpstr>
      <vt:lpstr>612- Há os que, aparentando não possuir o vírus identificado, perecem da  mesma síndrome de deficiência  das defesas orgânicas.</vt:lpstr>
      <vt:lpstr>613- Evidencia-se aos encarnados um cenário de clareza inigualável:  quanto mais agressões o corpo e o espírito sofrerem, maiores serão  as chances de contração de  uma enfermidade grave.</vt:lpstr>
      <vt:lpstr>614- Preocupantes devem ser todas as doenças que devastam a humanidade e não somente a AIDS.  Por isso, não deve haver nenhuma razão para a sustentação do preconceito e da discriminação no que a ela se refere.</vt:lpstr>
      <vt:lpstr>615- Em gênero, pois, repita-se, a falência das defesas do corpo  humano pode ter várias  causas, sendo uma  delas a AIDS. </vt:lpstr>
      <vt:lpstr>616- Muitas verdades estão por vir. A ciência humana tem muito a percorrer. Não deve haver, portanto, no tratamento da AIDS e de outras enfermidades, exclusividade da medicina material, pois o espírito também necessita de "remédio". A oração o a sintonia com Deus são bálsamos da alma.</vt:lpstr>
      <vt:lpstr>617- Sem irresignação, o encarnado pode vencer muitos males. Alcançará o dia em que triunfará sobre a AIDS também. Como se disse, tudo a seu tempo.</vt:lpstr>
      <vt:lpstr>618- O passo fundamental nesse cenário, atualmente, diante do conhecimento parco que a ciência domina a seu respeito, é, em primeiro lugar, não  sentir o encarnado que dela  (AIDS) padece um culpado ou, pior,  uma vítima do castigo divino.</vt:lpstr>
      <vt:lpstr>619- Em segundo lugar, ainda quanto ao predisposto e ao enfermo, é preciso haver momentos de reflexão, conscientização e resignação. Nada acontece por acaso e todos aqueles que possuem doenças graves — com possibilidade ou sem esta, de cura — devem meditar sobre suas vidas, a respeito da razão da sua existência e no tocante ao que pode ser construído de útil para o futuro — não importando se breve ou extenso.</vt:lpstr>
      <vt:lpstr>620- A qualquer momento, em qualquer situação, para qualquer enfermidade, pode haver uma solução divina. Curas são encontradas da noite para o dia  e o que era insanável passa a ser corriqueiramente enfrentado pelo homem. Mas, quando for oportuno.  Nem antes, nem depois.</vt:lpstr>
      <vt:lpstr>621- Por outro lado, sem o encarnado esperar, outras doenças surgirão, podendo inclusive haver o agravamento de algumas conhecidas e nem por isso deverão tais fatos ser tomados como vingança divina. Não é raro enfermidades conhecidas tornarem-se mais resistentes à medicina do mundo material, como não será impossível que a cura para qualquer mal surja quando menos preveja.</vt:lpstr>
      <vt:lpstr>622- O enfoque a ter em vista é que não será a cura de uma doença que afastará o surgimento de outra. Num planeta de expiação e provas é natural haver tais males que infestam o corpo físico. Servem tanto de prova  como de expiação.  São úteis, pois, à evolução.</vt:lpstr>
      <vt:lpstr>623- A miséria humana, seja no aspecto material, seja no espiritual, conduz o corpo físico muitas vezes a enfrentar males terríveis que poderiam  ser evitados caso houvesse  melhor preparo moral.</vt:lpstr>
      <vt:lpstr>624- A medicina evolui.  Conhece. Aprende.  Com ela, segue o encarnado, ouvindo suas orientações e acatando  suas determinações. Mas não é só. Jamais deve descurar-se de dois  fundamentais pontos:  A FÉ EM DEUS E A REFORMA ÍNTIMA. </vt:lpstr>
      <vt:lpstr>625- A fé o manterá em sintonia com planos elevados, permitindo-lhe auferir bons conselhos, mantendo seu espírito equilibrado e tranquilo em qualquer situação.</vt:lpstr>
      <vt:lpstr>626- A segunda fará com que o espírito adquira, cada vez mais, valores cristãos substanciais ao seu aprimoramento e à sua evolução. Com a REFORMA ÍNTIMA, o ser estará mais bem preparado para enfrentar os dissabores que a jornada material lhe apresenta e terá maiores condições para fortalecer sua fé.</vt:lpstr>
      <vt:lpstr>627- No contexto da AIDS, ouvir as orientações médicas é importante. Além disso, deve o encarnado — enfermo ou não — aproveitar o alerta de amor que adveio e preparar-se espiritualmente para acatar os desígnios divinos.</vt:lpstr>
      <vt:lpstr>628- Comportamento sexual regrado, justamente o cristão, além de uma vida distanciada dos excessos nefastos de toda ordem, pode levar o ser humano a evitar a AIDS e outras enfermidades graves que abreviariam o seu  estágio na Crosta.</vt:lpstr>
      <vt:lpstr>629- Lógico é que muitos desencarnes, mesmo os motivados pela AIDS, são  fruto do determinismo da Lei.  Outros, no entanto, foram causados pela imprevidência do próprio encarnado (desvio de conduta, não programada precisamente).</vt:lpstr>
      <vt:lpstr>630- Eis por que não existe razão para o preconceito com relação à AIDS;  afinal diversas podem ser as consequências de condutas  desviadas da trilha cristã.</vt:lpstr>
      <vt:lpstr>631- Houve oportunidade para se dizer (item 507).que o desvio de conduta, no contexto cristão, é um afastamento da meta ideal que todo encarnado deve trilhar. O vício, por sua vez, é a reiteração do desvio de conduta. Entretanto, pode dar-se a hipótese do ser humano, ao longo de sua trajetória no plano material, cometer um grave e único desvio de conduta, que não volte a acontecer, porém com consequências permanentes.  A isso chama-se erro grave.</vt:lpstr>
      <vt:lpstr>632- O aborto está exatamente  nesse cenário: trata-se de  um cito grave. </vt:lpstr>
      <vt:lpstr>633- Quando a mulher interrompe sua gestação, provocando ou permitindo  que alguém provoque o aborto, está ofendendo um dos mais importantes  bens que Deus confere ao ser  humano - e somente  Ele pode retirar —,  que é a vida.</vt:lpstr>
      <vt:lpstr>634- Inquestionável dizer que há vida no exato instante da fecundação do óvulo com o espermatozoide. Portanto, a partir daí, não cabe qualquer interferência do encarnado para interromper o que não lhe pertence. Em última análise, a vida não pertence ao ser humano, mas a Deus. </vt:lpstr>
      <vt:lpstr>635- Seja ou não crime na lei dos homens, será sempre erro  grave na lei de Deus.</vt:lpstr>
      <vt:lpstr>636- A única possibilidade admitida  para o aborto é para salvar a vida da gestante. Nenhuma outra é  cabível em senda cristã.</vt:lpstr>
      <vt:lpstr>637- Quando há a prova de confronto entre dois preciosos bens: vida da gestante e vida do feto, opta-se por aquela, visto que sua jornada já se iniciou e há muitos compromissos a serem cumpridos antes do desencarne, ao menos maiores do que aquele que ainda não nasceu para nova caminhada. Aliás, insistir a mãe em manter gravidez de alto risco pode constituir-se suicídio inconsciente, por mais nobres que  aparentem ser suas razões.</vt:lpstr>
      <vt:lpstr>638- O aborto pode ser consciente ou inconsciente. Há responsabilidade para ambos, do mesmo modo que existe para a hipótese de suicídio inconsciente.</vt:lpstr>
      <vt:lpstr>639- A inconsciência é apenas um fator de desligamento do espírito das suas responsabilidades e deveres. Não sendo por causa patológica, é uma fuga que merece ser evitada. Desse modo, o aborto inconsciente é, do mesmo modo, um erro grave, embora sempre atenuado em relação ao consciente.</vt:lpstr>
      <vt:lpstr>640- Provocá-lo conscientemente significa assumir o ônus de matar um ser humano cuja vida pertence a Deus, lembrando sempre que o Espírito liga-se ao corpo no momento da fecundação.</vt:lpstr>
      <vt:lpstr>641- Muitas razões poderiam ser elencadas pelo encarnado para justificar, sem o conseguir de fato, o ato de interrupção da gestação. Nenhuma delas, com exceção da mencionada no item 636, é admitida.</vt:lpstr>
      <vt:lpstr>642- Provas ou expiações todos enfrentam. Expiações também. Portanto, qualquer gravidez não desejada faz parte do contexto de enfrentamentos ao qual todo ser humano está vinculado a partir do instante em que reencarna.  Não há exceções.</vt:lpstr>
      <vt:lpstr>643- Corpos deformados, mentes aprisionadas por algum tipo de debilidade, deficiências físicas de toda ordem são provas a serem vivenciadas pelo ser reencarnante. Seus pais também devem defrontar-se com elas. A ninguém cabe julgar quando e como quer tê-las e se são convenientes, pois a Sabedoria Divina não se equivoca jamais.</vt:lpstr>
      <vt:lpstr>644- Um deficiente, por exemplo, não encontra explicações das mais justas para o seu mal presente em existências pretéritas? Por isso, é importante ultrapassar a prova com êxito. Assim fazendo, poderá não tornar a confrontar com o mesmo problema em futura jornada.</vt:lpstr>
      <vt:lpstr>645- A favor do aborto, atualmente, estão os encarnados materialistas, sem fé em Deus, que julgam ser o centro do universo e que a vida lhes pertence, tal como algum bem material de valor irrisório. Não creem na continuidade da vida após o desencarne e são muito apegados ao presente, voltando as costas para o passado, ignorando por completo o que será o futuro. São equivocados, porque cegos de razão e oblíquos de sentimento.</vt:lpstr>
      <vt:lpstr>646- Praticado o aborto, realizado o mal e cometido o erro grave, há chance de reparo? Sempre existe possibilidade de recuperação, pois o ser humano raramente escapa de praticar desvios de conduta, ingressar na senda dos vícios ou cometer erros craves. Faz parte de sua longa trilha de aprendizado. A oportunidade de reparação é real, pois Deus é soberanamente justo.</vt:lpstr>
      <vt:lpstr>647- Um aborto, uma vez cometido, será sempre um erro grave a ser reparado. Logo, não há quantificação para o mal, nem antídoto para curá-lo. O que o ser humano pode e deve fazer para compensar os seus erros e desvios é ingressar na prática do bem. Somente o amor tem possibilidade eficaz de vencer o mal; portanto, apenas com o exercício do mais nobre dos sentimentos conseguirá o encarnado amenizar ou compensar o seu mal.</vt:lpstr>
      <vt:lpstr>648- Uma nova gestação pode ser a oportunidade para que o Espírito, uma vez rejeitado por ocasião do aborto, volte ao processo de reencarnação. Não quer dizer que a gravidez que ocorra após uma interrupção anterior é sempre utilizada para tanto. Significa que é uma oportunidade que surge nesse contexto.</vt:lpstr>
      <vt:lpstr>649- Não se deve olvidar, no entanto, que uma posterior gestação é sempre positiva, pois ensejo da prática do amor, sempre útil na jornada do espírito pela Crosta. </vt:lpstr>
      <vt:lpstr>649a- A dedicação à caridade é outra ocasião para o reparo do mal, não somente no caso do aborto, mas também de outros erros e desvios de conduta. </vt:lpstr>
      <vt:lpstr>650- Enfim, é preciso que o encarnado assimile que erros existem, merecem ser evitados, mas, ocorrendo, devem ser reparados. </vt:lpstr>
      <vt:lpstr>651- Pode dar-se a hipótese do aborto natural. Nesse caso, sem qualquer responsabilidade da gestante, trata-se somente de uma prova ou expiação que ela deve enfrentar com resignação e sabedoria. Afinal, nada ocorre por acaso. </vt:lpstr>
      <vt:lpstr>652- Dia haverá em que os homens dar-se-ão as mãos em favor da vida, em nome da vida e em defesa da vida.  Nessa data, a paz triunfará no Globo, fecundando os corações e germinando amor em todos os cantões do planeta. Estará inaugurada a fase da regeneração</vt:lpstr>
      <vt:lpstr>653- Ser responsável é ser causa dos efeitos dos seus atos. Encarnado responsável é o que possui  livre-arbítrio e, portanto, é o causador  dos resultados positivos ou negativos  decorrentes da sua conduta. </vt:lpstr>
      <vt:lpstr>654- Responsabilidade é inerente ao encarnado, visto que todo ser humano, em especial a partir dos dezesseis anos, quando possui completo livre-arbítrio, deve responder perante Deus pelo que faz e, conseqüentemente, pelo que causa.</vt:lpstr>
      <vt:lpstr>655- Mencionar que o encarnado dá causa a um resultado, significa vinculá-lo a uma relação de causa e efeito. Não deve haver a ilusão de que somente aquele que age conscientemente é responsável pelos seus atos. Fosse assim e não seriam considerados erros graves o suicídio ou o aborto inconscientes.</vt:lpstr>
      <vt:lpstr>656- No âmbito material, torna-se natural exigir do encarnado a responsabilidade pelo que pratica ao menos voluntária e conscientemente. No tocante à sua responsabilidade espiritual não se dá o mesmo, porque o espírito tem condições de captar inúmeros fatores que o seu simples raciocínio — quando aprisionado no corpo físico — não consegue. SEGUE... </vt:lpstr>
      <vt:lpstr> SEGUE... É por isso, insista-se outra vez para exemplificar, que o ser humano é responsável pelo suicídio inconsciente que pratica. A partir do momento em que se envolve com vários desvios de conduta e vícios, que podem levá-lo ao desencarne prematuro, está assumindo o risco de fenecer antes do tempo. É um fator que não deve ser olvidado em matéria de responsabilidade. </vt:lpstr>
      <vt:lpstr>657- No âmbito da lei de ação e reação, o encarnado é responsável — por conta de suas ações — pelas reações que colhe. A responsabilidade tem, assim, uma conotação causal. Por outro lado, no exemplo do suicídio ou do aborto inconscientes, portanto no cenário dos erros graves, falar em responsabilidade é dar uma conotação dúplice: causa/efeito e reparação. </vt:lpstr>
      <vt:lpstr>658- Pode-se dizer: cada reação vivida pelo encarnado é fruto de sua anterior ação. Ele é responsável pelos atos que comete e pelas consequências que sofre. Sob outro aspecto, quando pratica um mal grave, além de estar dando início a uma ação, tem a obrigação de reparação. Logo, quando recebe a reação, vê-se a responsabilidade do encarnado somente sob o aspecto causal. Quando pratica a ação negativa, vê-se a sua responsabilidade sob o aspecto dúplice: causal e reparatório.</vt:lpstr>
      <vt:lpstr>659- A responsabilidade tem ainda a sua análise voltada para o campo deontológico, visto que todo encarnado tem deveres morais e possui, portanto, a responsabilidade de executá-los.</vt:lpstr>
      <vt:lpstr>660- Irresponsabilidade, no contexto da REFORMA ÍNTIMA, não existe.  Todos os encarnados são responsáveis pelos seus atos, cabendo à  Superioridade Divina avaliar o grau de responsabilidade e suas consequências.</vt:lpstr>
      <vt:lpstr>661- Quando se diz que determinado encarnado não é responsável por certo mal, significa que ele não o causou.  A título de exemplo, pode-se mencionar o aborto natural. Ocorrida a interrupção da gravidez, nota-se que a gestante não é por tal fato responsável.</vt:lpstr>
      <vt:lpstr>662- Apesar da irresponsabilidade  possuir ainda um sentido negativo,  como sinônimo de falta de  cumprimento de deveres, no contexto  da REFORMA ÍNTIMA utiliza-se  somente o sentido causal. </vt:lpstr>
      <vt:lpstr>663- Ser responsável por um resultado não quer dizer automaticamente que o encarnado é culpado ou que sua atitude é censurável e reprovável. Pode haver maus resultados causados por encarnados, que são por eles responsáveis, mas que pelos mesmos não serão punidos, ou seja, não têm o dever de repará-los.  À Justiça Divina caberá ditar-lhes o caminho.</vt:lpstr>
      <vt:lpstr>664- No cenário da REFORMA ÍNTIMA é suficiente estabelecer o sentido usado para os termos "responsabilidade" e "irresponsabilidade". Em resumo - responsabilidade: causal e causal/reparatório (conforme o caso); irresponsabilidade: não causal.</vt:lpstr>
      <vt:lpstr>665- Utiliza o encarnado, é certo, o conceito de responsabilidade para transparecer diligência, presteza e aplicação.  Nesse sentido, falar que alguém é responsável significa dizer diligente, cumpridor dos seus deveres.</vt:lpstr>
      <vt:lpstr>666 - É possível usar tal conotação, mas é preferível, no contexto da REFORMA ÍNTIMA, ser mais preciso, dizendo que alguém é zeloso de suas obrigações, deixando o termo "responsável" para o sentido causal.</vt:lpstr>
      <vt:lpstr>667 - Pelo exposto, deduz-se com facilidade que o encarnado é sempre responsável pelos seus atos, numa concepção causal. Por outro lado, é irresponsável quando não dá causa a qualquer resultado, positivo ou negativo. Finalmente, é diligente e zeloso quando cumpre seus deveres morais e cristãos e inconsequente e descuidado quando não os cumpre.</vt:lpstr>
      <vt:lpstr>668- São os encarnados levados diariamente a agir com diligência nos seus atos a fim de que não se tornem responsáveis por consequências negativas que haverão de reparar no futuro.</vt:lpstr>
      <vt:lpstr>669- Portanto, é cabível ressaltar que toda ação contrária ao bem é uma decorrência da falta de conhecimento suficiente ou da inexata compreensão da moral cristã. Ninguém, em sã consciência, seria descuidado nos seus deveres morais e cristãos se tivesse pleno entendimento da teoria e dos ensinamentos contidos no Evangelho de Jesus.</vt:lpstr>
      <vt:lpstr>670- Logo, qualquer deslize no entendimento e na interpretação, ainda que fruto da falta de evolução espiritual, leva o encarnado a não assimilar a teoria como deveria e, consequentemente  a não a seguir na prática.</vt:lpstr>
      <vt:lpstr>671- Por outro lado, alguns encarnados,  a pretexto de bem conhecerem a teoria, criam teorias secundárias (447) para justificar o seu não cumprimento  do que é correto e esperado. </vt:lpstr>
      <vt:lpstr>672- São esses, em verdade, os de responsabilidade agravada, e devem  dar-se conta disso.  Quem teoriza secundariamente ao que é verdadeiro e absoluto age inconsequentemente. </vt:lpstr>
      <vt:lpstr>673- Pode ou não divulgar tais equívocos. Quando o faz, influencia terceiros diretamente. Guardando, acaba causando mal a si mesmo, mas terminará por prejudicar indiretamente os que vivem ao seu redor, tão logo coloque em prática o comportamento determinado por tais teorias secundárias e falsas.</vt:lpstr>
      <vt:lpstr>674- Age de modo reprovável quem cultiva no cotidiano quaisquer dos sentimentos descritos no item 29.  29-Por que evitar amargor, antipatia, arrogância, avareza, ciúme, cólera, comodismo, covardia, cupidez, deslealdade, desprezo, desumanidade, dissimulação, falsidade, futilidade, ganância, impiedade, indisciplina, individualismo, inflexibilidade, ingratidão, insensibilidade, inveja, ira, irresponsabilidade, libertinagem, luxúria, maldade, malquerer, materialismo, melancolia, narcisismo, ódio, pessimismo, preguiça, prepotência, raiva, rancor, rebeldia, ressentimento, teimosia, torpeza, vaidade, vingança?</vt:lpstr>
      <vt:lpstr>675- Núcleo fundamental de desenvolvimento do ser humano, a família convive com responsabilidades e desacertos de seus membros no seu cotidiano. </vt:lpstr>
      <vt:lpstr>676- No casamento, marido e mulher possuem deveres recíprocos e são responsáveis pelo bem ou pelo mal que causam um ao outro. Ingressar nessa relação, cujo cerne é o sentimento, faz com que a disciplina e a diligência no trato humano devam ser bem cuidadas. </vt:lpstr>
      <vt:lpstr>677- Por isso houve referência linhas atrás no que diz respeito ao relacionamento sexual bem orientado no contexto da relação conjugal. Não deve ser usado como fonte de desgaste emocional ou instrumento de pressão de um cônjuge sobre o outro; ao contrário, merece ser considerado como mecanismo de exercício do amor.</vt:lpstr>
      <vt:lpstr>678- Sendo a união sexual uma das necessidades do encarnado, ainda que passível de ser controlada, deve ser bem desenvolvida no relacionamento marital. Os cônjuges devem se compreender nesse contexto e um precisa respeitar a necessidade do outro, proporcionando o exercício sexual como parte dos deveres do companheirismo reinante no bom casamento.  SEGUE...</vt:lpstr>
      <vt:lpstr>SEGUE...  Somente por consenso mútuo é que a prática pode ser afastada. Do contrário, haverá desequilíbrio nessa balança, pois a necessidade sexual faz parte da maior ou menor evolução espiritual de cada ser humano e não se deve colocar no mesmo patamar individualidades diferentes. </vt:lpstr>
      <vt:lpstr>679- É fruto da incúria no seio conjugal colocar as questões do sexo em plano inferior, quando sabidamente sua prática é indispensável a qualquer dos cônjuges. De outra parte, cada companheiro é responsável pelos desvios de ordem sexual que praticar, seja qual a  razão que invocar.</vt:lpstr>
      <vt:lpstr>680- Ser diligente no seio familiar é também cuidar do assunto com a devida atenção e não descurar da educação dos filhos nesse mesmo contexto, dando-lhes norteamentos indispensáveis à sua formação.</vt:lpstr>
      <vt:lpstr>681- Gerar ou não filhos é decisão do casal. Afora razões de ordem médica, não se justifica que um homem e uma mulher, unidos em matrimônio, deixem de ter filhos. Tendo-os, como é o melhor caminho,  cabe-lhes a responsabilidade pelo  futuro imediato dos descendentes.  Evitando-os, são igualmente responsáveis pelas consequências advindas desse  ato de egoísmo.</vt:lpstr>
      <vt:lpstr>682- Ainda que seja livre-arbítrio do casal optar por ter ou não filhos, é sempre curial ressaltar que a negativa nesse cenário encontra raízes sobretudo no egoísmo, salvo exceções raras no campo missionário. Casais que ainda pensam a respeito devem meditar com retidão sobre o tema, envolvendo-o, sem dúvida, no âmbito da REFORMA ÍNTIMA.</vt:lpstr>
      <vt:lpstr>683- Não se aplica a mesma recomendação no tocante ao número  de filhos.  Cada casal deve deliberar sobre a sua prole, embora muitos o façam  — tendo ou deixando de ter mais filhos — também no contexto do egoísmo.   SEGUE...</vt:lpstr>
      <vt:lpstr>SEGUE... Há diferença entre não ter mais filhos porque visa à atividade caritativa, por exemplo, ou não tê-los porque quer empregar o seu capital em lazer ou supérfluos, frutos do materialismo, como outro exemplo. Seja, pois, bem empregada a decisão nesse sentido pelo casal, buscando o equilíbrio e o real  discernimento cristão.</vt:lpstr>
      <vt:lpstr>684- Surge, após o advento da progênie, a responsabilidade pela sua boa educação. Devem os pais conduzir os filhos pela senda cristã, acima de tudo, dando-lhes toda a informação possível para que se tornem seres humanos melhores do que efetivamente o são.</vt:lpstr>
      <vt:lpstr>685- A má criação da prole é responsabilidade dos genitores. Mesmo que Espíritos rebeldes reencarnem em determinadas famílias, conferindo maior trabalho aos pais para educá-los, mostrando-lhes o bom caminho, faz parte da missão nobre da paternidade e da maternidade orientá-los à saciedade.</vt:lpstr>
      <vt:lpstr>686- Filhos deseducados, agressivos, grosseiros, egoístas, orgulhosos, vaidosos, enfim, cultivadores dos piores sentimentos e condutas, são responsabilidade dos pais.  Se não total, no mínimo parcial.</vt:lpstr>
      <vt:lpstr>687- Filhos  espelham-se geralmente  em seus pais.</vt:lpstr>
      <vt:lpstr>688- Apesar de possuírem bagagem espiritual secular própria, com defeitos e virtudes individuais, os infantes carecem de orientação para aprimorarem os seus âmagos, tornando-se seres mais apurados na trilha cristã.  Essa é responsabilidade dos pais.</vt:lpstr>
      <vt:lpstr>689- Nenhum defeito ou desvio de conduta é infenso ao amor e não deixa de ser por este nobre sentimento vencido.  O problema é saber o quanto de amor estão os pais dispostos a dar.</vt:lpstr>
      <vt:lpstr>690- E dedicar amor não é somente amimar os infantes ou adolescentes, mas ser e saber ser rigoroso e disciplinador na hora certa, jamais permitindo que as más tendências triunfem sobre as virtudes.</vt:lpstr>
      <vt:lpstr>691- Por outro lado, devem os pais dar o bom exemplo. Filhos que vêem nos seus genitores o pior exemplo possível, dificilmente por si sós irão vencer barreiras contra as faltas de virtudes e defeitos de personalidade que  trazem consigo. </vt:lpstr>
      <vt:lpstr>692- Ainda, no cotidiano, ressalta a responsabilidade artística. Pessoas há que concentram em si o carisma de atrair massas de admiradores que lhes seguem os passos e cultivam a imagem. Possuem os ídolos a responsabilidade de bem orientar seus fãs.</vt:lpstr>
      <vt:lpstr>693- Arrastar admiradores para o mau caminho é um desatino, porque o artista não só prejudica a si mesmo com sua conduta desviada da senda cristã, como também faz com que várias outras pessoas, menos fortes e mais suscetíveis, sejam envolvidas pelo afã causado pela idolatria,  seguindo o seu mau exemplo.</vt:lpstr>
      <vt:lpstr>694- Diga-se o mesmo de governantes, políticos de projeção, pessoas proeminentes de toda ordem, enfim, aqueles que conseguem mobilizar opiniões e contribuem para formar os pensamentos alheios.</vt:lpstr>
      <vt:lpstr>695- Aos médiuns, de um modo geral,  um alerta: possuem responsabilidade inarredável pelas comunicações que proporcionam e pela sinceridade ou manipulação com que agem sobre elas. </vt:lpstr>
      <vt:lpstr>696- Ser médium não é um ato corriqueiro e banal; muito menos é uma característica atávica incontrolável; nem tampouco é um dom ou uma conduta natural, sobre a qual o intérprete encarnado não possa e não deva exercer a sua fiscalização para garantir a melhor mensagem e o melhor conteúdo cristão para o que escreve ou fala em nome dos Espíritos.</vt:lpstr>
      <vt:lpstr>697- É certo que existem raros tipos de médiuns cuja inconsciência é praticamente absoluta ao longo dos trabalhos. Entretanto, são eles responsáveis, ainda assim, pelas comunicações que transmitem. Se boas, fruto positivo. Se más, decorrência das companhias com as quais segue o seu caminho.</vt:lpstr>
      <vt:lpstr>698- Ser médium acarreta, ainda, a responsabilidade de educar a mediunidade, levando-a para o contexto cristão e fazendo o possível para auxiliar semelhantes, distribuindo amor e proporcionando-lhes paz de espírito. Jamais, sem qualquer exceção, a mediunidade deve ser explorada com o intuito de lucro. Inexiste, no campo cristão, mediunidade materialista.</vt:lpstr>
      <vt:lpstr>699- No Globo, os encarnados nascem integrados a uma nação com as responsabilidades daí decorrentes.  É importante que cada cidadão seja um patriota, cumprindo com os deveres a isso inerentes, embora, em primeiro lugar, esteja a responsabilidade cristã.   SEGUE...</vt:lpstr>
      <vt:lpstr> SEGUE...  Não é porque, em algum lugar do mundo, algum líder carismático mas desligado dos preceitos cristãos, determine atos e condutas desvirtuadas que todos devem segui-las. Há, pois, responsabilidade positiva ou negativa para quem segue os mandamentos de seus governantes. </vt:lpstr>
      <vt:lpstr>700- Na profissão, exige-se responsabilidade do encarnado. Faz parte dos deveres cristãos amar o trabalho honesto, praticá-lo com entusiasmo, ajudando a produzir recursos ou riqueza material que possam auxiliar o semelhante a prosperar, subtraindo do Globo a miséria e favorecendo o equilíbrio entre os povos. A pequena parcela de cada atividade laborativa proporciona um grão a mais no imenso celeiro produtivo do plano material.</vt:lpstr>
      <vt:lpstr>701- Cultores da preguiça são por isso responsáveis e devem rever seus  valores no contexto da  REFORMA ÍNTIMA.</vt:lpstr>
      <vt:lpstr>702- Preguiça física é a repulsa pelo  trabalho, entendido este amplamente. Qualquer atividade que retire o  encarnado preguiçoso do ócio  dá-lhe repugnância. </vt:lpstr>
      <vt:lpstr>703- Preguiça mental é a lentidão  nos pensamentos e na tomada  de decisões, por aversão à  agilidade do raciocínio. </vt:lpstr>
      <vt:lpstr>704- Ambas as formas são causadas  por um espírito rebelde e recalcitrante  em aceitar a sua atual posição  no estágio reencarnatório  que vivência. </vt:lpstr>
      <vt:lpstr>705- O preguiçoso geralmente se acostuma na fleuma do dia-a-dia, ambicionando somente métodos e estilos de vida que lhe proporcionem maior tranquilidade no agir e no pensar.</vt:lpstr>
      <vt:lpstr>706- Patente desvio de conduta  pode tornar-se um vício  desde que o ser humano  nele encontre uma  habitualidade. </vt:lpstr>
      <vt:lpstr>707- Vez ou outra, muitos encarnados encontram na preguiça um escape para suas pressões do cotidiano.  O grande mal é torná-la uma praxe na existência material. </vt:lpstr>
      <vt:lpstr>708- A preguiça alia-se ao egoísmo porque o mandrião preocupa-se muito mais consigo mesmo e seu bem-estar do que com o próximo.  Família e outros que dele dependem passam por sérios problemas, enquanto o ocioso apraz-se em ser como é. </vt:lpstr>
      <vt:lpstr>709- É preguiçoso desde aquele que não quer trabalhar para sustentar-se e aos seus até o que não consegue organizar seu tempo para dar conta de tudo o que tem para fazer. Neste contexto, está presente a preguiça mental. </vt:lpstr>
      <vt:lpstr>710- Todos os encarnados possuem obrigações. Adultos mais, adolescentes e crianças menos. Destarte, identificar a preguiça não é tarefa difícil, pois basta verificar quem as cumpre satisfatoriamente.  O difícil é combatê-la desde cedo. </vt:lpstr>
      <vt:lpstr>711- Não é desnecessário dizer que a boa ou má educação dada pelos pais ao infante poderá reformar lhe essa má tendência ou incentivá-lo a perpetuar-se nesse desvio de conduta. </vt:lpstr>
      <vt:lpstr>712- É intrincado combater a preguiça porque implica dedicação, força de vontade e desejo de luta,  atributos que faltam do ocioso. </vt:lpstr>
      <vt:lpstr>713- O único caminho viável é através  da REFORMA ÍNTIMA.  Somente compreendendo a importância do labor e do exercício do raciocínio, aceitando-os como atividades necessárias do corpo e do espírito  é que poderá haver preciso  combate à preguiça.</vt:lpstr>
      <vt:lpstr>714- Mencionou-se linhas atrás que o ocioso é um egoísta por excelência. Também o é o individualista, sob alguns aspectos. Pode o encarnado que se isola ser um trabalhador exemplar, mas a sua preguiça está concentrada em não ter paciência, nem vontade, para conviver com seus semelhantes. SEGUE... </vt:lpstr>
      <vt:lpstr>SEGUE... Não deixa de ser fruto da indolência a falta de gosto pela integração social ou familiar, visto que a convivência exige e demanda trabalho espiritual de resignação, atenção, zelo, solidariedade e outras virtudes que, ao preguiçoso, parecem insustentáveis.</vt:lpstr>
      <vt:lpstr>715- A preguiça não deve afetar a fé, porque, se tal ocorrer, tornar-se-á muito difícil reverter o ócio pela reforma íntima.   Esta pressupõe ao menos a fé  para que haja, em seguida, o fortalecimento da vontade. </vt:lpstr>
      <vt:lpstr> 716- O comodista é um egoísta  e pode ser um preguiçoso.   Pretendendo garantir o seu bem-estar a qualquer custo, ele poderá  cultivar o ócio como uma  de suas fontes  de prazer. </vt:lpstr>
      <vt:lpstr>717-Não imagine o encarnado que sua saúde física não é importante ou que deve somente cuidar do espírito,  pois o corpo é secundário.</vt:lpstr>
      <vt:lpstr>718-Quem assim pensa, equivoca-se, pois o estágio na Crosta, proporcionado pela reencarnação, deve ser assegurado a fim de que o Espírito tenha tempo suficiente para combater defeitos e aprimorar  o seu âmago.</vt:lpstr>
      <vt:lpstr>719- O invólucro material é indispensável a tal jornada. Sem ele, perece a oportunidade de viver no plano físico e, consequentemente, desperdiça o Espírito a chance de se melhorar e obter mérito suficiente para viver em Planos mais elevados.</vt:lpstr>
      <vt:lpstr>720- É dever do encarnado cuidar do seu corpo físico para manter-se na crosta terrestre o máximo de tempo que for possível, pois cada minuto lhe será essencial na REFORMA ÍNTIMA  e no seu desenvolvimento  espiritual.</vt:lpstr>
      <vt:lpstr>721- Enfermidades, por outro lado, existem e sempre existirão. Elas são provas ou expiações para os seres humanos e também um meio de provocar o desencarne, quando o momento chegar.</vt:lpstr>
      <vt:lpstr>722- Não quer dizer, entretanto, que devam ser enfrentadas apenas com fé e resignação, mas também com luta e perseverança. O encarnado precisa, ao mesmo tempo em que combate o seu mal físico com todas as suas forças, manter-se tranquilo e confiante nos desígnios divinos, pois nada  acontece por acaso.</vt:lpstr>
      <vt:lpstr>723- A doença do corpo pode ser causada por fontes materiais  ou espirituais.  Se o âmago está rebelde, o espírito transmite ao invólucro corpóreo seu desequilíbrio e não é raro que este sinta o golpe, tornando-se  suscetível a contrair  enfermidades.</vt:lpstr>
      <vt:lpstr>724- De outra parte, há também males de origem material, produzidos por agentes físicos de toda espécie, tais como vírus, bactérias e microrganismos variados.  Existem, ainda, os desequilíbrios genéticos que são causas  de muitas moléstias.</vt:lpstr>
      <vt:lpstr>725- Geralmente o encarnado equilibrado mental e  espiritualmente está mais preparado a combater enfermidades e até  mesmo a evitá-las.</vt:lpstr>
      <vt:lpstr>726- Observa-se no plano material que muitos seres humanos descuidam-se de sua saúde privilegiando  a vaidade. Em nome desta, praticam atos severamente punitivos e  duros ao seu corpo, terminando  por adoecer.</vt:lpstr>
      <vt:lpstr>727- A aparência do corpo físico é algo contra o que não deve o encarnado lutar para alterar. Conformar-se com o que Deus lhe conferiu para essa jornada é o ideal. Submeter o corpo a modificações agressivas e contrárias à sua natureza é elevar a vaidade a um pedestal que somente irá provocar a queda do equilíbrio psicossomático do ser, causando-lhe diversos males.</vt:lpstr>
      <vt:lpstr>728- Revoltar-se contra doenças serve unicamente para agravá-las.  Bálsamo ao espírito é a resignação,  a fé e a tranquilidade.</vt:lpstr>
      <vt:lpstr>729- É dever do encarnado, pois, enfrentar enfermidades submisso ao que o destino lhe proporcionou; também deve cuidar do seu corpo físico da melhor maneira possível, sendo responsável pelo mal gratuito que acontecer a este, abreviando sua jornada na Crosta ou prejudicando-a.</vt:lpstr>
      <vt:lpstr>730- O suicídio inconsciente é fruto do desleixo para com o corpo físico. Mal dos mais graves, fará com que o Espírito sofra as consequências quando libertar-se da carne.</vt:lpstr>
      <vt:lpstr>731- O suicídio nada mais é do que terminar com a própria vida material. Assim, há maneiras diretas de fazê-lo, normalmente as únicas vias reconhecidas pelo encarnado para configurar esse ato derradeiro, embora existam modos indiretos de chegar ao mesmo resultado.</vt:lpstr>
      <vt:lpstr>732- Quando o encarnado, sabendo dos riscos que seu corpo está correndo, diante de sua vida desregrada, opressiva ou desgastante, podendo alterar seu rumo, insiste em manter-se na senda do erro, está caminhando para o suicídio indireto e por ele será responsabilizado.</vt:lpstr>
      <vt:lpstr>733- A medicina material não deve jamais ser desprezada. Ao contrário, é importante meio de manter a saúde física do encarnado. Inexiste desprendimento naquele que, entregando a Deus, deixa de cuidar dos seus males porquê "acredita" que tudo que lhe acontecer terá sido vontade divina.</vt:lpstr>
      <vt:lpstr>734- Procurar assistência médica é parte dos deveres do ser humano para manter-se tanto quanto possível no estágio corpóreo, até que realmente tenha chegado o seu momento de partir.</vt:lpstr>
      <vt:lpstr>735- Outro desvio que muito contribui para desmantelar o equilíbrio do corpo e da mente é a ira. O colérico provoca desgastes profundos no seu sistema nervoso e, com isso, chama a si enfermidades de toda ordem que poderão levá-lo a resultados fatais precipitados e indesejáveis.</vt:lpstr>
      <vt:lpstr>736- Com inteligência, paciência e resignação, pode o encarnado combater muitos males, aparentemente complexos e até mesmo incuráveis, sem se deixar levar pelo desespero e pela revolta contra Deus, situações que somente agravariam ainda mais qualquer estado doentio que  houver de vivenciar.</vt:lpstr>
      <vt:lpstr>737- Conceituemos harmonia como a simetria de bons sentimentos no convívio humano.   738- É dever cristão mantê-la e cultivá-la, pois a fraternidade e a solidariedade mútua dela são dependentes.</vt:lpstr>
      <vt:lpstr>739- Um dos principais requisitos para seu implemento é o exercício do perdão recíproco, visto que os encarnados têm naturais divergências e podem, vez ou outra, trocar agressões que ofendem suscetibilidades e causam inimizades ou sentimentos antagônicos. Perdoando-se, a harmonia há de prevalecer.</vt:lpstr>
      <vt:lpstr>740- Nenhum ser humano é absolutamente certo ou infalível. Necessitado de misericórdia e benevolência, o encarnado deve conceder igual tratamento ao seu semelhante. Em nome dessa placidez de espírito, instala-se a harmonia.</vt:lpstr>
      <vt:lpstr>741- Relacionamentos conturbados podem ser pacificados, bastando para tanto boa vontade e a consciência de que a simetria dos bons sentimentos é a trilha do cristão.</vt:lpstr>
      <vt:lpstr>742- A decadência da harmonia  começa a partir do momento em que os julgamentos ganham corpo nas relações humanas. Ninguém aprecia ser avaliado, mormente por quem não tem estatura moral para fazê-lo.</vt:lpstr>
      <vt:lpstr>743- É natural que o homem encontre dificuldade em proceder a um julgamento justo, no que se refere à avaliação que faz do seu semelhante. Afinal, justiça absoluta somente a divina.</vt:lpstr>
      <vt:lpstr>744- Portanto, o melhor, em nome da harmonia, é evitar julgamentos. Ninguém, no plano material, é isento de erros, salvo raríssimas exceções, nem mesmo computáveis no contexto da REFORMA ÍNTIMA.  - Por que julgar o próximo com rigor?  - Por que quebrar a simetria reinante em nome de uma avaliação normalmente precipitada?  - Por que não ser racional e compreender que julgamentos, afora os provocados pelas leis humanas, são despiciendos de fundamento?</vt:lpstr>
      <vt:lpstr>745- Evidente que, em alguns casos, é preciso proceder a uma avaliação do semelhante para auxiliá-lo na correção dos seus desvios de conduta.  Assim faz o pai em relação ao seu filho, o professor no tocante ao aluno, um amigo em referência ao outro. Mas, lembre-se, há profunda diferença no "avaliar para ajudar" e no "julgar para condenar".</vt:lpstr>
      <vt:lpstr>746-Corrigir: somente com amor, no momento propício para o corrigido, de modo manso e com boa intenção.</vt:lpstr>
      <vt:lpstr>746a- Mas, geralmente, encarnados não praticam análises imparciais do semelhante. Faz parte de sua imperfeição. Conveniente, pois, evitá-las, mormente se gratuitas e com espírito de emulação.  </vt:lpstr>
      <vt:lpstr>747-Não acatar correções feitas com espírito elevado, dessa forma demonstradas e perceptíveis, é exercitar o orgulho, pois o encarnado não prescinde de auxílio na sua escalada evolutiva. </vt:lpstr>
      <vt:lpstr>748-Abrir o coração  tem dois sentidos:  um amplo,  outro estrito.</vt:lpstr>
      <vt:lpstr>749-Em sentido amplo quer dizer que o encarnado consegue manter-se sintonizado com o amor e seus derivados. Vencendo suas tendências egoísticas, ainda que com falhas, naturais ao ser humano, harmoniza-se com a vivência cristã e seu coração está aberto aos bons sentimentos.</vt:lpstr>
      <vt:lpstr>750-Em sentido estrito significa expressar seus sentimentos,  sejam eles positivos ou  negativos, com sinceridade,  franqueza, liberdade e confiança.</vt:lpstr>
      <vt:lpstr>751-Pessoas circunspectas, via de regra, guardam resquícios significativos de orgulho ou de egoísmo. O ideal é sorrir sempre, ser afável, comunicativo e atencioso com os que o cercam.</vt:lpstr>
      <vt:lpstr>752-Mau humor constante e semblante sombrio não contribuem para a abertura de coração, nem mesmo para o procedimento cristão.</vt:lpstr>
      <vt:lpstr>753-Timidez também não é desculpa para o não exercício do amor. Retraídos desse modo o são por algum tipo de desvio, ainda que psicológico e necessitado de tratamento adequado. Alegria é o melhor antídoto ao acanhado.</vt:lpstr>
      <vt:lpstr>754-Abrir o coração, pois, harmoniza o ser com o Plano Espiritual Superior porque, nos dois sentidos — amplo e estrito —, demonstra sua ânsia em ampliar o amor, que é oposto aos maus sentimentos.</vt:lpstr>
      <vt:lpstr>755-Nesse ponto, encarnado nenhum precisa de mestre para ensiná-lo a amar, a abrir seu coração,  bastando querer fazê-lo.</vt:lpstr>
      <vt:lpstr>756-Não conseguindo, o remédio indicado é a REFORMA ÍNTIMA. Purificando o âmago, alterando seus valores do negativo para o positivo, cultivando a singela virtude do sorrir, compensará o ser humano suas imperfeições no cenário da carranca.</vt:lpstr>
      <vt:lpstr>757-A abertura de coração, assim exercitada, proporcionará, inclusive a oportunidade  sem par de amar  os inimigos.</vt:lpstr>
      <vt:lpstr>758- Inimizade é somente um estado passageiro da alma. Não deve, nem merece, ser permanente. Quem não refizer seus laços rompidos na jornada terrena, um dia defrontar-se-á com seu inimigo no plano espiritual. O reencontro e o renascimento da afetividade haverá de existir para o resgate completo do ser.  Por que esperar tanto tempo?</vt:lpstr>
      <vt:lpstr>759- Dar amor ao inimigo não quer dizer a ele sucumbir. Não representa humilhação, nem desdouro a ninguém. Ao contrário, mostra elevação de espírito, evidencia submissão às leis de Deus e, sobretudo, representa oportunidade inigualável de reparação de dívidas e  recomposição de danos morais.</vt:lpstr>
      <vt:lpstr>760- É possível que haja inimigo que não aceite o amor doado, com sinceridade e insistência, pelo encarnado. A essa situação o mais indicado é o cultivo da paciência e da resignação. Não deve haver revolta contra aquele que ainda não está preparado a perdoar como deveria; afinal, quem refuta amor é doente da alma.</vt:lpstr>
      <vt:lpstr>761- A trilha indicada é a da perseverança. Insistir uma vez e desistir é pouco  para quem pretenda, de fato,  abrir seu coração. </vt:lpstr>
      <vt:lpstr>762- Inimigos ocultos podem ser debelados pelo amor do mesmo modo. Vibrações sempre positivas, um coração aberto e harmonizado com os bons Espíritos são escudos invioláveis a qualquer encarnado. Logo, inimizades gratuitas e unilaterais, porventura existentes, serão gradativamente extintas  pelo bom exemplo.</vt:lpstr>
      <vt:lpstr>763- Em igual proporção este deve ser o tratamento aos inimigos desencarnados. Sem mágoa, ausente o rancor, vivendo sintonizado com seu Anjo Guardião, ouvindo seu Mentor, o encarnado conseguirá não somente evitar influenciações negativas,  mas também curá-las  em definitivo.</vt:lpstr>
      <vt:lpstr>764- A inimizade pode servir de pretexto para escapes e compensações (298-330). Pessoas de espírito tirano, cujo rancor é o mote de suas existências, cultivam inimigos apenas para contentar o seu âmago desequilibrado. Vivem melhor se acreditarem que estão em luta contra alguém. São enfermos da alma. Merecem tratamento e o melhor deles é o amor.</vt:lpstr>
      <vt:lpstr>765- Em matéria de abertura de coração, nada justifica a falta do perdão, nem tampouco a do exercício  sincero do amor.</vt:lpstr>
      <vt:lpstr>766- A pureza de coração é um estado de espírito; a abertura de coração, um exercício de vontade.</vt:lpstr>
      <vt:lpstr>767- Recomendação expressa de Jesus, cabe ao encarnado manter seu coração livre de maus sentimentos e  longe das vibrações  negativas.</vt:lpstr>
      <vt:lpstr>768- Pureza significa limpidez de propósitos e nitidez de virtudes. Afasta-se com isso o rancor e a malícia, maiores detratores da pureza de coração.</vt:lpstr>
      <vt:lpstr>769- Ser puro quer dizer ser bom. Bondade é uma sensível virtude que todos os encarnados apreciam receber.</vt:lpstr>
      <vt:lpstr>770- Ser puro significa ainda ser humilde, modesto e simples, no mais pleno  sentido desses vocábulos.  Porém, não basta a aparência;  é preciso que a pureza  esteja no coração.</vt:lpstr>
      <vt:lpstr>771- O encarnado até pode enganar seus semelhantes, transmitindo uma imagem de pureza que não possui, mas não consegue ludibriar a Justiça Divina. Logo, perde tempo e incide em desvio de conduta.</vt:lpstr>
      <vt:lpstr>772- A simplicidade no agir não é facilmente conquistada, pois depende de REFORMA ÍNTIMA e o orgulho é seu maior inimigo. Sendo tendência natural de muitos encarnados cultivar a soberba,  não é tarefa branda dominar  o âmago rebelde, tornando-o  manso e humilde.</vt:lpstr>
      <vt:lpstr>773- Tentar é dever do cristão e a meta merece ser a pureza de coração.</vt:lpstr>
      <vt:lpstr>774- O mau exemplo dado pelos pais, nesse contexto, é doloroso e profundo, marcando as crianças. No lar, deve o ser humano refutar completamente o orgulho. Não há justificativa para ser altivo e prepotente no núcleo onde o amor deve imperar sempre, natural e cultivado pelos laços  de sangue e de espírito.</vt:lpstr>
      <vt:lpstr>775- Por outro lado, pais orgulhosos produzem, de regra, filhos com  igual conduta.  Passa a ser sinônimo  de “valor”,  de “nobreza”,  de “superioridade”  tal nefasto comportamento.</vt:lpstr>
      <vt:lpstr>776- O modo de ser e de agir de genitores briosos dessa forma evidencia aos  infantes um modelo cruel de anticristaníssimo.</vt:lpstr>
      <vt:lpstr>777- Quem vive modestamente porque quer, vive mais feliz. Não lhe são cobradas posturas artificiais, seus valores são os mais próximos possíveis da simplicidade que deve coroar as virtudes humanas  e não existirá pressão para que  fomente o egoísmo.</vt:lpstr>
      <vt:lpstr>778- Quem age com autêntica modéstia nem mesmo percebe, porque plenamente natural, seus atos destacados e virtuosos. Em Planos Superiores não se cultiva a prática dos elogios, visto que o puro de coração, em face da elevada força moral que possui, é avesso aos louvores.</vt:lpstr>
      <vt:lpstr>779- No atual estágio do Globo, o gabo, para muitos, é fator de incentivo. Sem elogios, não conseguem muitos encarnados progredir, desenvolver-se, atuar cumprindo suas obrigações. Esse costume secular pode durar longo período ainda, não obstante ser preciso que aos poucos, através da pureza de coração, consiga o homem romper tais barreiras da vaidade, abrindo mão, com honestidade, de ser elogiado e de incentivar a prática do louvor.</vt:lpstr>
      <vt:lpstr>780-Quem cumpre sua obrigação, é responsável nos seus afazeres, cultiva os valores cristãos, enfim, é disciplinado na busca das virtudes, não pode ser, por contraditório que isso representa, um obstinado pelo elogio, um apaixonado  pela vaidade e um praticante  da falsa modéstia.</vt:lpstr>
      <vt:lpstr>781- Ser maledicente, malicioso e constante fiscal da vida alheia não é comportamento digno do puro de coração. É preciso que o encarnado ocupe-se de sua própria vida, deixando que os outros vivam as suas. Opinar em demasia, criticar com exagero, invadir a privacidade individual ou familiar de terceiros e interpretar mal atitudes alheias são patentes desvios de conduta.</vt:lpstr>
      <vt:lpstr>782- A fim de atingir maior depuração interior, deve o encarnado evitar maus pensamentos. Suas vibrações são capazes de romper fronteiras e prejudicar terceiros. Clareando a mente, estará tornando apto o cenário para que o coração fomente os bons sentimentos.</vt:lpstr>
      <vt:lpstr>783- A religião jamais deve servir ao encarnado para ser a antítese da pureza de coração. Jesus jamais pregou a ostentação, a soberba, a fartura sem solidariedade, a riqueza material como um fim em si mesma. Dizer o contrário é agir de modo impuro, visando benesses indevidas e sendo anticristão.</vt:lpstr>
      <vt:lpstr>784- A pureza de coração — deve lembrar sempre o encarnado — é fonte de felicidade, algo tão almejado  por todo espírito.</vt:lpstr>
      <vt:lpstr>785- A lei mosaica não encontra amparo nos mandamentos cristãos. Dar ao próximo somente a contrapartida do que recebe, não torna o encarnado justo, nem é um comportamento ideal.</vt:lpstr>
      <vt:lpstr>786- O sentimento, em grande parte generalizado, animado pela ideia de que aqueles que não doam, nada merecem receber — ou quem aos outros fere,  merece ser ferido —, é um equívoco da Humanidade nas relações sociais, a ser vencido com o passar do tempo, para aprimoramento espiritual dos seres humanos.</vt:lpstr>
      <vt:lpstr>787- Dar amor, sem condições e sem esperar retorno, é dever cristão.  A omissão, por si só, é um  desvio de conduta.</vt:lpstr>
      <vt:lpstr>788- O olho por olho, dente por dente não enobrece, denigre; não envolve o encarnado em um cenário positivo  — como lhe possa parecer —,  mas, ao contrário, lança-o  no revoltoso universo  da inferioridade.</vt:lpstr>
      <vt:lpstr>789- Espíritos menos esclarecidos rondam a Crosta, vagando sem rumo em busca de um conforto que somente encontrarão quando estiverem diante da regeneração. São criaturas que influenciam os encarnados, incentivando-os, por vezes, à prática do mal, onde se inclui a lei mosaica, além de se aproximarem justamente daqueles que demonstram a conduta mais parecida com o estereótipo de vida que apreciariam ter. Logo, diante daqueles que seguem, comprazem-se. Não é à toa que volteiam, embevecidos, os praticantes do olho por olho.</vt:lpstr>
      <vt:lpstr>790- Imaginando estar distante do mal, o encarnado atrai para si maior carga negativa quando vive sob o manto da vingança e não aprende a ser bom  pelo simples, mas profundo,  prazer espiritual de sê-lo.</vt:lpstr>
      <vt:lpstr>791- Aquele que não se vale da lei mosaica, ao contrário, cultiva uma altivez de espírito e uma ímpar dignidade de caráter que lhe confere a possibilidade de estar ao lado de Espíritos benfeitores, protetores amigos que são, vivenciando maiores cargas positivas, produtoras de alívio ao âmago.</vt:lpstr>
      <vt:lpstr>792- Não deixa de ser fruto do egoísmo e do orgulho essa lei que se baseia na troca de bens ou interesses. Egoísmo porque quem dá de si não o faz verdadeiramente por amor, mas porque pensa em sua própria pessoa, crendo receber de volta o que julga ser positivo. Orgulho porque o praticante não se deixa levar pela singeleza do dar sem receber, acreditando que, se assim fizesse, seria considerado menos inteligente e tolo.</vt:lpstr>
      <vt:lpstr>793- Não quer dizer que a caridade feita com o intuito de "dar para receber" não tenha qualquer valor, embora, sem  dúvida, seu brilho esteja ofuscado  pela redoma egoísta na qual  está inserida.</vt:lpstr>
      <vt:lpstr>794- Afeiçoar-se a quem lhe dedica afeto é relativamente simples; faz parte da natureza humana, sem grande rebuço. Porém, ter carinho por quem nada lhe dedica e  pode até lhe dirigir desprezo  ou indiferença é mostra de  comportamento autenticamente  cristão por parte do encarnado.</vt:lpstr>
      <vt:lpstr>795- Agindo de modo a cultivar essa face peculiar do egoísmo, o ser humano  dá mau exemplo a quem o cerca  e pode atrair pessoas mais fracas  e sensíveis à sua prática.  Terá errado duas vezes.</vt:lpstr>
      <vt:lpstr>796- Se o encarnado deseja afastar do seu coração sentimentos negativos, deve realmente fazê-lo, mas sem jamais  exigir que quem o cerca aja  da mesma forma.</vt:lpstr>
      <vt:lpstr>797- Muitos encarnados conhecem o mandamento cristão que recomenda o perdão tantas vezes quantas forem necessárias; conhecem, ainda, o postulado que indica ser comportamento adequado dar a outra face quando agredido e não havendo necessidade de defesa. Entretanto, poucos colocam em prática tais princípios, gerando, então, uma conduta indevida, demonstrativa de desvios de várias ordens.</vt:lpstr>
      <vt:lpstr>798- Pretendendo proceder a REFORMA ÍNTIMA, retirando do coração os maus sentimentos, deve o encarnado livrar-se  da tendência de vingança, controlando  seus ímpetos e exigindo para si um comportamento baseado na postura  de Jesus, que significa a  prevalência do perdão.</vt:lpstr>
      <vt:lpstr>798- Pretendendo proceder a REFORMA ÍNTIMA, retirando do coração os maus sentimentos, deve o encarnado livrar-se  da tendência de vingança, controlando  seus ímpetos e exigindo para si um comportamento baseado na postura  de Jesus, que significa a  prevalência do perdão.</vt:lpstr>
      <vt:lpstr>799- A falta de perdão pode levar a um círculo vicioso extremamente danoso a quem dele participa. Se um inimigo não perdoa o outro, este faz o mesmo e a cadeia de más atitudes tem início, levando a um estágio não recomendado de beligerância, ainda que seja somente em termos de vibrações, silentes, porém danosas.</vt:lpstr>
      <vt:lpstr>800- É preciso que o ser humano descubra as vantagens do perdão, da humildade, da modéstia e, sobretudo, do estado manso de espírito. Não se trata de fraqueza, mas de grandeza e de muito valor, admitir os próprios erros e pedir perdão quando injustamente agredir o próximo.</vt:lpstr>
      <vt:lpstr>801- De outro lado, agressões, em matéria de valores cristãos, são, geralmente injustas. Elas só podem ser admitidas em caso de defesa necessária, para salvaguardar a vida ou a integridade física.</vt:lpstr>
      <vt:lpstr>802- Conceitos abstratos como honra, dignidade, reputação, fama, enfim, atribuições que, no mundo material, ganham relevo no contexto social, compõem, é certo, o universo dos valores pertencentes ao indivíduo. Entretanto, não devem servir de pretexto para justificar agressões. A defesa desse tipo de valor abstrato faz parte muito mais do orgulho e da vaidade do ser humano do que propriamente do comportamento cristão.</vt:lpstr>
      <vt:lpstr>803- Desse modo, a lei mosaica não deve ser aplicada em vários contextos nos quais o ser humano está acostumado a invocá-la a fim de justificar seus atos errôneos e inadequados.</vt:lpstr>
      <vt:lpstr>804- O aplauso social incentiva a  injustiça, pois a valentia e a falsa coragem servem de baluartes aos praticantes do olho por olho.</vt:lpstr>
      <vt:lpstr>805- Tal prática pode dar início a uma reação em cadeia: o agredido torna-se agressor atacando terceiro, que se torna, na esteira do repique, agressor de outro mais e assim por diante.</vt:lpstr>
      <vt:lpstr>806- Não é raro ocorrer revolta contra Deus por ter o encarnado sofrido as consequências de sua própria insensatez.  Ao atacar quem o agrediu, mas não sendo bem sucedido, pode atribuir a  Deus o seu fracasso, tornando-se duplamente errado.</vt:lpstr>
      <vt:lpstr>807- No cotidiano não cristão, vale-se o ser humano da lei mosaica para nortear  seus passos e atos.  Sofre com isso.</vt:lpstr>
      <vt:lpstr>808- O rancor e o ódio não são benéficos, nem construtivos. Geram revolta,  ebulição no âmago e chegam a causar males profundos no equilíbrio psicossomático do ser. Logo, pagar na mesma moeda o mal que lhe foi dirigido é atitude que pode ter consequência prejudicial a quem a pratica.</vt:lpstr>
      <vt:lpstr>809- Encarnados muito frios, calculistas, que se comprazem em usar a vingança como bandeira para seu comportamento diuturno, são brutos, pedras sem qualquer lapidação, merecedores de piedade e complacência, mas sofredores em potencial porque, após o desencarne, terão ao seu lado as piores companhias e frequentarão os mais soturnos lugares.</vt:lpstr>
      <vt:lpstr>810- Existe, ainda, a possibilidade de ocorrer a aplicação da lei mosaica  de modo inconsciente. Pessoas muito rígidas nas suas posições, exigentes e duras no trato humano, geralmente  vingam-se, sem nem mesmo perceberem, daqueles que de algum modo falharam na expectativa que lhes era depositada.</vt:lpstr>
      <vt:lpstr>811- A lei de talião provoca rupturas na conduta do ser pacífico que, de um momento para outro, enxerga-se injustiçado pelo bem que faz, ausente o retorno em igual proporção. Assim, subitamente, começa a reclamar para si um tratamento diferenciado que nunca antes havia exigido.</vt:lpstr>
      <vt:lpstr>812- 0 egoísta por excelência é o que mais usa a filosofia do olho por olho, visto que nunca faz nada a ninguém a não ser que seja em pagamento de um benefício que tenha recebido antecipadamente.   É um calculador dos ganhos que poderá obter auxiliando alguém ou deixando de prejudicar o próximo.</vt:lpstr>
      <vt:lpstr>813- Ponto a ser ressaltado, nesse contexto, é o referente aos encarnados que dizem perdoar tudo e todos, mas guardam rancor camuflado no seu íntimo.   Podem sofrer ou não, ter consciência disso ou não, mas acabam transformando suas vidas num roldão de tristezas e  fracassos emocionais e espirituais.</vt:lpstr>
      <vt:lpstr>814- Sob esse prisma, há relacionamentos duradouros, belas amizades e contatos positivos que são perdidos por conta do orgulho e, consequentemente,  da ausência de perdão.</vt:lpstr>
      <vt:lpstr>815- A REFORMA ÍNTIMA pode auxiliar — e muito — o ser humano a combater  tantas e várias espécies de más  tendências que o envolvem.   A lei de talião precisa figurar entre  os males primeiros a serem enfrentados,  pois amenizando-a, conseguirá o encarnado abrandar o seu duro coração e terá outros olhos para ver o mundo que o cerca.</vt:lpstr>
      <vt:lpstr>816- Descobrir as vantagens reais do perdão é uma missão incomum  a muitos seres humanos, mas  não menos importante.   Deveria ser, no mínimo, um  projeto, uma tentativa viável no  cotidiano difícil da  sociedade moderna.</vt:lpstr>
      <vt:lpstr>817- Impaciência e intolerância, para quem quer lutar contra a lei mosaica, são ingredientes nefastos.   Contando com a resignação, os ventos da mudança poderão soprar positivamente  na direção da metamorfose interior.</vt:lpstr>
      <vt:lpstr>818- Mesmo no campo da defesa necessária é preciso moderação e mansuetude. Defesa é uma coisa; excesso de defesa, outra bem diversa. Esta última, em verdade, constitui uma agressão. Logo, exceder-se na  defesa é fruto da lei de talião e um  equívoco do encarnado que se  pretenda cristão.</vt:lpstr>
      <vt:lpstr>819- Alguns encarnados vivem em quase completo equívoco. Tratam cordialmente quem igualmente assim os trata; utilizam da rispidez com quem lhes confere igualdade de deseducado trato. O erro está em querer parecer justo nessas atitudes. Quando é descortês apenas está exibindo uma mancha de seu caráter e de seu comportamento; por outro lado, quando está sendo cordial somente para corresponder a um tratamento de igual teor, mostra-se hipócrita consigo mesmo, porque não lhe é natural tal postura. Ou é afável ou não é; ou é desairoso ou não. Na essência, uma das tendências há de prevalecer, seja a positiva, seja a negativa. Por que não fazer uma análise sincera para sentir quem realmente é?</vt:lpstr>
      <vt:lpstr>820- A prática da caridade, de um modo geral, contribui muito para tornar dócil o coração rebelde daquele que cultiva a  lei mosaica. Afinal, fazer o bem gera naturalmente reações positivas.   Envolvido pelo amor, sentimento dos mais nobres, o ser humano consegue perdoar mais facilmente. Tudo se lhe torna mais brando e sem muito custo.</vt:lpstr>
      <vt:lpstr>821- Meditar sobre o modo de ser e o modo de agir é um dever do praticante  da REFORMA ÍNTIMA.   Portanto, refletir sobre a lei de talião deve ser um planejamento perene para  todos os encarnados.</vt:lpstr>
      <vt:lpstr>822- Costumam muitos seres humanos associar covardia ao perdão e coragem ao talião. Esquecidos de Jesus, imergem no desatino e constroem uma vida de  falsidades e hipocrisias, que será totalmente desmistificada após o desencarne.   O bem é erguido no alicerce da mansuetude; o mal sustenta-se na audácia falaciosa.</vt:lpstr>
      <vt:lpstr>823- Coragem, verdadeiramente, é saber e conseguir perdoar. Vingar-se é fácil, pois os maus e os inferiores o fazem com invulgar aptidão. Nutrem-se disso. Perdoar, no entanto, implica renúncia e humildade que poucos sabem e conseguem ter. Pobres daqueles que invertem os valores quando encarnados; na vida perpétua, no plano espiritual, não terão como esconder as mazelas do espírito. Sofrerão, por certo.</vt:lpstr>
      <vt:lpstr>824- Seria covardia curvar-se  diante de Deus?   Teria petulância suficiente o  homem para sustentar tal disparate?   Assim sendo, frente a respostas tão óbvias, é natural que a Lei Divina, por ser justa e absoluta, condene a prática do talião.</vt:lpstr>
      <vt:lpstr>825- Por outro lado, religiões ou posturas filosóficas que se esforçam em  demasia para extrair das palavras e do comportamento de Jesus um apoio que inexiste para a lei mosaica são meros joguetes nas mãos de Espíritos inferiores que habitam zonas escurecidas e  desejam o mal para a humanidade,  de onde certamente partiram ressentidos.</vt:lpstr>
      <vt:lpstr>826- Fosse a primazia do bem a prática do talião e não haveria nem mesmo chance para os seres humanos almejarem um futuro promissor, porque repleto de ódio e contendas de toda espécie. Imperfeito como é o encarnado, uma vez que devolvesse na mesma moeda toda e qualquer ofensa recebida, haveria de passar toda sua existência num constante exercício de maus sentimentos que o levariam, por certo, a um desenlace prematuro e infeliz.</vt:lpstr>
      <vt:lpstr>827- O AMOR é a lei; o ódio, a transgressão.   O PERDÃO deve ser a regra; a vingança,  a triste exceção.   A REFORMA ÍNTIMA tem por fim terminar com a lei mosaica, fazendo imperar a mansidão.</vt:lpstr>
      <vt:lpstr>828- Ligada à lei de talião, a pena de morte, aplicada por algumas nações no Globo, é fruto da falta de elevação moral e do materialismo egoísta que cerca a Humanidade.</vt:lpstr>
      <vt:lpstr>829- Aqueles que erram, cometendo algum grave mal ao semelhante, é imposta a pena capital, como se o retorno compulsório à pátria espiritual, decretado pela sociedade  dos homens, com suas peculiares limitações, fosse resolver o problema criado.   Um mal praticado não é reparado através de uma medida drástica e definitiva — ao menos para determinado estágio da humanidade — como a pena de morte.</vt:lpstr>
      <vt:lpstr>830- Exemplificando: se alguém tira a vida de outrem não será decretando-lhe a morte que tal vida recuperar-se-á. Logo, a pena capital é somente uma prática inspirada diretamente na lei mosaica: uma vida por uma vida, olho por olho, dente por dente.</vt:lpstr>
      <vt:lpstr>831- Justificam alguns, de modo equivocado, que não podem viver aqueles que tanto mal praticam, para que não coloquem em risco mais vidas ou agrupamentos sociais. Entretanto, é sabido que a sociedade dos homens tem muitos meios eficazes para prender e reeducar o ser humano que erra ao praticar grave mal, evitando, com isso, que outros sejam pelo mesmo mal atingidos.</vt:lpstr>
      <vt:lpstr>832- Outro prisma: a vida não se esgota na passagem pela crosta terrestre. Vida é eternidade. Inútil, pois, matar quem matou porque as pendências dos males e dos conflitos causados continuarão a existir no plano espiritual. Melhor é punir o autor da morte no plano físico, levando-o, obrigatoriamente, à reflexão e à reavaliação dos seus atos. Indicado, ainda, vibrar e orar por aquele que partiu e necessita de amor e sustentação para suportar a abrupta ruptura de sua jornada no plano material.</vt:lpstr>
      <vt:lpstr>833- Vibrando pelo que tornou à pátria espiritual e reeducando o que ficou no plano físico, a sociedade estará dando mostras de elevação e de que segue exatamente a lei do amor, orientação  maior do Cristo.</vt:lpstr>
      <vt:lpstr>834- Qualquer outra solução, visando a sustentar a pena capital, sob quaisquer argumentos, tem conotação puramente egoística e antinatural. É dosagem francamente materialista defender uma solução que impossibilita ao homem prosseguir na sua caminhada evolutiva de aprendizado e, quando for o caso, de sofrimento.</vt:lpstr>
      <vt:lpstr>835- Materialistas, sendo naturalmente egoístas, querem extirpar semelhantes da Crosta, como se deuses fossem, para que não mais os incomodem. Querem vingança, comprazem-se com tal sentimento inferior. Não podem ser seguidos, nem são parâmetro ao autêntico cristão.</vt:lpstr>
      <vt:lpstr>836- O materialista, por outro prisma, não crendo na vida espiritual e em Deus, acredita que tudo se resolve na crosta terrestre, por isso, pouco lhe importa a vida alheia. Impõe suas regras, tais como a pena de morte, o aborto e outros atentados graves contra o semelhante, de modo a sustentar seus prazeres e seu ideal cômodo de vida material egoística e pacata. Custa-lhe educar e reeducar o próximo. É-lhe penoso dar o exemplo bom e positivo. Configura-se lhe sacrifício ímpar e maior dar a mão a quem precisa, quanto pior lhe pareça essa pessoa. Enfim, de sua posição comodista e, obviamente não ideal, quer manter-se distante de problemas. Preferível, no seu entender, eliminar um errante do que lutar pela sua reeducação. Menos trabalhoso ao materialista; mais conveniente ao seu egoísmo.</vt:lpstr>
      <vt:lpstr>837- A pena capital elimina um problema aparente e superficialmente considerado. O matador morre; o ladrão morre; o autor de violação sexual morre. Perecem aqueles que causam distúrbios e custam a ser compreendidos e corrigidos. Por acaso houve Espírito que foi criado bom e perfeito? Os que hoje têm freios, conseguindo não causar graves males a terceiros, já não foram ignorantes e de regra perversos no passado? A lei da evolução assim impõe; portanto, complacência e amor devem ser os lemas da humanidade.</vt:lpstr>
      <vt:lpstr>838-Ciente de que a vida não termina quando a existência na Crosta finda, o homem dará o melhor e mais promissor exemplo de altivez e verdadeira elevação ao estender a mão ao que errou, mesmo tendo que severamente puni-lo, para que entenda o mal que fez e não volte a fazê-lo. Fará também o bem se orar pelo que foi vítima, ou auxiliá-lo, se ainda no plano material, buscando mostrar-lhe que o perdão está acima de tudo e a mansuetude é o caminho do progresso espiritual.</vt:lpstr>
      <vt:lpstr>839-Quando a sociedade decreta a morte como pena, retira a esperança de quem quer mudar o seu comportamento, deixando de ser egoísta e praticante da lei do talião. Se a comunidade constrói leis que ferem a Lei Maior, qual moral terá para exigir de seus componentes amor, resignação e tolerância?</vt:lpstr>
      <vt:lpstr>840-O encarnado não é livre de erros. Imperfeito que é, comete-os à exaustão. O que hoje pode ser um crime terrível, amanhã poderá ser abonado pela sociedade e vice-versa. Logo, apoiar a pena de morte para determinados atos no presente, poderá significar um aumento considerável de incertezas para o futuro, autorizando o núcleo social a criar mais e mais figuras de infrações que levem à morte. O Estado tornar-se-ia falível e cruel, mais próximo do primitivo do que do evoluído.</vt:lpstr>
      <vt:lpstr>841-A Justiça Divina é plena e absoluta. Não há ser que fique sem a sua devida punição, quando erra. Logo, não cabe ao homem punir tão severamente seu semelhante, a ponto de lhe retirar algo dado por Deus.</vt:lpstr>
      <vt:lpstr>842-Por pior que seja o mal causado, haverá sempre uma reparação, ainda que seja em outra existência material, numa outra reencarnação. Não há motivo, pois, para julgar irrecuperável o ocorrido. Inexiste razão para aplicar uma pena que cultue a vingança, demonstrando inferioridade.</vt:lpstr>
      <vt:lpstr>843-Defender a pena de morte é dar mostra de sentir-se superior a Deus, pois quer o encarnado auferir um poder que não lhe é legítimo, qual seja o de vida e morte sobre seu semelhante.</vt:lpstr>
      <vt:lpstr>844-Decretar a pena capital, interrompendo uma trajetória reeducativa, é lançar o Espírito no universo erradio, sem lhe dar chance real de regeneração.</vt:lpstr>
      <vt:lpstr>845- A lei de ação e reação, que se incumbe de agir quando é o caso, está sendo cortada pelo ato insensato de parcela dos encarnados, que não aceita a plenitude do Poder Divino. E nem se diga que por esta lei o que mata deve receber o mesmo fim, pois a reação a uma ação negativa não é feita pela lei de talião humana, mas sim pelos parâmetros da Justiça de Deus, inacessíveis ao homem.</vt:lpstr>
      <vt:lpstr>846- Não se pode falar em coibir crimes de encarnados privando-os da vida, pois se fosse permitido matar o ser humano, por ato e ordem de seu semelhante, não haveria razão para existir o livre-arbítrio. Os erros cometidos não poderiam ser reparados. Se alguém erra por livre-arbítrio e a ele é aplicada a pena de morte, não tem condições, nem oportunidade, de reparar o seu mal, também por livre-arbítrio.</vt:lpstr>
      <vt:lpstr>847- Outro importante aspecto é que os encarnados não conhecem o contexto geral de vida no qual estão inseridos. Não sabem, geralmente, quem foram, com quem cruzaram no passado, quais os caminhos reservados para trilhar no futuro e qual é exatamente a sua programação presente. Por isso, não devem influenciar na vida alheia, como se Deus quisessem ser, pois lhes falta capacidade e aptidão para ter um mínimo de sabedoria divina.</vt:lpstr>
      <vt:lpstr>848- Questão essencial, no contexto da pena capital, é o erro da justiça dos seres humanos. Não há sistema judiciário no Globo que consiga assegurar um perfeito julgamento, livre de equívocos. Por que, então, cometer duplo erro? Se já não basta o erro de possuir nas leis a autorização para matar em nome da sociedade, um segundo equívoco é determinar a morte fundamentado num erro judiciário.</vt:lpstr>
      <vt:lpstr>849- Ao materialista é mais fácil sustentar a pena de morte, pois importa-se com bens patrimoniais em primeiro lugar e não confia na vida verdadeira, após o desencarne.</vt:lpstr>
      <vt:lpstr>850- Resta lembrar que estagiar no plano material é uma prova ou uma expiação. Mais dura a uns, menos a outros, embora seja sempre complexa e difícil para todos, cada qual com seu particular prisma. Logo, cortar a vida do semelhante pode significar libertá-lo. Que o criminoso expie seus delitos no plano onde os cometeu. Certamente os obstáculos que irá enfrentar o farão refletir muito sobre o que fez e como agiu. Eis o momento de regeneração.</vt:lpstr>
      <vt:lpstr>851- Nenhum encarnado, em sã consciência cristã, pode, sob qualquer pretexto ou hipótese, apoiar ou sustentar a pena capital.</vt:lpstr>
      <vt:lpstr>852- Não será a pena de morte que irá extirpar os crimes do Globo, pois isso depende da regeneração da humanidade, do renascimento dos homens para os autênticos valores cristãos. E a renovação interior dos seres humanos não se faz com violência de qualquer espécie, somente com amor. Quanto tempo ainda levará para o encarnado ter plena noção disso?</vt:lpstr>
      <vt:lpstr>853- Exercício pleno do amor, identificação com Deus, compaixão pelo semelhante: eis a caridade.</vt:lpstr>
      <vt:lpstr>854- Dever cristão, imposição da solidariedade, efeito da prática efetiva do amor, sentimento dos sentimentos, merece lugar especial na trilha da REFORMA ÍNTIMA.</vt:lpstr>
      <vt:lpstr>855- Não há espaço comum para a caridade e para o egoísmo. São antagônicos, excluem-se, afastam-se, repelem-se. E assim deve ser. O egoísta jamais pode intitular-se caridoso, de modo que não está cumprindo seus deveres de Espírito, centelha divina que é.</vt:lpstr>
      <vt:lpstr>856- Natural que aconteça do egoísta praticar atos de caridade, embora não possa considerar-se caridoso por excelência. Somente a continuidade e o império da conduta caritativa é que levarão ao aniquilamento do egoísmo.</vt:lpstr>
      <vt:lpstr>857- Virtude a ser alcançada por todos, vetor que leva a Cristo e, consequentemente à depuração dos males intrínsecos ao homem, a caridade deve ser forte e vigorosa no coração individual e na coletividade.</vt:lpstr>
      <vt:lpstr>858- Não se dá, também, com o orgulho. Quem consegue ser orgulhoso e, ao mesmo tempo, ter a benevolência necessária para o exercício do amor?</vt:lpstr>
      <vt:lpstr>859- Rechaça a isolação e o individualismo. Quem vive solitário, pensando somente em si e nos seus interesses, raramente consegue praticar, como deveria, a caridade.</vt:lpstr>
      <vt:lpstr>860- O Espírito convive em comunidade, tanto na Crosta, reencarnado, como quando no plano imaterial. Por isso, faz parte da caridade ser integrado à sociedade onde vive, visando ao auxílio e a ser útil, quando solicitado.</vt:lpstr>
      <vt:lpstr>861- Não há elevação moral, nem espiritual, no isolamento. Pessoas individualistas, solitárias por natureza, mesmo que interiormente, são infelizes na essência.</vt:lpstr>
      <vt:lpstr>862- A isolação pode manifestar-se por variadas causas: fruto do egoísmo arraigado, mas também forma de compensação por frustrações diversas. Nesta última aparência, quer dizer que o encarnado se isola para afastar-se dos problemas que considera graves e insuperáveis.</vt:lpstr>
      <vt:lpstr>863- Faltando-lhe coragem para enfrentar as suas más tendências, que identifica e reconhece, mesmo que inconscientemente é levado a isolar-se, de modo a não sofrer crítica social ou familiar e, com isso, poupar-se.</vt:lpstr>
      <vt:lpstr>864- Não é o melhor caminho. Enfrentar o mal, lutar para vencê-lo e manter-se em REFORMA ÍNTIMA é o mais indicado. Não há problemas insolúveis, nada que a força de vontade, associada à fé, não tenha condições de ultrapassar.</vt:lpstr>
      <vt:lpstr>865- Note-se que o isolamento causa a abstinência de solidariedade e de fraternidade. Por isso, afasta o encarnado da caridade, meta  maior de todos que  rumam a Deus.</vt:lpstr>
      <vt:lpstr>866- Pode haver agrupamentos isolados, ou seja, pessoas que formam grupos e estes se fecham em torno de si mesmos. São igualmente reprováveis tais condutas, pois a natureza humana é a convivência fraterna, genérica e sem discriminação.</vt:lpstr>
      <vt:lpstr>867- O materialismo pode levar ao isolamento. Quem cultua os bens materiais como objetivo maior de vida ou descrê na vida espiritual não vê razão para dar-se aos outros, conviver com seu semelhante, auxiliar solidariamente quem necessita.  Vê-se autossuficiente, equivocando-se por certo.</vt:lpstr>
      <vt:lpstr>868- Irresignação contra Deus também é motivo de isolação. Quando o encarnado está inconformado com a trajetória que lhe foi reservada, querendo mais do que tem ou recusando-se a viver determinadas provas, pode acontecer de preferir isolar-se. Assim fazendo, não sofre pressão externa e conforta-se consigo mesmo, num sofrimento atroz que lhe consome as forças e pode levá-lo cada vez mais à rebeldia interior.</vt:lpstr>
      <vt:lpstr>869- Vida desregrada, distanciada dos valores cristãos, pode ser outra causa de isolamento e afastamento da caridade. Quem não consegue colocar ordem em sua própria existência, das mínimas à maiores coisas, ingressa em depressão e pode recolher-se da convivência comunitária.</vt:lpstr>
      <vt:lpstr>870- Por que colocados juntos no mesmo item caridade e isolamento? Porque a caridade pressupõe necessariamente convívio. Afinal, caridade não é somente destinar verbas às obras filantrópicas, mas sim participar da vida em família, dos problemas dos semelhantes, das dificuldades dos necessitados, abrindo o coração para o mundo. Logo, isolar-se é desvio de conduta que retira a caridade do caminho do encarnado.</vt:lpstr>
      <vt:lpstr>871- No casamento também se pode falar em falta de caridade e em isolação. Viver cada cônjuge para si, não se preocupar diretamente com o outro e seus problemas, deixar de cuidar carinhosamente dos filhos são atitudes egoístas e cultoras do isolamento nefasto.</vt:lpstr>
      <vt:lpstr>872- Solucionar o isolamento, o individualismo que há muito o envolve, não é tarefa fácil para o encarnado. No contexto da reforma íntima, deve inicialmente reconhecer-se como tal. Atingindo a consciência de que é isolado e individualista, precisa procurar expandir seus níveis de relacionamento, organizando-se para tal. Na convivência, ainda que haja percalços, conseguirá extirpar do seu coração a fagulha da insensibilidade que tanto o afastou do convívio social e/ou familiar.</vt:lpstr>
      <vt:lpstr>873- A isolação leva a doenças e estas podem levá-lo ao desencarne prematuro, mal maior.  Por isso, muitos males físicos ou psíquicos são frutos desse  desvio de conduta, clara  oposição à caridade.</vt:lpstr>
      <vt:lpstr>874- Ao enfrentar fases difíceis, períodos de tristeza e frustração, deve o encarnado buscar não se isolar. Ao invés de lhe ser aparentemente pior, acabará gerando um estado de ânimo positivo, pois as demais pessoas também têm problemas, porventura mais graves, e a troca de ideias e opiniões em muito auxilia o combate à sua depressão.</vt:lpstr>
      <vt:lpstr>875- Nos mínimos gestos pode estar a manifestação da caridade e o combate ao isolamento. Portanto, sem fórmulas sacramentais para o combate ao egoísmo isolador, precisa o ser humano ampliar sua possibilidade de amar, dedicando-se a pensar mais nos outros do que em si mesmo. E um exercício difícil para quem é secularmente egoísta, porém indispensável no campo da reforma íntima.</vt:lpstr>
      <vt:lpstr>876- Abrir o coração, ser fraterno e solidário são chaves para  a felicidade.  Por que não tentar usá-las?</vt:lpstr>
      <vt:lpstr>877- Para educar e conduzir uma criança de acordo com os preceitos cristãos é essencial não se pautar pela senda do egoísmo. Os pais que assim procederem terão ao seu lado adolescentes problemáticos e adultos mal formados.</vt:lpstr>
      <vt:lpstr>878- O egoísmo no contexto familiar é uma grave fenda que se abre no núcleo mais importante que o encarnado possui na Crosta e dá margem a uma série imensa de rupturas, mazelas e sofrimentos.</vt:lpstr>
      <vt:lpstr>879- Pais que dão mau exemplo aos seus filhos, mostrando-se altivos e individualistas, estarão geralmente criando seres de igual porte e conduta. No futuro, de regra, queixar-se- ão de que sofrem os males da ingratidão e do abandono.</vt:lpstr>
      <vt:lpstr>880- Deus confere aos pais uma missão: EDUCAR SEUS FILHOS  COM AMOR E ZELO.  Fugir dessa tarefa é rebelar-se contra as leis divinas, pois ninguém prescinde de genitores, nem mesmo de educação.</vt:lpstr>
      <vt:lpstr>881- Quem simplesmente procria, deixando de cuidar da prole, está infringindo uma das mais sérias regras cristãs que regem o planeta. PELA LEI DE AÇÃO E REAÇÃO COLHERÁ OS FRUTOS. Não é à toa que há crianças sofrendo sem terem um passado recente a justificar tamanha angústia. O pretérito foge à vida presente; poderão ter sido pais que, em outros tempos, deixaram seus filhos ao acaso, sem qualquer cuidado e sem amor.</vt:lpstr>
      <vt:lpstr>882- A Justiça Divina há de imperar sempre. A REFORMA ÍNTIMA serve de lastro para o cristão regenerar-se em todas as áreas da sua existência, sendo uma delas a educação da criança e do adolescente.</vt:lpstr>
      <vt:lpstr>883- As más tendências dos filhos devem ser combatidas. Não é admissível haver a desculpa de que cada um "nasce de um jeito", de forma que devem ser respeitadas as suas tendências naturais. Heranças negativas do passado merecem ser coibidas, afinal, é para isso que serve a reencarnação. Devessem ser perpétuas e não haveria necessidade de idas e vindas entre os dois planos da vida.</vt:lpstr>
      <vt:lpstr>884- Por outro lado, a pureza de coração que possuem as crianças deve ser um alento aos pais e precisa ser incentivada a continuar ativa até que atinjam a fase adulta.  Pessoas maduras com o coração  puro são mais felizes.</vt:lpstr>
      <vt:lpstr>885- Corrigir os filhos é possível utilizando um misto de energia e amor. Nem agressões físicas, nem total liberdade. O equilíbrio, apesar de muito mais complexo e difícil, pois exige dos pais maior atenção, é o caminho ideal.</vt:lpstr>
      <vt:lpstr>886- Os filhos se espelham, de regra, no exemplo de conduta e na orientação que recebem de seus pais. Crianças agressivas, deseducadas, impolidas e inquietas são muitas vezes frutos que brotaram da conduta errada e da má ou nenhuma orientação paterna e materna. Não são as maiores culpadas, nesses casos, mas sim seus genitores aos quais compete dar-lhes bons exemplos e também observarem as suas más tendências que emerjam da bagagem que trazem de vidas passadas, buscando combatê-las (687-691).</vt:lpstr>
      <vt:lpstr>887- Adolescentes desleixados, descomprometidos com a vida, hostis e displicentes com as suas responsabilidades por excelência não são meramente frutos do acaso, nem de influências da moda ou dos costumes sociais, mas de uma cada vez maior separação que se forma entre pais e filhos, iniciada na infância e consolidada na juventude.</vt:lpstr>
      <vt:lpstr>888- Que dizer das crianças e adolescentes que cometem maus atos mais sérios, tais como crimes e ataques violentos? Pais que faltam com suas responsabilidades, num primeiro momento. Adultos que os cercam, num segundo. Pode o indivíduo que não recebeu amor, combustível vital para a sobrevivência, saber distinguir entre o certo e o errado com a mesma lucidez daquele que foi mimado pelo cerco carinhoso de genitores atenciosos? Sem valores, sem formação, sem ética, sem moral, o que se pode exigir dessas crianças e adolescentes infelizes por essência?</vt:lpstr>
      <vt:lpstr>889- Obras assistenciais de amparo à criança precisam existir, pois suprem a deficiência de muitos pais inconsequentes e sem valores morais sólidos. Entretanto, essas obras necessitam trabalhar em conjunto com os genitores, sempre que possível, educando-os, assim como o faz com seus filhos.</vt:lpstr>
      <vt:lpstr>890- Os pais devem dar o melhor de si aos seus filhos, mas também os cristãos devem dar o máximo  de si às crianças de um  modo geral. </vt:lpstr>
      <vt:lpstr>891- Por isso é muito importante a integração no núcleo familiar. Pai e mãe devem trabalhar em conjunto e não disputando espaço com os filhos; precisam dividir bem as funções do lar para que não falte sustento, mas também não careçam amor e atenção. </vt:lpstr>
      <vt:lpstr>892- Filhos em primeiro lugar;  pais em segundo.   Essa a lei do lar cristão ideal. </vt:lpstr>
      <vt:lpstr> 893- Difícil, sem dúvida, para o pai ou a mãe que foi mal criado, mal formado e sem apego aos valores da família, conseguir vencer esses obstáculos, dando ao seu filho o que não teve. Heroísmos à parte, é dever cristão aprender a ser cristão. Logo, o esforço necessita fazer-se presente e tudo pode ser conseguido. </vt:lpstr>
      <vt:lpstr>894- Não deve haver divergência de método educacional entre os pais, afinal, conflitos nesse sentido deseducam mais do que servem aos filhos. O que acontece, nesse caso, é falta de diálogo e de paciência. Com vontade e dedicação, surge o entendimento. </vt:lpstr>
      <vt:lpstr>895- Que belo não é o filho que, ao atingir a fase adulta, promete fazer ao seu descendente exatamente o que lhe foi feito por seus pais!  Está feliz, sente-se bem formado, está agradecido. E esse o triunfo vivo de seus genitores. </vt:lpstr>
      <vt:lpstr>896- Nem sempre haverá vitória completa; não é isso que se quer dizer no item anterior. Afinal, pais e filhos são seres humanos imperfeitos; ninguém se torna perfeito numa única existência. Entretanto, uma boa educação, ainda que com problemas e insuficiências, será um paradigma para o(a) filho(a) que  cresceu e torna-se pai ou mãe. </vt:lpstr>
      <vt:lpstr>897- Como mencionado no item 886,  a boa educação não precisa ser provada a ninguém, pois  todos notam. </vt:lpstr>
      <vt:lpstr>898- Crianças e adolescentes bem formados esbanjam alegria, equilíbrio, segurança e são polidos e bondosos, normalmente, não incluídas nessa avaliação as tendências infantis naturais à traquinagem.</vt:lpstr>
      <vt:lpstr>899- Não existe, atualmente, a melhor idade para iniciar a frequência à escola. Tudo dependerá dos pais e de sua disponibilidade. Entretanto, crianças não podem ser largadas nas entidades educacionais, como se atividade escolar fosse todo o universo que as cerca.  Há uma dose de escola e outra de lar, necessárias ambas à formação cristã de qualquer ser humano.</vt:lpstr>
      <vt:lpstr>900- O centro vital da educação da criança e do adolescente deve ser sua família. A partir daí, os pais podem iniciá-los nas demais atividades, tais como instrução, esportes, lazer, cultura geral e atividade sociais. </vt:lpstr>
      <vt:lpstr>901- UM LEMBRETE ESSENCIAL:  formação moral é adquirida essencialmente no lar;  não é tarefa primordial da escola formar o caráter do aluno e sim dos pais. </vt:lpstr>
      <vt:lpstr>902- Castigos ou punições, no contexto educacional, fazem parte da formação, pois os limites precisam existir. Não é demais relembrar que tudo deve ser feito na exata medida e proporção necessárias, sem excessos e sem exageros.</vt:lpstr>
      <vt:lpstr>903- Não se aprende a amar a Deus; apenas se desenvolve essa tendência inata a todo ser humano. E tarefa dos pais cultivar nos filhos o amor e a humildade diante de Deus.</vt:lpstr>
      <vt:lpstr>904- Há faixas etárias próprias para adequados tipos de educação e orientação. Até os sete anos, impera o determinismo, com reduzidas doses de livre-arbítrio, ou seja, as crianças têm seus destinos conduzidos muito mais pelo Plano Superior do que por sua vontade. Os pais devem, então, dar o máximo de si para educá-las, orientá-las e puni-las, se for o caso. É a fase mais receptiva. </vt:lpstr>
      <vt:lpstr>904-a- Depois, dos sete aos doze anos, predomina ainda o determinismo, mas com doses mais elevadas de livre-arbítrio. Trata-se do instante em que os pais devem cuidar mais do diálogo incessante para formar e educar. Continuam atuando de modo importante na vida dos filhos. A terceira fase vai dos doze aos dezesseis, quando começa o predomínio do livre-arbítrio, mas ainda com doses de determinismo. </vt:lpstr>
      <vt:lpstr>904-b- Os pais devem começar a respeitar os desejos dos filhos e já não podem ser tão impetuosos ou rigorosos na orientação, pois se o fizerem serão rechaçados. A responsabilidade do adolescente está presente. O que fizer, será computado no seu histórico de vida. A derradeira fase é a partir dos dezesseis anos, quando impera o livre-arbítrio, com reduzido determinismo, seguindo assim até o final da existência. </vt:lpstr>
      <vt:lpstr>904-c- E o ser humano totalmente responsável pelos seus atos e por eles responde diante de Deus. Os pais cumpriram ou não sua missão. Não devem insistir em castigos imoderados, nem em intensa educação, pois já não surtirá efeito. Passarão apenas a orientar seus filhos, buscando ajudá-los e auxiliá-los a seguir seus rumos. Mais amor e menos rigor é o melhor remédio para males surgidos nessa fase. O bom exemplo que os pais derem será também a mais correta aplicação de sanções aos maus atos dos filhos.</vt:lpstr>
      <vt:lpstr>905- Quem não observar essas faixas e o diferente zelo que deve haver em cada uma delas certamente sofrerá as consequências mais tarde.  Filhos adultos ingratos, criminosos, preguiçosos, inconsequentes, desonestos, antiéticos, imorais e sem valores elevados serão, de regra, decorrência desse desleixo educacional.</vt:lpstr>
      <vt:lpstr>906- O desenvolvimento do corpo humano acompanha o desenvolvimento intelectual, apesar do espírito ser o mesmo na essência. Ou seja: não é porque uma criança se torna adulta que seu espírito torna-se mais primoroso e depurado. Isso depende da educação que teve, do aprendizado e dos novos valores que assimilou. Logo, crescer por crescer não significa evolução espiritual. E possível que um ano seja mais significativo em matéria de progresso do espírito do que dez. Tudo, como se disse, depende do que foi apreendido nesse período.</vt:lpstr>
      <vt:lpstr>907- A formação cristã, pois, é indispensável a todo ser humano. Os pais devem zelar para que isso seja devidamente transmitido aos seus filhos. Se eles, pais, carecem dessas noções, merecem buscar instrução nesse sentido para não deixar de ensinar o melhor à sua descendência.</vt:lpstr>
      <vt:lpstr>908- Divergências modernas entre educação liberal e educação repressiva não têm razão de ser. O que falta são noções de moral cristã. O equilíbrio é e sempre será o mais indicado caminho a trilhar. Não há método melhor do que fazer o educando conhecer e respeitar limites, sabendo aplicar-lhe a sanção merecida no momento correto e dando-lhe amor à saciedade.</vt:lpstr>
      <vt:lpstr>909- Sabendo que o impúbere de sete anos, por exemplo, não atingiu ainda o seu completo livre-arbítrio, como permitir que ele decida seus passos e destino? Cabe aos pais orientá-lo diretamente nessa trajetória. De outra parte, sabendo que o rapaz de dezessete anos possui total livre-arbítrio como coibi-lo de seguir seu rumo como fizeram ou fazem ao pequeno de sete? Cabe aos genitores auxiliá-lo nas suas decisões, mas não se sobrepor a elas.</vt:lpstr>
      <vt:lpstr>910- Educação e sabedoria caminham juntas e estão unidas no mesmo cenário. Com sabedoria, bom senso e justiça não há quem não consiga bem educar qualquer ser humano, mesmo aquele que, adulto, precisa de reeducação.</vt:lpstr>
      <vt:lpstr>911- Excesso de punição na educação distorce a visão dos filhos e mostra-lhes um mundo violento, incentivando-os a serem também agressivos e belicosos, pois é o que veem e sentem em casa. Excesso de liberdade na educação conturba os limites e o respeito que os filhos devem ter pelo direito alheio, dando-lhes a sensação de que tudo podem, quando não é verdade. Apresentam-se libertinos e descuidados no trato com seus deveres, pois é o que recebem no próprio lar.</vt:lpstr>
      <vt:lpstr>912- Aspecto relevante a ser considerado é o exemplo que a educação dos pais aos filhos fornece aos desencarnados. Em cada lar existem Espíritos ainda presos à Crosta ou que estagiam para aprender junto a encarnados. Portanto, má educação dá mau exemplo nos dois planos da vida.*  * Nota do autor material: para maiores detalhes, ver no livro - "CONVERSANDO SOBRE MEDIUNIDADE" no capítulo V - "OS POSTOS DE TRABALHO".</vt:lpstr>
      <vt:lpstr>913- A igualdade entre os homens é fator essencial na sobrevivência da comunidade material. Assim sendo, é fundamental que, no lar, não haja desigualdade no tratamento entre os irmãos. Os pais devem cuidar para que todos sejam tratados exatamente na mesma proporção. Do contrário, estarão cultivando a injustiça e, no futuro, os filhos usarão a mesma medida, tornando-se adultos parciais e desequilibrados no convívio social.</vt:lpstr>
      <vt:lpstr>914- Estimular a competitividade é salutar, mas jamais pregar o excesso, que descamba na ambição desmedida e por isso mesmo negativa. Irmãos não competem entre si, competem para si. Cada um deve saber que precisa se superar para se tornar um ser humano melhor e não superar o irmão que está ao seu lado, pois ele não deve ser visto como inimigo, nem rival.</vt:lpstr>
      <vt:lpstr>915- Genitores também não devem competir com filhos. Não há nada mais negativo do que mães que disputam o amor de seus esposos com as filhas ou pais que fazem o mesmo em relação às esposas no tocante aos filhos. Há o amor entre marido/mulher e o amor paterno/materno. Saber distinguir tais sentimentos é básico para a boa convivência no lar.</vt:lpstr>
      <vt:lpstr>916- O contexto moderno possui fatores nocivos às crianças e adolescentes. A indiscriminada violência, as prematuras noções de sexo e os excessos de toda ordem aos quais esses seres imaturos têm acesso, seja pela via televisiva, seja por jornais, livros e revistas, precisam ser controlados e monitorados pelos pais da melhor forma possível. Evitar por completo não conseguirão. </vt:lpstr>
      <vt:lpstr>916-a- Então, é mais adequado saber lidar com tal realidade. A orientação e o estreito acompanhamento dos genitores poderão evitar que falsas e frágeis noções solidifiquem-se nos espíritos inocentes dos filhos. Na infância, as crianças acreditam mais nos pais do que nas informações exteriores que recebem. Por que não usar isso para o bem, afastando naturalmente a perniciosidade disseminada na sociedade atual?</vt:lpstr>
      <vt:lpstr>917- O sexo deve ser ensinado no seu devido tempo, sem mentiras, preconceitos e falsos valores. Realidade acima de tudo. Quando perguntados a respeito de algo, devem os pais contornar o problema quando for muito cedo para a compreensão infantil, mas não devem mentir. No mais, se sentirem ser o momento, é melhor explicar e dar a correta versão do ponto indagado, do que fugirem ao confronto e entregarem seus filhos aos "professores" que certamente irão encontrar na vida fora do lar.</vt:lpstr>
      <vt:lpstr>918- A maturidade só vem com o tempo e há adultos que lamentavelmente permanecem imaturos. Isso significa que o sazonamento do encarnado é fruto da vivência e da experiência e não somente do fator cronológico, vale dizer, da chegada à idade adulta. Atentos a tal postulado, é prudente que pais também aprendam com seus filhos, pois Espíritos mais evoluídos podem reencarnar em suas famílias justamente para trazer-lhes progresso.</vt:lpstr>
      <vt:lpstr>919- A fantasia e a inocência, ainda que peculiares dos infantes, podem ser cultivadas para sempre. Adultos podem sonhar para serem felizes. Nesse contexto, não devem os pais extirpar prematuramente os elementos fantasiosos que compõem o universo de seus filhos. </vt:lpstr>
      <vt:lpstr>919-a- Para tanto, o melhor é proporcionar-lhes brinquedos e leituras que componham tal cenário, afastando os violentos e que imitam o universo duro dos adultos. Por que entregar a um garoto uma arma de brinquedo se lhe pode ser dada uma bola para impulsioná-lo ao esporte? Por que entregar a uma menina uma fotonovela com cenas de sexo se lhe pode ser dada uma fábula que encantará seu romantismo?</vt:lpstr>
      <vt:lpstr>920- Não é o brinquedo ou a brincadeira mais agressiva que irão desmantelar a boa educação, mas também é fato que tudo o que é pernicioso deve ser evitado. Por que insistir no perigo se é possível escapar pela pureza?</vt:lpstr>
      <vt:lpstr>921- Alimentação, regras para as atividades essenciais, horários; enfim, disciplina no lar é dever dos pais e dos filhos. Abdicar disso é contribuir para a formação de adultos indisciplinados, descuidados e, consequentemente, angustiados, infelizes e até mesmo doentes.</vt:lpstr>
      <vt:lpstr>922- Cultivar a arte, a literatura e a natureza são fatores positivos para qualquer educação e mesmo para a reeducação dos pais que não as tiveram como elementos de destaque na sua infância ou adolescência. Por que não aprender a admirar o belo juntamente com os filhos?</vt:lpstr>
      <vt:lpstr>923- Influir ou não nas amizades dos filhos? O mesmo critério utilizado para lhes dar um brinquedo, escolher uma atividade de lazer ou proporcionar um passeio será usado para o contexto das amizades. Até os doze anos, devem os pais influir nessas amizades, buscando coibir más influências. Não que outras crianças sejam seres humanos piores para o convívio com seus filhos — não se trata de um julgamento de valores; afinal, não é culpa dos infantes, mas dos seus pais a má educação que estejam recebendo. </vt:lpstr>
      <vt:lpstr>923-a- Entretanto, não é salutar permitirem um convívio com crianças de péssimos hábitos, a menos que possam e queiram educá-las também. Depois dos doze anos, muita cautela. Influir demais, pode provocar rupturas indesejáveis no lar; pode levar a más companhias e a consequências desastrosas. Então, muita prudência e muito conselho. </vt:lpstr>
      <vt:lpstr>923-b- Se possível, devem os pais preservar os filhos das más influências.   Não sendo possível, devem trazer para dentro de casa os amigos eleitos pelos filhos para tentar dar- lhes o amor e a educação que não tiveram. Estarão, assim, exercitando a caridade e evitando problemas futuros.</vt:lpstr>
      <vt:lpstr>924- Conselhos e orientações no tocante aos vícios de um modo geral e à educação sexual não prescindem do bom exemplo dos pais.   A - Como evitar que o filho fume se o genitor o faz?  B -  Como dissuadi-lo da ideia de beber se os pais cultivam tal hábito?  C - Como impedir que utilize drogas de um modo geral se os próprios genitores as usam ou convivem em universo que as tolera? </vt:lpstr>
      <vt:lpstr>924-a- D - Como pregar-lhe a castidade se os pais são libertinos?  O velho brocardo "FAÇA O QUE EU DIGO, MAS NÃO FAÇA O QUE EU FAÇO" já não tem utilidade para as novas gerações. Para isso a REFORMA ÍNTIMA. Se quer algo de bom para seu filho, exerça o casal em primeiro lugar a virtude.  E - Quer um filho disciplinado e trabalhador?  Dê-lhe o exemplo.  Assim é a educação correta.</vt:lpstr>
      <vt:lpstr>925- Se, ainda que dê o bom exemplo, em seu lar houver um filho indisciplinado, rebelde ou viciado; se, ainda que tenha fornecido o melhor de si, todo seu amor e paciência e grande parcela de sua vida à educação dos descendentes, em sua prole surge um filho criminoso ou avesso aos valores morais, éticos e sobretudo cristãos, o que fazer senão orar a Deus e pedir por ele? </vt:lpstr>
      <vt:lpstr>925-a- Há Espíritos inferiores reencarnando em famílias cuja maioria dos integrantes são Espíritos de maior evolução, justamente para tentar dar-lhes o apoio de que tanto precisam para superar suas dificuldades e garantir o seu progresso. Mas existe o livre-arbítrio. Pais não fazem milagres, nem mágica. Devem conformar-se, sem envergonhar-se, de filhos desgarrados que não seguem o melhor que obtiveram. Um dia, haverão de aprender.</vt:lpstr>
      <vt:lpstr>926- O mesmo se diga de filhos ajuizados, corretos, disciplinados por natureza que têm pais desregrados, aéticos, imorais, preguiçosos ou até criminosos. Cada Espírito é um Espírito, com sua bagagem própria. Sem rebeldia, orar a Deus é a solução para enfrentar tamanho desajuste.</vt:lpstr>
      <vt:lpstr>927- Questões polêmicas como virgindade, experiência sexual antes do casamento, época para namorar, liberdade de opção sexual, adoção de vícios, enfim, mazelas juvenis, devem ser enfrentadas pelos pais com bom senso.   - O que eles fizeram em matéria de educação e de exemplo?   - Deram o melhor?   - Estão conscientes disso? </vt:lpstr>
      <vt:lpstr>927-a- Pois bem, assim sendo precisam continuar orientando, mas nem sempre conseguirão impedir completamente os desvios de toda ordem. Afinal, fosse possível colocar uma barreira ao desatino de uma forma absoluta e as prisões não estariam abarrotadas tanto quanto a maldade já teria sido banida da Crosta. O ideal deve ser ensinado aos jovens, mas deve também ser buscado pelos pais. </vt:lpstr>
      <vt:lpstr>927-b- Sem falso moralismo, nem exagero religioso, os genitores precisam mostrar aos filhos as consequências negativas de cada um desses fatores controversos apontados. Conforme a índole dos filhos, eles os ouvirão ou não. Como se disse, a resignação deverá estar presente quando tudo ao seu alcance foi feito e, ainda assim, não conseguiram os pais evitar alguns desvios na prole.</vt:lpstr>
      <vt:lpstr>928- Não é preciso abordar aqui diretamente cada um dos fatores apontados no item anterior, pois todos estão devidamente tratados nos setores específicos desta obra. O que vale para os adultos cristãos, em matéria de sexo e vícios, por exemplo, valerá certamente para os filhos no cenário educativo. A única diferença é que não se pode tratar deles com a mesma igualdade em relação a crianças, adolescentes e adultos. O que é inocente para um infante, certamente não será para o adulto. A cada situação a sua devida medida.</vt:lpstr>
      <vt:lpstr>929- O EVANGELHO NO LAR é prática recomendada aos lares cristãos.  A educação da criança e do adolescente, quando associada aos ensinamentos de JESUS, fica extremamente facilitada, além de servir de alimento espiritual para toda a família.</vt:lpstr>
      <vt:lpstr>930- Desde o berço até a idade adulta, no momento certo, sem fanatismo ou exagero, devem os pais ensinar aos filhos o que é moral, ética e retidão, bem como quais são as mensagens que o Cristo deixou para a humanidade seguir.</vt:lpstr>
      <vt:lpstr>932- Desejo contumaz e meramente ilusório de atrair a atenção e a admiração dos outros, a vaidade  é um desvio de conduta  no cenário cristão. </vt:lpstr>
      <vt:lpstr>933- O encarnado, orgulhoso dos  seus feitos e proezas, por  vezes iludido que é,  crê-se superior aos  semelhantes  e, por isso,  é vaidoso. </vt:lpstr>
      <vt:lpstr>934- Egoísta por natureza, cultiva a sua melhor imagem, fátuo que é, para chamar a si o melhor tratamento possível e reverências de toda espécie. Nutre-se dessa adulação e provoca em si mesmo um rompante de triunfo, inócuo e leviano. </vt:lpstr>
      <vt:lpstr>935- Repletas estão as zonas escurecidas de vaidosos Espíritos que, ao deixar a carne, perdem-se diante da realidade e não mais conseguem manter o equilíbrio necessário para não se rebelar contra Deus. </vt:lpstr>
      <vt:lpstr>936- O precário estágio evolutivo da humanidade faz com que a vaidade seja encarada muitas vezes como virtude.  Cultivada ao lado do materialismo, ela é fonte de ruptura dos valores cristãos, pois fomenta ainda mais o egoísmo, o individualismo e a superficialidade das condutas. Nenhum vaidoso consegue pensar mais nos outros do que em si mesmo, por isso deixa de praticar a devida caridade. </vt:lpstr>
      <vt:lpstr>937- Dificilmente o vaidoso não sabe que o é. Em raros casos ele age inconscientemente fomentando a estulta postura de superior ou singular. Na maior parte, o desvio é diretamente cultivado. </vt:lpstr>
      <vt:lpstr>938- Há inúmeras formas de cultuar a vaidade: física, intelectual e até espiritualmente. Cultuando a forma exterior, a aparência, a beleza do corpo, enfim todos os detalhes que possam distinguir o indivíduo dos demais, trata-se da vaidade física.  </vt:lpstr>
      <vt:lpstr>938-a- Incentivando uma busca desmedida pelo conhecimento, pelos títulos, pela glória das letras ou das artes, está atrás da vaidade intelectual. Sentindo-se superior aos outros, como ser, julgando-se mais abonado, cheio de valores morais, dotado de bondade invulgar e conhecedor dos meandros da alma humana, persegue a vaidade espiritual. Todas as formas são negativas. </vt:lpstr>
      <vt:lpstr>939- O religioso de qualquer espécie pode incidir em quaisquer delas, mas normalmente está incurso na vaidade espiritual.  </vt:lpstr>
      <vt:lpstr>940- O homem da ciência segue muitas vezes na trilha da vaidade intelectual. É óbvio que o conhecimento deve ser ampliado sempre que possível, mas precisa, de algum modo, servir à humanidade. Conhecer somente para ser útil a si mesmo não é conduta cristã. </vt:lpstr>
      <vt:lpstr>941- O artista, o possuidor de beleza incomum, que vive disso ou encanta as pessoas com isso, sem razão, sem fruto positivo, sem mensagens cristãs, vive a ilusão da vaidade física.  </vt:lpstr>
      <vt:lpstr>942- Os dotes e as virtudes do ser humano têm motivação, não acontecem por acaso. Os encarnados são diferentes, porque não são iguais os Espíritos. Os mais inteligentes e preparados devem estender a mão aos menos cultos e menos lúcidos. Os belos, no mundo físico, onde os valores da matéria são importantes, devem dar mensagens positivas, mostrando-se humildes e compenetrados com o bem-estar do próximo. </vt:lpstr>
      <vt:lpstr>942-a- Assim fazendo, evidenciarão aos menos preparados que o materialismo não leva a nada. Os realmente virtuosos e evoluídos espiritualmente, cuja bondade é natural, nem mesmo assumem esse lado do seu modo de ser e dão o melhor dos exemplos aos seus pares. </vt:lpstr>
      <vt:lpstr>943- Vaidade nunca é positiva. Não se deve confundir hábitos de higiene, busca necessária de instrução e conhecimento (até como forma de lazer), obrigatoriedade de aparência por razões profissionais ou culturais, cultivo de alimentação saudável e ausência de vícios em nome do bem-estar do corpo físico com vaidade. Quando o encarnado atua pensando na admiração que irá granjear, tendo este ou aquele comportamento, sendo desta ou daquela forma, apresentando-se deste ou daquele modo, está sendo vaidoso e isso é negativo.</vt:lpstr>
      <vt:lpstr>944- Existe a autoadmiração, vale dizer, a vaidade aplicada a si mesmo. Quer o encarnado contentar a si próprio, sendo deste ou daquele jeito. Mas, em realidade, isso é egocentrismo narcisista. A vaidade propriamente dita é sempre a intenção de cativar terceiros, colocando-os submissos ou invejosos aos pés do que possui o dote invulgar.</vt:lpstr>
      <vt:lpstr>945- Note-se a mazela moral que preenche a vida de um vaidoso: quer ser o que não é na essência, por isso busca formas de burlar sua própria natureza, enganando-se e iludindo os outros. Passa a vida material toda nesse compasso até desencarnar, rever a sua verdade e cair em imensa angústia e frustração.</vt:lpstr>
      <vt:lpstr>946- Se a riqueza perdesse o enorme lado que a liga à vaidade, o mundo dos encarnados seria melhor. Se os homens não ligassem o dinheiro e o poder à vaidade, portanto incentivando-os a querer sempre mais e mais, cuidariam mais dos semelhantes necessitados e menos de si próprios.</vt:lpstr>
      <vt:lpstr>947- Direta ou indireta, explícita ou implícita, expressa ou velada, admitida ou negada, pouco importa:   O VAIDOSO É UM SOFREDOR E UM ILUDIDO. </vt:lpstr>
      <vt:lpstr>948- Logicamente ela se revela maior ou menor, conforme o caso individual considerado. Tanto quanto qualquer outro desvio ou vício, ela pode ser mais acentuada nos espíritos menos evoluídos e menos nos mais preparados. </vt:lpstr>
      <vt:lpstr>949- A autoestima não pode ser confundida com vaidade. Ter apreço por si mesmo, dentro de padrões normais, não é fatuidade. Por isso, não se justifica qualquer ato néscio em nome da "vaidade neutra". Chama-se vulgarmente de neutra a vaidade que prejudica bem menos que a exterior, visível, agressiva. Ambas devem ser evitadas, pois não são ideais. </vt:lpstr>
      <vt:lpstr>950- Tornando ao que foi exposto no item 943, apresentar-se bem à roda social ou profissional, limpo, trajado convenientemente, preparado intelectualmente, educado, gentil, polido e sem vícios ou desvios não é fruto da vaidade, é dever cristão. </vt:lpstr>
      <vt:lpstr>951- Qualquer excesso ou intenção de atrair admiração passa ao campo da vaidade. Por isso, esse desvio é muito mais interno do que externo. Não diz respeito, necessariamente (ainda que seja mais comum), aos ricos ou intelectualmente mais preparados. O ponto crucial consiste em como o indivíduo deseja ser visto e admirado. </vt:lpstr>
      <vt:lpstr>951-a- Pode haver uma pessoa muito bem trajada que mal tenha noção disso, pois natural e irrelevante para seu âmago.  Outra, no entanto, ainda que mal arrumada, pode sentir-se no ápice da sua forma e da sua aparência, julgando conquistar a todos ao seu redor.  Estará sendo vaidosa. </vt:lpstr>
      <vt:lpstr>952- Para combater a vaidade não há outro remédio senão a REFORMA ÍNTIMA. Lutar contra o materialismo é o primeiro ponto alto desse embate. Praticar a caridade com constância, um segundo elemento indispensável. Finalmente, como terceiro, mas não último ponto, está o exercício da humildade. </vt:lpstr>
      <vt:lpstr>953- Para que ser vaidoso?   - Para conquistar pelos méritos externos pessoas também de méritos aparentes?  - Qual a vantagem de atrair a admiração de indivíduos igualmente tolos?  - Quem realmente admira, não diz.   - Quem de fato merece ser admirado, sequer percebe. </vt:lpstr>
      <vt:lpstr>954- Conseguir um namoro ou um casamento pelas vantagens ilusórias que possui, leva o encarnado de regra a, mais cedo ou mais tarde, enfrentar a decepção, a frustração e o fracasso na união. Todas as relações devem ser estabelecidas e mantidas pelo real valor que o espírito possui. São essas que duram para toda a eternidade, vencendo a barreira do desencarne e ampliando o universo de amor. </vt:lpstr>
      <vt:lpstr>955- Quando desencarnado, é comum ouvir um Espírito dizendo (ao acompanhar a vida material de alguém):  "que bobagem querer ter mais que os outros";  "que tolo pretender ser o que não é".  É a visão de quem enxerga mais a realidade da vida humana. </vt:lpstr>
      <vt:lpstr>956- Como regra, toda e qualquer conquista material necessita ter uma utilidade cristã, deve servir ao auxílio de alguém. Ter por ter, ser por ser, querer por querer é pura vaidade.  </vt:lpstr>
      <vt:lpstr>957- Mostrar o que tem, destacar conquistas, evidenciar ganhos, é além de fátuo, reprovável porque exercitou do orgulho. </vt:lpstr>
      <vt:lpstr>958- A vaidade consome o espírito, deixando-o exausto. Sua busca incessante pelo melhor e pelo superior material acaba conduzindo-o à miséria moral e espiritual. Sofre com isso, pois sua busca, na Crosta, não terá fim. </vt:lpstr>
      <vt:lpstr>959- Quem tem não precisa contar, basta ter: os outros verão. Se necessita comunicar alguma conquista a alguém, porque daí advirá um benefício ao destinatário da notícia, poderá fazê-lo. Do contrário, cultivar a humildade e a modéstia é o melhor e mais indicado caminho. </vt:lpstr>
      <vt:lpstr>960- Não devem ser incentivadas manifestações de conquista de bens ou posições, a não ser sob o prisma da solidariedade e da fraternidade. </vt:lpstr>
      <vt:lpstr>961- Por outro lado, vaidade que vai, pode significar vaidade que vem. Quem não sabe ouvir as conquistas alheias, sejam estas manifestações de vaidade ou não, também pode estar sendo vaidoso. Não aceitando o sucesso de outrem, por inveja ou ciúme, muitas vezes a vaidade, que é o gosto de ser admirado, provoca a falta de receptividade no ouvir o triunfo alheio. Melhor seria, para o vaidoso, que o sucesso fosse seu.  Pura e vã vaidade.</vt:lpstr>
      <vt:lpstr>962- Nem narrativa alardeadora, nem indiferença ao ouvir, ser cristão é não ser vaidoso </vt:lpstr>
      <vt:lpstr> 963- Difícil abandonar a vaidade num mundo predominantemente materialista; deixar de tentar, contudo, não é justificativa, pois conseguir atingir a simplicidade de posturas na vida somente traz maior felicidade.  </vt:lpstr>
      <vt:lpstr>964- O egoísmo, componente vital do dia-a-dia de muitos encarnados, impulsiona à fatuidade, porque estimula o consumismo, o individualismo e a vontade de ter sempre mais que o necessário, ingredientes de quem se considera ilusoriamente superior aos outros. </vt:lpstr>
      <vt:lpstr>965- O conhecimento humano não deve ser motivo de vaidade. Utilizar a ciência para o progresso da sociedade é o ideal e obrigação cristã, de forma que não há razão para enaltecimento supérfluo. </vt:lpstr>
      <vt:lpstr>966- Serve-se, muitas vezes, o artista da sua capacidade de mobilizar pessoas para seu uso individual. Quando o faz, incentiva e cultiva o egoísmo. Outras vezes, pode acontecer de agir por vaidade. Sente-se privilegiado dentre seus semelhantes e, ao invés de utilizar seu carisma para gerar benefícios, fomenta seu lado negativo. </vt:lpstr>
      <vt:lpstr>967- Fama e prestígio, na atualidade do mundo material, são de regra frutos diletos da vaidade, mesmo porque os critérios para sua conquista possuem bases equivocadas. A comunidade quase sempre não julga o homem pelos seus valores morais e sim por alicerces materialistas. </vt:lpstr>
      <vt:lpstr>968- Não sendo possível alterar esse estado de coisas em breve tempo, o caminho ideal é que o ídolo seja exemplo para quem o venera, afastando a vaidade e assumindo a utilidade que sua figura representa aos seus admiradores. </vt:lpstr>
      <vt:lpstr>969- Em cidades espirituais, não se cultua a vaidade. Ao contrário, dela se busca o afastamento. Valores morais são os perseguidos por todos e quanto mais elevadas forem tais virtudes, menor alarde sobre elas haverá.*  * Nota do autor material: maiores informações podem ser colhidas no livro "Alvorada Nova" - Parte XI - "Setores Habitacionais". </vt:lpstr>
      <vt:lpstr>970- Deveria ser esse o parâmetro da humanidade. Não é. Assim, cumpre ao cristão mudar, aos poucos, o comportamento social. São condutas indevidas: deixar de dar valor à beleza espiritual, privilegiando a beleza física; deixar de buscar os valores morais em nome da conquista dos bens materiais; deixar de amar o próximo, praticando a caridade, em troca do incentivo ao egoísmo. O vaidoso, por sua natureza, não consegue seguir parâmetros cristãos porque pensa mais em si e na sua imagem do que nas virtudes.</vt:lpstr>
      <vt:lpstr>971- Inseguro, de regra, é o vaidoso. E vice-versa. Lastreado em falsas premissas, o ser humano que cultua a vaidade nunca está plenamente satisfeito, estando sempre em busca de algo mais, que não encontra, mas que continuamente está a procurar. </vt:lpstr>
      <vt:lpstr>972- Superar a vaidade é um impositivo para ser mais feliz. Quanto menos preocupado estiver o homem com a aparência e mais se ligar ao conteúdo do que é e do que faz, melhores condições terá de conquistar tranquilidade e paz de espírito. </vt:lpstr>
      <vt:lpstr>973- Não é processo fácil deixar de ser vaidoso. Trata-se de uma luta complexa, dentro do contexto de reforma íntima. O primeiro passo é pensar menos em si e mais no semelhante. </vt:lpstr>
      <vt:lpstr>974- Querer mudar é outro fator indispensável. Sem tal ingrediente o encarnado continuará atrelado à fatuidade. </vt:lpstr>
      <vt:lpstr>975- Ser simples, humilde e modesto, elementos do bom cristão, faz parte da luta contra a vaidade. </vt:lpstr>
      <vt:lpstr>976- Quando o ser humano conseguir progresso nesse campo dos seus desvios de conduta, sentir-se-á mais leve, menos afogado pela pressão de ser o que não é. Por que não tentar para sentir a diferença? </vt:lpstr>
      <vt:lpstr>977- A evolução do ser está ligada ao abrandamento dessa característica negativa do indivíduo. Acreditando que o culto à aparência é forma de felicidade estará condenado à permanente insatisfação. </vt:lpstr>
      <vt:lpstr>978- Por que cultivar um sentimento de superioridade medíocre que não terá espaço em mundos elevados após o desencarne? A resposta é tão simples e óbvia quanto difícil de ser compreendida pelo âmago da maioria dos encarnados. </vt:lpstr>
      <vt:lpstr>979- Meditar sobre isso, ao menos,  é dever inafastável do  ser humano.  </vt:lpstr>
      <vt:lpstr>980- O egoísmo, como vem sendo analisado ao longo de todos os verbetes desta obra, manifesta-se de várias formas. Uma delas — cruel como o aborto ou a pena de morte —, que evoca patente desprezo pela vida humana, é a eutanásia. </vt:lpstr>
      <vt:lpstr>981- A pretexto de estar desenganado, o enfermo é condenado à morte por familiares, médicos ou terceiros que somente conseguem enxergar o hoje, mas são completamente cegos para visualizar o amanhã. </vt:lpstr>
      <vt:lpstr>982- Limitados na sua visão, incrédulos, avessos à Justiça Divina, cheios de si e de seus conhecimentos terrenos, rebeldes, inconsequentes, adeptos do talião, invocando aspectos humanitários, eles decretam a pena de morte para quem é inocente. </vt:lpstr>
      <vt:lpstr>983- Limitados, porque não conseguem perceber que Deus não iria permitir que um sofrimento físico acontecesse caso não fosse absolutamente necessário para o progresso espiritual do ser. </vt:lpstr>
      <vt:lpstr>984- Incrédulos, porque acham que a vida material finda em si mesma.  </vt:lpstr>
      <vt:lpstr>985- Avessos à Justiça Divina, porque não creem que o sofrimento físico do doente seja indispensável à sua regeneração, preferindo acreditar que tudo não passa de uma injustiça do destino.  </vt:lpstr>
      <vt:lpstr>986- Cheios de si e de seus conhecimentos terrenos, porque se elegem deuses, juízes e carrascos ao mesmo tempo, levando ao término prematuro de uma jornada que não lhes pertence.  </vt:lpstr>
      <vt:lpstr>987- Rebeldes, porque avessos aos mandamentos de Deus.  988- Inconsequentes, porque não zelosos na utilização do direito sobre a vida alheia.  </vt:lpstr>
      <vt:lpstr>989- Adeptos da lei de talião, porque facilmente trocam um sofrimento por outro, consciente ou inconsciente-mente. Fazem com que o encarnado enfermo seja conduzido à morte para fazer cessar o seu sofrimento, trocando-o por outro pior, que é o retorno à pátria espiritual com a missão incompleta.</vt:lpstr>
      <vt:lpstr>990- A eutanásia é a pena de morte por fins humanitários. Um contrassenso; uma natural falta de lógica. Como pode haver um assassínio que seja por caridade? Deus conferiu a vida; no momento exato que Sua sabedoria evidenciar, irá retirá-la.</vt:lpstr>
      <vt:lpstr>991- Subtrair-se à Lei Divina é mostra flagrante de irresignação e pura rebeldia. </vt:lpstr>
      <vt:lpstr>992- Como garantir ainda que o enfermo, considerado desenganado, não irá experimentar uma melhora, podendo curar-se?  Acaso a Deus é impossível fazê-lo? Como antecipar-se, portanto, à Vontade Divina? </vt:lpstr>
      <vt:lpstr>992- a- Misticismo ou ignorância, dizem certos profissionais da saúde pública. Lamentável postura para quem deveria cuidar da vida até o último instante, em missão sublime que lhe foi conferida, ao invés de se tornar carrasco de uma pena capital.</vt:lpstr>
      <vt:lpstr>993- Não se olvide que muitos familiares autorizam a eutanásia para, no mais profundo do íntimo, ficarem livres da angústia de conviver com a enfermidade, mormente em ente querido. Puro egoísmo. Onde está a fé a sustentar a força de vontade e o amor ao próximo?</vt:lpstr>
      <vt:lpstr>994- A falência moral e espiritual desse ato terminal é presente. Médicos e enfermeiros — muitos deles. Lamentavelmente julgam saber o que é melhor ao paciente... sempre.  Parentes consideram-se "donos" dos doentes que estão sob seus cuidados.  TRISTE FINAL PARA TODOS.</vt:lpstr>
      <vt:lpstr>995- A vida é um bem precioso que jamais pode ser sacrificado por quem quer que seja. Não há justiça no aborto; inexiste justiça na pena de morte para reprimir crimes; inválida a "justiça" da eutanásia.</vt:lpstr>
      <vt:lpstr>996- O encarnado deve preservar sempre a vida, porque jornada importante para o progresso espiritual do ser humano. Preservar quer dizer resguardar a vida em gênero, não somente a vida própria.</vt:lpstr>
      <vt:lpstr>997- Eis porque o suicídio, que faz terminar a vida, é igualmente reprovável, conforme a abordagem feita nos itens 175 e 176. Quem tira a vida, alheia ou própria, responderá por seu grave ato: aplicação da lei universal da ação e reação.</vt:lpstr>
      <vt:lpstr>998- Quem não controla e não domina o início, não pode e não deve querer comandar o final. Qual encarnado — médico, cientista ou outro qualquer — desvendou o princípio da vida? </vt:lpstr>
      <vt:lpstr>999- Abandonar essa postura egoística, materialista e avessa aos ensinamentos cristãos é dever inafastável do praticante da reforma íntima. </vt:lpstr>
      <vt:lpstr>1000- Todos os encarnados possuem condições de empreender a reforma íntima, que é a chave-mestra para a mudança interior, aprimorando o espírito e glorificando a jornada terrena, em busca da regeneração. </vt:lpstr>
      <vt:lpstr>1001- Cada Espírito, no entanto, possui o seu limite espiritual de tolerância — a bagagem espiritual que o acompanha há milênios, a partir da sua criação —, indicando o que está e o que não está preparado a, de pronto, alterar no seu modo de ser, pensar e agir. </vt:lpstr>
      <vt:lpstr>1002- Essa bagagem não é imutável porque, se fosse, tornaria inútil todo o processo de REFORMA ÍNTIMA, deixaria vazia de conteúdo a Justiça Divina e somente serviria para evidenciar uma falsidade: a de que cada um é como é e não pode mudar. </vt:lpstr>
      <vt:lpstr>1003- Se todos são capazes de romper esse limite espiritual de tolerância, imanente aos seus âmagos, resta saber como fazê-lo, em quanto tempo e quais as vantagens disso.</vt:lpstr>
      <vt:lpstr>1004- Primeiro: para fazê-lo é indispensável a REFORMA ÍNTIMA, alterando efetivamente para melhor o jeito de ser, de agir, de racionar, enfim, burilando o íntimo. </vt:lpstr>
      <vt:lpstr>1005- Segundo: o tempo não é algo genericamente mensurável, porque depende da força de vontade de cada um. Logicamente, nos primórdios, quando o Espírito é mais ignorante e rude, falar em tempo, nesse sentido, significa falar em milênios; entretanto, esta obra não se destina a esses, que habitam planos mais inferiores da existência.  </vt:lpstr>
      <vt:lpstr>1005-a- Fala-se à Humanidade atual, a integrantes de uma comunidade em fase de provas e expiações, mas em vias de transmudar para a merecida fase da regeneração. A todos os que se encontram nessa etapa da evolução, é possível empreender a reforma íntima. Uma parte levará anos; outra, séculos. Maior ou menor tempo de luta é racionalmente proporcional ao maior ou menor empenho de cada um na reforma do seu âmago.</vt:lpstr>
      <vt:lpstr>1006- Terceiro: as vantagens são imensas. Na vida espiritual, que é a definitiva, o ser terá condições de atingir, com o galgar dos degraus, a felicidade perene, a perfeição, meta maior de todos que caminham na trilha deixada por Jesus. Na material não é diferente. Quem consegue modificar a maneira equivocada de encarar a jornada física adquire maior capacidade de absorver infortúnios e, com isso, resigna-se com mais facilidade. Essa característica, que poucos possuem, torna a vida mais tranquila e feliz.</vt:lpstr>
      <vt:lpstr>1007- O limite espiritual de tolerância é algo semelhante³ ao maior ou menor preparo que o Espírito naturalmente possui para enfrentar os obstáculos da existência material. Diante deles, alguns homens, mais evoluídos, conformam-se com mais docilidade; outros, menos preparados, rebelam-se. Da rebeldia total à resignação plena há uma gama imensa de posições intermediárias, de maneira que o limite espiritual de tolerância varia de ser humano para ser humano. 3 Nota do autor espiritual: defini-lo exatamente, sem erros, utilizando somente o estreito vocabulário da linguagem humana, é imprudente; por isso, usamos o critério da semelhança. </vt:lpstr>
      <vt:lpstr>1008- Esse limite espiritual de tolerância, no processo de REFORMA ÍNTIMA, deve ser gradativamente aumentado, ou seja, quanto mais amplo e flexível ele se tornar, mais tolerante e pacífico será o homem e é justamente essa a meta ideal para auferir desenvolvimento interior e, consequentemente, evolução.</vt:lpstr>
      <vt:lpstr>1009- A observação diária e singela dos atos da vida humana pode evidenciar o que se está falando. Há encarnados que são submetidos a provas duríssimas, de todos os tipos, desde que nascem até o instante do desencarne e, apesar disso, amam a Deus, conformam-se, dão mostras de fé inabalável, vontade de lutar, renúncia espontânea e solidariedade. </vt:lpstr>
      <vt:lpstr>1009-a- De onde vem tal força? Do âmago, certamente. São Espíritos, mais evoluídos que a média, cuja reforma íntima encontra-se em avançado estágio. São mais felizes, apesar de, na aparência, serem sofredores. O critério é interior e não exterior, por isso se enganam aqueles que imaginam que a felicidade está ligada ao sucesso material.</vt:lpstr>
      <vt:lpstr>1010- De outra sorte, existem encarnados que nascem para a submissão a provas mais leves e, ainda assim, são rebeldes, revoltados e sem fé. Criticam a Justiça Divina com a mesma facilidade com que investem contra qualquer semelhante. São sofredores de alma, infelizes por certo, mesmo que, na aparência material, possam ser vencedores.</vt:lpstr>
      <vt:lpstr>1011- Ilogicidade?  Absolutamente impossível em matéria de Sabedoria Divina. Faz parte do universo da REFORMA ÍNTIMA, do limite espiritual de tolerância e da evolução do ser. Quem mais modifica o âmago, mais aumenta sua tolerância, menos sofre e é mais feliz.</vt:lpstr>
      <vt:lpstr>1012- Sugere-se apenas que o encarnado faça REFORMA ÍNTIMA? Não.  Recomenda-se efetivamente que a empreenda.  É o caminho que irá uni-lo, no futuro, ao plano de felicidade que tanto almeja.</vt:lpstr>
      <vt:lpstr>1013- Qual fórmula se é capaz de fornecer aos encarnados para que tenham sucesso na reforma do âmago?  Singela, mas eficaz.  Estruture-se da seguinte forma:  </vt:lpstr>
      <vt:lpstr>1º) consciência real de quem é e de quem pretende ser;  2º) desenvolvimento do fator solidariedade;  3º) desenvolvimento do fator fraternidade; 4º) prática da caridade, em ampla acepção;  5º) combate ao egoísmo em todas as frentes;  </vt:lpstr>
      <vt:lpstr>6º) manter-se em permanente luta;  7º) encarar como defeito o orgulho, buscando a humildade;  8º) aceitar críticas, mesmo as impertinentes, malévolas e ferinas;  9º) crer, firmemente, no investimento do presente para o sucesso do futuro;  10º) crer-se perfeitamente capaz de romper obstáculos, sejam eles quais forem.  São estes os dez mandamentos da reforma íntima.</vt:lpstr>
      <vt:lpstr>1014- Acima de todos eles, pairando sobre cada um deles, indispensáveis, os seguintes:   -amor a Deus;   -fé em Deus;   -resignação com a vida que Deus lhe deu.</vt:lpstr>
      <vt:lpstr>1015- Se o encarnado se enxergar, identificando com sinceridade suas mazelas, seus defeitos, suas falhas de caráter e de personalidade, bem como conseguir conhecer suas reais qualidades cristãs, terá maior condição de dar início efetivo ao seu processo de REFORMA ÍNTIMA, porque, enquanto permanecer iludido, não sairá do plano da tentativa.</vt:lpstr>
      <vt:lpstr>1016- Os fatores solidariedade e fraternidade ligam o homem ao seu semelhante, mostrando que não há vida solitária, pois tudo se liga em imensa cadeia causai, não podendo existir para ele felicidade verdadeira enquanto o próximo está sofrendo. São elementos que validam o componente seguinte, que é a caridade.</vt:lpstr>
      <vt:lpstr>1017- Sendo caridoso, o encarnado consegue despir-se de seus mais rudes sentimentos, aderindo com naturalidade ao maior de todos eles, que é o amor. Amando, estará apto a derrubar mais facilmente os obstáculos que lhe surjam à frente.</vt:lpstr>
      <vt:lpstr>1018- Combater o egoísmo, em sentido estrito, é justamente implementar a prática da caridade, da fraternidade e da solidariedade. Não há materialista que persista nos seus prazeres materiais sabendo-se devedor do semelhante, do mais necessitado e, sobretudo, ciente de ser carecedor de cristandade.</vt:lpstr>
      <vt:lpstr>1019- A permanente luta significa jungir o homem ao seu destino. Desistir ao menor sinal de fracasso não leva ninguém à vitória e muito menos à reforma íntima. Saber que o símbolo dessa luta é a perenidade, é um passo seguro para o triunfo.</vt:lpstr>
      <vt:lpstr>1020- A concepção equivocada de que o orgulho é uma qualidade destrói as forças do encarnado para batalhar contra seus inimigos mais íntimos e cruéis no campo do egoísmo. Logo, ciente de que o orgulho é uma mazela, o que lhe vem a seguir é desenvolver a humildade. Quanto mais modesto e simples for o ser humano, mais chances terá na REFORMA ÍNTIMA.</vt:lpstr>
      <vt:lpstr>1021-  Críticas devem ser sempre bem-vindas. Ouvir queixas, saber o que faz de errado e o que os outros pensam de sua pessoa é um termômetro para quem quer manter-se em luta no contexto da REFORMA ÍNTIMA. As censuras maldosas, impertinentes ou indevidas podem ser simplesmente descartadas, mas não devem ser sistematicamente evitadas. Quem não gosta de receber críticas, jamais desenvolverá o oportuno lado de saber ouvir para discernir.</vt:lpstr>
      <vt:lpstr>1022- Ter certeza de que o futuro é o que conta, porque é o lado eterno do gozo da felicidade, é imperioso. De que adianta tanta luta para o sabor dos prazeres do presente, se este é efêmero, vão, ilusório, passageiro? Assim pensando, o encarnado saberá que o sofrimento da atualidade significa a redenção no seu futuro.</vt:lpstr>
      <vt:lpstr>1023- Autoconfiança é fundamental. Quem não se vê capaz de vencer obstáculos difíceis, sejam eles de que espécie forem, é fracassado em potencial na REFORMA ÍNTIMA. O encarnado é, sem qualquer dúvida, capaz de superar-se, bastando que acredite nisso.</vt:lpstr>
      <vt:lpstr>1024- Finalmente, não é preciso explicitar os requisitos gerais e essenciais: amor, fé, esperança e resignação em Deus são baluartes da vida humana. Homens que se julgam superiores a Deus, não possuem fé e são rebeldes, pouco têm a fazer no contexto da REFORMA ÍNTIMA. Sofrerão anos, quiçá séculos, à frente e a fio até que a luz penetre-lhes a consciência adormecida pela maligna doença do egoísmo.</vt:lpstr>
      <vt:lpstr>1025- O mais importante de tudo: não importa quando, não importa quem, não importa como, não importa onde, mas o certo é que todos, sem exceção, farão REFORMA ÍNTIMA, como única chave para atingir Planos Superiores e estancarem, em definitivo, o sofrimento de suas existências.  POR QUE NÃO INICIAR AGORA?</vt:lpstr>
      <vt:lpstr>1026- Poderá parecer a algum leitor que se fala do óbvio nestas linhas e verbetes, mas a obviedade dos mandamentos cristãos está às claras há tanto tempo e nem assim foi capaz de sensibilizar a maioria dos homens. Deve-se manter, pois, acesas as chamas dos fundamentos que levam à reforma íntima, trazendo, cada vez mais, fecundos elementos para auxiliar na meditação que todos devem fazer a respeito de suas vidas.</vt:lpstr>
      <vt:lpstr>1027- Tomando o amor como preceito basilar da existência pacífica, independente de qualquer rotulagem religiosa, verifica-se que todas as colônias espirituais ao redor do Globo, nos moldes de Alvorada Nova, cuidando dos povos que habitam cada cantão na imensa crosta terrestre, veem de igual modo o caminho do progresso espiritual.</vt:lpstr>
      <vt:lpstr>1028-  O Cristianismo prega o amor, pedindo que seja feito ao próximo o mesmo que se almeja para si; O Judaísmo quer que o nocivo não seja feito aos outros; o Islamismo ensina que, para ser um crente, é preciso desejar ao próximo o que se quer para si mesmo;</vt:lpstr>
      <vt:lpstr>1028-a-  O Confucionismo dirige o pensamento para não fazer aos outros o que não se quer para si mesmo;  O Taoísmo evidencia que seus lucros serão também os de seu vizinho; </vt:lpstr>
      <vt:lpstr>1029-b-  O Bramanismo pede que não destine aos outros o que lhe iria desagradar;  O Budismo quer que não seja feito ao semelhante aquilo que lhe pudesse magoar.  Tantas outras seitas existem, tantos outros mandamentos escritos de diversas outras formas permanecem, mas, acima de tudo, se há vínculos com a essência do Amor, da Bondade, da Justiça e da Sabedoria, ligados a Deus certamente estão. </vt:lpstr>
      <vt:lpstr>1029- Finalizam-se estas linhas apenas para que se dê início à REFORMA ÍNTIMA.   POSSA ELA SER A CADA UM O LUME DA VIDA, A RAZÃO DA EXISTÊNCIA, O FULGOR DA ENERGIA HUMANA E O VIÇO DA INTELIGÊNCIA. </vt:lpstr>
      <vt:lpstr>1030 - REFORMA ÍNTIMA - Seja ela fundamental, porque necessária é a evolução, trilha permanente e contínua na direção de Deus.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Nilza</dc:creator>
  <cp:lastModifiedBy>Marcos Assis</cp:lastModifiedBy>
  <cp:revision>276</cp:revision>
  <dcterms:created xsi:type="dcterms:W3CDTF">2011-09-08T16:43:09Z</dcterms:created>
  <dcterms:modified xsi:type="dcterms:W3CDTF">2020-04-21T00:33:12Z</dcterms:modified>
</cp:coreProperties>
</file>